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40"/>
  </p:notesMasterIdLst>
  <p:handoutMasterIdLst>
    <p:handoutMasterId r:id="rId141"/>
  </p:handoutMasterIdLst>
  <p:sldIdLst>
    <p:sldId id="256" r:id="rId2"/>
    <p:sldId id="760" r:id="rId3"/>
    <p:sldId id="762" r:id="rId4"/>
    <p:sldId id="778" r:id="rId5"/>
    <p:sldId id="631" r:id="rId6"/>
    <p:sldId id="779" r:id="rId7"/>
    <p:sldId id="844" r:id="rId8"/>
    <p:sldId id="716" r:id="rId9"/>
    <p:sldId id="718" r:id="rId10"/>
    <p:sldId id="809" r:id="rId11"/>
    <p:sldId id="813" r:id="rId12"/>
    <p:sldId id="814" r:id="rId13"/>
    <p:sldId id="815" r:id="rId14"/>
    <p:sldId id="816" r:id="rId15"/>
    <p:sldId id="817" r:id="rId16"/>
    <p:sldId id="818" r:id="rId17"/>
    <p:sldId id="819" r:id="rId18"/>
    <p:sldId id="820" r:id="rId19"/>
    <p:sldId id="821" r:id="rId20"/>
    <p:sldId id="822" r:id="rId21"/>
    <p:sldId id="823" r:id="rId22"/>
    <p:sldId id="824" r:id="rId23"/>
    <p:sldId id="825" r:id="rId24"/>
    <p:sldId id="826" r:id="rId25"/>
    <p:sldId id="633" r:id="rId26"/>
    <p:sldId id="859" r:id="rId27"/>
    <p:sldId id="649" r:id="rId28"/>
    <p:sldId id="650" r:id="rId29"/>
    <p:sldId id="855" r:id="rId30"/>
    <p:sldId id="651" r:id="rId31"/>
    <p:sldId id="652" r:id="rId32"/>
    <p:sldId id="791" r:id="rId33"/>
    <p:sldId id="653" r:id="rId34"/>
    <p:sldId id="753" r:id="rId35"/>
    <p:sldId id="654" r:id="rId36"/>
    <p:sldId id="655" r:id="rId37"/>
    <p:sldId id="757" r:id="rId38"/>
    <p:sldId id="661" r:id="rId39"/>
    <p:sldId id="744" r:id="rId40"/>
    <p:sldId id="663" r:id="rId41"/>
    <p:sldId id="664" r:id="rId42"/>
    <p:sldId id="677" r:id="rId43"/>
    <p:sldId id="679" r:id="rId44"/>
    <p:sldId id="810" r:id="rId45"/>
    <p:sldId id="684" r:id="rId46"/>
    <p:sldId id="787" r:id="rId47"/>
    <p:sldId id="781" r:id="rId48"/>
    <p:sldId id="685" r:id="rId49"/>
    <p:sldId id="827" r:id="rId50"/>
    <p:sldId id="861" r:id="rId51"/>
    <p:sldId id="896" r:id="rId52"/>
    <p:sldId id="864" r:id="rId53"/>
    <p:sldId id="865" r:id="rId54"/>
    <p:sldId id="866" r:id="rId55"/>
    <p:sldId id="867" r:id="rId56"/>
    <p:sldId id="869" r:id="rId57"/>
    <p:sldId id="871" r:id="rId58"/>
    <p:sldId id="898" r:id="rId59"/>
    <p:sldId id="873" r:id="rId60"/>
    <p:sldId id="874" r:id="rId61"/>
    <p:sldId id="876" r:id="rId62"/>
    <p:sldId id="877" r:id="rId63"/>
    <p:sldId id="878" r:id="rId64"/>
    <p:sldId id="879" r:id="rId65"/>
    <p:sldId id="886" r:id="rId66"/>
    <p:sldId id="888" r:id="rId67"/>
    <p:sldId id="889" r:id="rId68"/>
    <p:sldId id="890" r:id="rId69"/>
    <p:sldId id="892" r:id="rId70"/>
    <p:sldId id="894" r:id="rId71"/>
    <p:sldId id="862" r:id="rId72"/>
    <p:sldId id="897" r:id="rId73"/>
    <p:sldId id="868" r:id="rId74"/>
    <p:sldId id="875" r:id="rId75"/>
    <p:sldId id="880" r:id="rId76"/>
    <p:sldId id="881" r:id="rId77"/>
    <p:sldId id="882" r:id="rId78"/>
    <p:sldId id="883" r:id="rId79"/>
    <p:sldId id="884" r:id="rId80"/>
    <p:sldId id="885" r:id="rId81"/>
    <p:sldId id="480" r:id="rId82"/>
    <p:sldId id="895" r:id="rId83"/>
    <p:sldId id="346" r:id="rId84"/>
    <p:sldId id="552" r:id="rId85"/>
    <p:sldId id="609" r:id="rId86"/>
    <p:sldId id="840" r:id="rId87"/>
    <p:sldId id="591" r:id="rId88"/>
    <p:sldId id="373" r:id="rId89"/>
    <p:sldId id="837" r:id="rId90"/>
    <p:sldId id="352" r:id="rId91"/>
    <p:sldId id="759" r:id="rId92"/>
    <p:sldId id="320" r:id="rId93"/>
    <p:sldId id="838" r:id="rId94"/>
    <p:sldId id="502" r:id="rId95"/>
    <p:sldId id="399" r:id="rId96"/>
    <p:sldId id="616" r:id="rId97"/>
    <p:sldId id="727" r:id="rId98"/>
    <p:sldId id="747" r:id="rId99"/>
    <p:sldId id="755" r:id="rId100"/>
    <p:sldId id="417" r:id="rId101"/>
    <p:sldId id="418" r:id="rId102"/>
    <p:sldId id="714" r:id="rId103"/>
    <p:sldId id="619" r:id="rId104"/>
    <p:sldId id="379" r:id="rId105"/>
    <p:sldId id="476" r:id="rId106"/>
    <p:sldId id="728" r:id="rId107"/>
    <p:sldId id="785" r:id="rId108"/>
    <p:sldId id="698" r:id="rId109"/>
    <p:sldId id="699" r:id="rId110"/>
    <p:sldId id="715" r:id="rId111"/>
    <p:sldId id="646" r:id="rId112"/>
    <p:sldId id="647" r:id="rId113"/>
    <p:sldId id="595" r:id="rId114"/>
    <p:sldId id="836" r:id="rId115"/>
    <p:sldId id="345" r:id="rId116"/>
    <p:sldId id="416" r:id="rId117"/>
    <p:sldId id="551" r:id="rId118"/>
    <p:sldId id="756" r:id="rId119"/>
    <p:sldId id="351" r:id="rId120"/>
    <p:sldId id="347" r:id="rId121"/>
    <p:sldId id="321" r:id="rId122"/>
    <p:sldId id="507" r:id="rId123"/>
    <p:sldId id="612" r:id="rId124"/>
    <p:sldId id="562" r:id="rId125"/>
    <p:sldId id="322" r:id="rId126"/>
    <p:sldId id="327" r:id="rId127"/>
    <p:sldId id="829" r:id="rId128"/>
    <p:sldId id="830" r:id="rId129"/>
    <p:sldId id="833" r:id="rId130"/>
    <p:sldId id="834" r:id="rId131"/>
    <p:sldId id="835" r:id="rId132"/>
    <p:sldId id="388" r:id="rId133"/>
    <p:sldId id="390" r:id="rId134"/>
    <p:sldId id="752" r:id="rId135"/>
    <p:sldId id="807" r:id="rId136"/>
    <p:sldId id="849" r:id="rId137"/>
    <p:sldId id="850" r:id="rId138"/>
    <p:sldId id="847" r:id="rId139"/>
  </p:sldIdLst>
  <p:sldSz cx="9144000" cy="6858000" type="screen4x3"/>
  <p:notesSz cx="6807200" cy="9939338"/>
  <p:custShowLst>
    <p:custShow name="Waikato" id="0">
      <p:sldLst>
        <p:sld r:id="rId2"/>
        <p:sld r:id="rId89"/>
        <p:sld r:id="rId105"/>
        <p:sld r:id="rId116"/>
        <p:sld r:id="rId93"/>
        <p:sld r:id="rId122"/>
        <p:sld r:id="rId126"/>
        <p:sld r:id="rId127"/>
      </p:sldLst>
    </p:custShow>
    <p:custShow name="Differentiators" id="1">
      <p:sldLst>
        <p:sld r:id="rId88"/>
        <p:sld r:id="rId114"/>
        <p:sld r:id="rId85"/>
        <p:sld r:id="rId86"/>
        <p:sld r:id="rId102"/>
        <p:sld r:id="rId121"/>
        <p:sld r:id="rId122"/>
        <p:sld r:id="rId123"/>
        <p:sld r:id="rId124"/>
        <p:sld r:id="rId126"/>
        <p:sld r:id="rId127"/>
      </p:sldLst>
    </p:custShow>
  </p:custShowLst>
  <p:defaultTextStyle>
    <a:defPPr>
      <a:defRPr lang="en-US"/>
    </a:defPPr>
    <a:lvl1pPr algn="ctr" rtl="0" eaLnBrk="0" fontAlgn="base" hangingPunct="0">
      <a:spcBef>
        <a:spcPct val="0"/>
      </a:spcBef>
      <a:spcAft>
        <a:spcPct val="0"/>
      </a:spcAft>
      <a:defRPr sz="1600" kern="1200">
        <a:solidFill>
          <a:srgbClr val="000000"/>
        </a:solidFill>
        <a:latin typeface="Arial" charset="0"/>
        <a:ea typeface="+mn-ea"/>
        <a:cs typeface="+mn-cs"/>
      </a:defRPr>
    </a:lvl1pPr>
    <a:lvl2pPr marL="457200" algn="ctr" rtl="0" eaLnBrk="0" fontAlgn="base" hangingPunct="0">
      <a:spcBef>
        <a:spcPct val="0"/>
      </a:spcBef>
      <a:spcAft>
        <a:spcPct val="0"/>
      </a:spcAft>
      <a:defRPr sz="1600" kern="1200">
        <a:solidFill>
          <a:srgbClr val="000000"/>
        </a:solidFill>
        <a:latin typeface="Arial" charset="0"/>
        <a:ea typeface="+mn-ea"/>
        <a:cs typeface="+mn-cs"/>
      </a:defRPr>
    </a:lvl2pPr>
    <a:lvl3pPr marL="914400" algn="ctr" rtl="0" eaLnBrk="0" fontAlgn="base" hangingPunct="0">
      <a:spcBef>
        <a:spcPct val="0"/>
      </a:spcBef>
      <a:spcAft>
        <a:spcPct val="0"/>
      </a:spcAft>
      <a:defRPr sz="1600" kern="1200">
        <a:solidFill>
          <a:srgbClr val="000000"/>
        </a:solidFill>
        <a:latin typeface="Arial" charset="0"/>
        <a:ea typeface="+mn-ea"/>
        <a:cs typeface="+mn-cs"/>
      </a:defRPr>
    </a:lvl3pPr>
    <a:lvl4pPr marL="1371600" algn="ctr" rtl="0" eaLnBrk="0" fontAlgn="base" hangingPunct="0">
      <a:spcBef>
        <a:spcPct val="0"/>
      </a:spcBef>
      <a:spcAft>
        <a:spcPct val="0"/>
      </a:spcAft>
      <a:defRPr sz="1600" kern="1200">
        <a:solidFill>
          <a:srgbClr val="000000"/>
        </a:solidFill>
        <a:latin typeface="Arial" charset="0"/>
        <a:ea typeface="+mn-ea"/>
        <a:cs typeface="+mn-cs"/>
      </a:defRPr>
    </a:lvl4pPr>
    <a:lvl5pPr marL="1828800" algn="ctr" rtl="0" eaLnBrk="0" fontAlgn="base" hangingPunct="0">
      <a:spcBef>
        <a:spcPct val="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4B8D"/>
    <a:srgbClr val="3366FF"/>
    <a:srgbClr val="3C9EEA"/>
    <a:srgbClr val="CCFFFF"/>
    <a:srgbClr val="FFFFFF"/>
    <a:srgbClr val="00FF00"/>
    <a:srgbClr val="62BB46"/>
    <a:srgbClr val="000000"/>
    <a:srgbClr val="F79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88038" autoAdjust="0"/>
  </p:normalViewPr>
  <p:slideViewPr>
    <p:cSldViewPr>
      <p:cViewPr varScale="1">
        <p:scale>
          <a:sx n="76" d="100"/>
          <a:sy n="76" d="100"/>
        </p:scale>
        <p:origin x="1555" y="43"/>
      </p:cViewPr>
      <p:guideLst>
        <p:guide orient="horz" pos="2160"/>
        <p:guide pos="2880"/>
      </p:guideLst>
    </p:cSldViewPr>
  </p:slideViewPr>
  <p:outlineViewPr>
    <p:cViewPr>
      <p:scale>
        <a:sx n="33" d="100"/>
        <a:sy n="33" d="100"/>
      </p:scale>
      <p:origin x="0" y="73542"/>
    </p:cViewPr>
  </p:outlineViewPr>
  <p:notesTextViewPr>
    <p:cViewPr>
      <p:scale>
        <a:sx n="100" d="100"/>
        <a:sy n="100" d="100"/>
      </p:scale>
      <p:origin x="0" y="0"/>
    </p:cViewPr>
  </p:notesTextViewPr>
  <p:sorterViewPr>
    <p:cViewPr>
      <p:scale>
        <a:sx n="66" d="100"/>
        <a:sy n="66" d="100"/>
      </p:scale>
      <p:origin x="0" y="-11299"/>
    </p:cViewPr>
  </p:sorterViewPr>
  <p:notesViewPr>
    <p:cSldViewPr>
      <p:cViewPr varScale="1">
        <p:scale>
          <a:sx n="59" d="100"/>
          <a:sy n="59" d="100"/>
        </p:scale>
        <p:origin x="-2508" y="-96"/>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image" Target="../media/image8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9554" name="Rectangle 2"/>
          <p:cNvSpPr>
            <a:spLocks noGrp="1" noChangeArrowheads="1"/>
          </p:cNvSpPr>
          <p:nvPr>
            <p:ph type="hdr" sz="quarter"/>
          </p:nvPr>
        </p:nvSpPr>
        <p:spPr bwMode="auto">
          <a:xfrm>
            <a:off x="1" y="2"/>
            <a:ext cx="2949787" cy="496967"/>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solidFill>
                  <a:schemeClr val="tx1"/>
                </a:solidFill>
              </a:defRPr>
            </a:lvl1pPr>
          </a:lstStyle>
          <a:p>
            <a:endParaRPr lang="en-US"/>
          </a:p>
        </p:txBody>
      </p:sp>
      <p:sp>
        <p:nvSpPr>
          <p:cNvPr id="279555" name="Rectangle 3"/>
          <p:cNvSpPr>
            <a:spLocks noGrp="1" noChangeArrowheads="1"/>
          </p:cNvSpPr>
          <p:nvPr>
            <p:ph type="dt" sz="quarter" idx="1"/>
          </p:nvPr>
        </p:nvSpPr>
        <p:spPr bwMode="auto">
          <a:xfrm>
            <a:off x="3855839" y="2"/>
            <a:ext cx="2949787" cy="496967"/>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solidFill>
                  <a:schemeClr val="tx1"/>
                </a:solidFill>
              </a:defRPr>
            </a:lvl1pPr>
          </a:lstStyle>
          <a:p>
            <a:endParaRPr lang="en-US"/>
          </a:p>
        </p:txBody>
      </p:sp>
      <p:sp>
        <p:nvSpPr>
          <p:cNvPr id="279556" name="Rectangle 4"/>
          <p:cNvSpPr>
            <a:spLocks noGrp="1" noChangeArrowheads="1"/>
          </p:cNvSpPr>
          <p:nvPr>
            <p:ph type="ftr" sz="quarter" idx="2"/>
          </p:nvPr>
        </p:nvSpPr>
        <p:spPr bwMode="auto">
          <a:xfrm>
            <a:off x="1" y="9440648"/>
            <a:ext cx="2949787" cy="496967"/>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solidFill>
                  <a:schemeClr val="tx1"/>
                </a:solidFill>
              </a:defRPr>
            </a:lvl1pPr>
          </a:lstStyle>
          <a:p>
            <a:endParaRPr lang="en-US"/>
          </a:p>
        </p:txBody>
      </p:sp>
      <p:sp>
        <p:nvSpPr>
          <p:cNvPr id="279557" name="Rectangle 5"/>
          <p:cNvSpPr>
            <a:spLocks noGrp="1" noChangeArrowheads="1"/>
          </p:cNvSpPr>
          <p:nvPr>
            <p:ph type="sldNum" sz="quarter" idx="3"/>
          </p:nvPr>
        </p:nvSpPr>
        <p:spPr bwMode="auto">
          <a:xfrm>
            <a:off x="3855839" y="9440648"/>
            <a:ext cx="2949787" cy="496967"/>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solidFill>
                  <a:schemeClr val="tx1"/>
                </a:solidFill>
              </a:defRPr>
            </a:lvl1pPr>
          </a:lstStyle>
          <a:p>
            <a:fld id="{0E7A4772-773B-4D9B-B3E6-6C9E661A153E}" type="slidenum">
              <a:rPr lang="en-US"/>
              <a:pPr/>
              <a:t>‹#›</a:t>
            </a:fld>
            <a:endParaRPr lang="en-US"/>
          </a:p>
        </p:txBody>
      </p:sp>
    </p:spTree>
    <p:extLst>
      <p:ext uri="{BB962C8B-B14F-4D97-AF65-F5344CB8AC3E}">
        <p14:creationId xmlns:p14="http://schemas.microsoft.com/office/powerpoint/2010/main" val="927714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2"/>
            <a:ext cx="2949787" cy="496967"/>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eaLnBrk="1" hangingPunct="1">
              <a:defRPr sz="1200">
                <a:solidFill>
                  <a:schemeClr val="tx1"/>
                </a:solidFill>
              </a:defRPr>
            </a:lvl1pPr>
          </a:lstStyle>
          <a:p>
            <a:endParaRPr lang="en-US"/>
          </a:p>
        </p:txBody>
      </p:sp>
      <p:sp>
        <p:nvSpPr>
          <p:cNvPr id="5123" name="Rectangle 3"/>
          <p:cNvSpPr>
            <a:spLocks noGrp="1" noChangeArrowheads="1"/>
          </p:cNvSpPr>
          <p:nvPr>
            <p:ph type="dt" idx="1"/>
          </p:nvPr>
        </p:nvSpPr>
        <p:spPr bwMode="auto">
          <a:xfrm>
            <a:off x="3855839" y="2"/>
            <a:ext cx="2949787" cy="496967"/>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a:solidFill>
                  <a:schemeClr val="tx1"/>
                </a:solidFill>
              </a:defRPr>
            </a:lvl1pPr>
          </a:lstStyle>
          <a:p>
            <a:endParaRPr lang="en-US"/>
          </a:p>
        </p:txBody>
      </p:sp>
      <p:sp>
        <p:nvSpPr>
          <p:cNvPr id="5124"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80721" y="4721186"/>
            <a:ext cx="5445760" cy="4472702"/>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1" y="9440648"/>
            <a:ext cx="2949787" cy="496967"/>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l" eaLnBrk="1" hangingPunct="1">
              <a:defRPr sz="1200">
                <a:solidFill>
                  <a:schemeClr val="tx1"/>
                </a:solidFill>
              </a:defRPr>
            </a:lvl1pPr>
          </a:lstStyle>
          <a:p>
            <a:endParaRPr lang="en-US"/>
          </a:p>
        </p:txBody>
      </p:sp>
      <p:sp>
        <p:nvSpPr>
          <p:cNvPr id="5127" name="Rectangle 7"/>
          <p:cNvSpPr>
            <a:spLocks noGrp="1" noChangeArrowheads="1"/>
          </p:cNvSpPr>
          <p:nvPr>
            <p:ph type="sldNum" sz="quarter" idx="5"/>
          </p:nvPr>
        </p:nvSpPr>
        <p:spPr bwMode="auto">
          <a:xfrm>
            <a:off x="3855839" y="9440648"/>
            <a:ext cx="2949787" cy="496967"/>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a:solidFill>
                  <a:schemeClr val="tx1"/>
                </a:solidFill>
              </a:defRPr>
            </a:lvl1pPr>
          </a:lstStyle>
          <a:p>
            <a:fld id="{CD864878-429B-483B-B33D-AEB2CDDF479A}" type="slidenum">
              <a:rPr lang="en-US"/>
              <a:pPr/>
              <a:t>‹#›</a:t>
            </a:fld>
            <a:endParaRPr lang="en-US"/>
          </a:p>
        </p:txBody>
      </p:sp>
    </p:spTree>
    <p:extLst>
      <p:ext uri="{BB962C8B-B14F-4D97-AF65-F5344CB8AC3E}">
        <p14:creationId xmlns:p14="http://schemas.microsoft.com/office/powerpoint/2010/main" val="3752405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plantweb.ep.frco.com/Project/Wiring/wiring.ht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plantweb.ep.frco.com/Project/Commissioning/commissioning.ht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controlglobal.com/articles/2014/refinery-expansion-runs-on-fieldbus/?show=al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br.org/2014/11/digital-ubiquity-how-connections-sensors-and-data-are-revolutionizing-business/ar/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mtndocs.mt.na.emersonprocess.com/groups/public_assetoptprodlit/documents/presentations/idm_allppi_ffease.ppt"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mtndocs.mt.na.emersonprocess.com/groups/public_assetoptprodlit/documents/presentations/idm_allppi_ffease.ppt"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books.isa.org/" TargetMode="External"/><Relationship Id="rId2" Type="http://schemas.openxmlformats.org/officeDocument/2006/relationships/slide" Target="../slides/slide133.xml"/><Relationship Id="rId1" Type="http://schemas.openxmlformats.org/officeDocument/2006/relationships/notesMaster" Target="../notesMasters/notesMaster1.xml"/><Relationship Id="rId5" Type="http://schemas.openxmlformats.org/officeDocument/2006/relationships/hyperlink" Target="http://shop.barnesandnoble.com/" TargetMode="External"/><Relationship Id="rId4" Type="http://schemas.openxmlformats.org/officeDocument/2006/relationships/hyperlink" Target="http://www.amazon.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E0A76A-B60B-4C27-8325-3C91E269671D}" type="slidenum">
              <a:rPr lang="en-US"/>
              <a:pPr/>
              <a:t>1</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r>
              <a:rPr lang="en-US" dirty="0"/>
              <a:t>Foundation fieldbus H1 (commonly referred to as Fieldbus with capital 'F') is a bus technology specifically designed for process control to connect instruments such as transmitters and valves for control and monitoring of pressure, temperature, level, flow, pH, and conductivity etc. Fieldbus communication is an interoperable standard (IEC 61784-1 profile 1/1 of IEC 61158 type 1) meaning third-party devices and networking accessories can be used in Emerson systems, and that Emerson devices can be used on third-party systems. The technology is owned by the Fieldbus Foundation. Control systems, devices, and accessories are rigorously interoperability tested by the Fieldbus Foundation to ensure parts from different manufacturers will work together.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intention is to go through all detail slides, then quickly gloss</a:t>
            </a:r>
            <a:r>
              <a:rPr lang="en-US" baseline="0" dirty="0"/>
              <a:t> over this slide just saying there are 4-5 major areas of project benefits</a:t>
            </a:r>
            <a:endParaRPr lang="en-US" dirty="0"/>
          </a:p>
          <a:p>
            <a:endParaRPr lang="en-US" dirty="0"/>
          </a:p>
          <a:p>
            <a:r>
              <a:rPr lang="en-US" dirty="0"/>
              <a:t>Multiple devices on the same pair of wires reducing cable, tray, junction boxes and associated labor</a:t>
            </a:r>
          </a:p>
          <a:p>
            <a:r>
              <a:rPr lang="en-US" dirty="0"/>
              <a:t>Multiple real-time signals (per device) on the same pair of wires dramatically reducing cable, tray, junction boxes and associated labor: one fieldbus device eliminates 3 hardwired I/O points without putting I/O cards in the field</a:t>
            </a:r>
          </a:p>
          <a:p>
            <a:r>
              <a:rPr lang="en-US" dirty="0"/>
              <a:t>More current for more powerful two-wire loop powered devices like tank gauging systems, multi-channel temperature transmitters, and intelligent on-off valves for further wire reduction</a:t>
            </a:r>
          </a:p>
          <a:p>
            <a:r>
              <a:rPr lang="en-US" dirty="0"/>
              <a:t>Dramatic reduction of I/O cards reducing system footprint and weight: 128 virtual I/O in one card</a:t>
            </a:r>
          </a:p>
          <a:p>
            <a:r>
              <a:rPr lang="en-US" dirty="0"/>
              <a:t>Elimination of I/O card selection (4-20 mA in, 4-20 mA out, discrete DC in, AC in, dry contact, DC out, relay, AC out, thermocouple, RTD, and pulse/frequency etc.) simplifying engineering</a:t>
            </a:r>
          </a:p>
          <a:p>
            <a:r>
              <a:rPr lang="en-US" dirty="0"/>
              <a:t>Elimination of safety barrier selection simplifying engineering</a:t>
            </a:r>
          </a:p>
          <a:p>
            <a:r>
              <a:rPr lang="en-US" dirty="0"/>
              <a:t>Elimination of signal marshalling simplifying engineering and eliminating marshalling cabinets</a:t>
            </a:r>
          </a:p>
          <a:p>
            <a:r>
              <a:rPr lang="en-US" dirty="0"/>
              <a:t>Virtual Marshalling: Addition of devices to accommodate changes late in the project at a click of a button</a:t>
            </a:r>
          </a:p>
          <a:p>
            <a:r>
              <a:rPr lang="en-US" dirty="0"/>
              <a:t>Virtual Marshalling: Incorporation of unused real-time signals in devices late in the project or after startup at a click of a button</a:t>
            </a:r>
          </a:p>
          <a:p>
            <a:r>
              <a:rPr lang="en-US" dirty="0"/>
              <a:t>Virtual Marshalling: Change to other device type: e.g. on-off valve to control valve or MOV late in the project at a click of a button</a:t>
            </a:r>
          </a:p>
          <a:p>
            <a:r>
              <a:rPr lang="en-US" sz="1200" kern="1200" dirty="0">
                <a:solidFill>
                  <a:schemeClr val="tx1"/>
                </a:solidFill>
                <a:effectLst/>
                <a:latin typeface="Arial" charset="0"/>
                <a:ea typeface="+mn-ea"/>
                <a:cs typeface="+mn-cs"/>
              </a:rPr>
              <a:t>Automatic loop check documentation</a:t>
            </a:r>
          </a:p>
          <a:p>
            <a:r>
              <a:rPr lang="en-US" sz="1200" kern="1200" dirty="0">
                <a:solidFill>
                  <a:schemeClr val="tx1"/>
                </a:solidFill>
                <a:effectLst/>
                <a:latin typeface="Arial" charset="0"/>
                <a:ea typeface="+mn-ea"/>
                <a:cs typeface="+mn-cs"/>
              </a:rPr>
              <a:t>Automatic device configuration download and easy verification</a:t>
            </a:r>
          </a:p>
          <a:p>
            <a:r>
              <a:rPr lang="en-US" dirty="0"/>
              <a:t>No 4-20 mA five point loop test</a:t>
            </a:r>
          </a:p>
          <a:p>
            <a:r>
              <a:rPr lang="en-US" dirty="0"/>
              <a:t>Easy migration path to future APL (Ethernet) devices</a:t>
            </a:r>
          </a:p>
          <a:p>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26</a:t>
            </a:fld>
            <a:endParaRPr lang="en-US"/>
          </a:p>
        </p:txBody>
      </p:sp>
    </p:spTree>
    <p:extLst>
      <p:ext uri="{BB962C8B-B14F-4D97-AF65-F5344CB8AC3E}">
        <p14:creationId xmlns:p14="http://schemas.microsoft.com/office/powerpoint/2010/main" val="15740997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BB60D-B909-40BE-AC93-E6806E48828C}" type="slidenum">
              <a:rPr lang="en-US"/>
              <a:pPr/>
              <a:t>134</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r>
              <a:rPr lang="en-US" dirty="0"/>
              <a:t>Refer to rebuttal</a:t>
            </a:r>
            <a:r>
              <a:rPr lang="en-US" baseline="0" dirty="0"/>
              <a:t> paper in response to PTO attack on FF for full explanation of this table</a:t>
            </a:r>
            <a:endParaRPr lang="en-US" dirty="0"/>
          </a:p>
          <a:p>
            <a:r>
              <a:rPr lang="en-US" dirty="0"/>
              <a:t>Ff was designed by the DCS companies for use in process control</a:t>
            </a:r>
          </a:p>
          <a:p>
            <a:r>
              <a:rPr lang="en-US" dirty="0"/>
              <a:t>Profibus was designed by a PLC company for use in factory automation, it does not fit for PID, lead-lag, totalization etc.</a:t>
            </a:r>
          </a:p>
          <a:p>
            <a:r>
              <a:rPr lang="en-US" dirty="0"/>
              <a:t>Profibus not right for PID even if central control</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51124D-0D8B-4479-8E31-CE4F9B01CE8F}" type="slidenum">
              <a:rPr lang="en-US"/>
              <a:pPr/>
              <a:t>135</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r>
              <a:rPr lang="en-US" dirty="0"/>
              <a:t>FF-EMA site has macro generating FDS based on basic input</a:t>
            </a:r>
          </a:p>
          <a:p>
            <a:r>
              <a:rPr lang="en-US" dirty="0"/>
              <a:t>The Fieldbus Foundation has developed documentation including Fieldbus design guidelines and installation guides to help EPC contractors that are new to Fieldbus. Emerson has engineers </a:t>
            </a:r>
            <a:r>
              <a:rPr lang="en-US"/>
              <a:t>experienced working </a:t>
            </a:r>
            <a:r>
              <a:rPr lang="en-US" dirty="0"/>
              <a:t>with the EPC to develop project specific documentation including functional design specifications and checkout forms etc. Emerson also has a program to facilitate implementation and incorporation of device management into </a:t>
            </a:r>
            <a:r>
              <a:rPr lang="en-US"/>
              <a:t>daily work </a:t>
            </a:r>
            <a:r>
              <a:rPr lang="en-US" dirty="0"/>
              <a:t>processes.</a:t>
            </a:r>
          </a:p>
          <a:p>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83402" eaLnBrk="0" hangingPunct="0">
              <a:defRPr/>
            </a:pPr>
            <a:r>
              <a:rPr lang="en-US" dirty="0">
                <a:cs typeface="Arial" charset="0"/>
              </a:rPr>
              <a:t>We expect things to </a:t>
            </a:r>
            <a:r>
              <a:rPr lang="en-US">
                <a:cs typeface="Arial" charset="0"/>
              </a:rPr>
              <a:t>just work </a:t>
            </a:r>
            <a:r>
              <a:rPr lang="en-US" dirty="0">
                <a:cs typeface="Arial" charset="0"/>
              </a:rPr>
              <a:t>together; the TV with the DVD player and the Hi-Fi surround system. We take for granted that email </a:t>
            </a:r>
            <a:r>
              <a:rPr lang="en-US">
                <a:cs typeface="Arial" charset="0"/>
              </a:rPr>
              <a:t>application work </a:t>
            </a:r>
            <a:r>
              <a:rPr lang="en-US" dirty="0">
                <a:cs typeface="Arial" charset="0"/>
              </a:rPr>
              <a:t>with the word processor application, spreadsheet application, and the slide show presentation application. The smartphone, tablet, computer, digital media player, app store, and digital media store should </a:t>
            </a:r>
            <a:r>
              <a:rPr lang="en-US">
                <a:cs typeface="Arial" charset="0"/>
              </a:rPr>
              <a:t>all work </a:t>
            </a:r>
            <a:r>
              <a:rPr lang="en-US" dirty="0">
                <a:cs typeface="Arial" charset="0"/>
              </a:rPr>
              <a:t>together with each other and the Cloud. These are digital ecosystems. </a:t>
            </a:r>
            <a:endParaRPr lang="en-US" dirty="0"/>
          </a:p>
        </p:txBody>
      </p:sp>
      <p:sp>
        <p:nvSpPr>
          <p:cNvPr id="4" name="Slide Number Placeholder 3"/>
          <p:cNvSpPr>
            <a:spLocks noGrp="1"/>
          </p:cNvSpPr>
          <p:nvPr>
            <p:ph type="sldNum" sz="quarter" idx="10"/>
          </p:nvPr>
        </p:nvSpPr>
        <p:spPr/>
        <p:txBody>
          <a:bodyPr/>
          <a:lstStyle/>
          <a:p>
            <a:pPr>
              <a:defRPr/>
            </a:pPr>
            <a:fld id="{DAA9E064-7747-4EAC-AD61-CC2B49E343B5}" type="slidenum">
              <a:rPr lang="en-US" smtClean="0"/>
              <a:pPr>
                <a:defRPr/>
              </a:pPr>
              <a:t>136</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83402" eaLnBrk="0" hangingPunct="0">
              <a:defRPr/>
            </a:pPr>
            <a:r>
              <a:rPr lang="en-US" dirty="0">
                <a:cs typeface="Arial" charset="0"/>
              </a:rPr>
              <a:t>Similarly the control system, Intelligent Device Management (IDM) software part of the Asset Management System (AMS), digital transmitters, digital valve controllers, handheld field communicators, and laptop interfaces </a:t>
            </a:r>
            <a:r>
              <a:rPr lang="en-US">
                <a:cs typeface="Arial" charset="0"/>
              </a:rPr>
              <a:t>must work </a:t>
            </a:r>
            <a:r>
              <a:rPr lang="en-US" dirty="0">
                <a:cs typeface="Arial" charset="0"/>
              </a:rPr>
              <a:t>seamlessly in order to unleash their full capability. Standards and interoperability testing go far to ensure this. The system vendor can further ensure tight </a:t>
            </a:r>
            <a:r>
              <a:rPr lang="en-US">
                <a:cs typeface="Arial" charset="0"/>
              </a:rPr>
              <a:t>integration working </a:t>
            </a:r>
            <a:r>
              <a:rPr lang="en-US" dirty="0">
                <a:cs typeface="Arial" charset="0"/>
              </a:rPr>
              <a:t>closely with the instrument vendors. The best results, low risk, and certainty of outcome can be achieved when the system vendor and the instrument vendor is one and the same company.</a:t>
            </a:r>
          </a:p>
          <a:p>
            <a:endParaRPr lang="en-US" dirty="0"/>
          </a:p>
        </p:txBody>
      </p:sp>
      <p:sp>
        <p:nvSpPr>
          <p:cNvPr id="4" name="Slide Number Placeholder 3"/>
          <p:cNvSpPr>
            <a:spLocks noGrp="1"/>
          </p:cNvSpPr>
          <p:nvPr>
            <p:ph type="sldNum" sz="quarter" idx="10"/>
          </p:nvPr>
        </p:nvSpPr>
        <p:spPr/>
        <p:txBody>
          <a:bodyPr/>
          <a:lstStyle/>
          <a:p>
            <a:pPr>
              <a:defRPr/>
            </a:pPr>
            <a:fld id="{DAA9E064-7747-4EAC-AD61-CC2B49E343B5}" type="slidenum">
              <a:rPr lang="en-US" smtClean="0"/>
              <a:pPr>
                <a:defRPr/>
              </a:pPr>
              <a:t>137</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8875" cy="3725863"/>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sg.linkedin.com/pub/</a:t>
            </a:r>
            <a:r>
              <a:rPr lang="en-US" dirty="0" err="1"/>
              <a:t>jonas-berge</a:t>
            </a:r>
            <a:r>
              <a:rPr lang="en-US" dirty="0"/>
              <a:t>/0/44a/b1a/</a:t>
            </a:r>
          </a:p>
        </p:txBody>
      </p:sp>
      <p:sp>
        <p:nvSpPr>
          <p:cNvPr id="4" name="Slide Number Placeholder 3"/>
          <p:cNvSpPr>
            <a:spLocks noGrp="1"/>
          </p:cNvSpPr>
          <p:nvPr>
            <p:ph type="sldNum" sz="quarter" idx="10"/>
          </p:nvPr>
        </p:nvSpPr>
        <p:spPr/>
        <p:txBody>
          <a:bodyPr/>
          <a:lstStyle/>
          <a:p>
            <a:fld id="{B0FDA467-E6CC-43DD-8D2C-8B4788827058}" type="slidenum">
              <a:rPr lang="en-US" smtClean="0"/>
              <a:pPr/>
              <a:t>138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48526-E211-4366-8395-C0BFF7AABDE7}" type="slidenum">
              <a:rPr lang="en-US"/>
              <a:pPr/>
              <a:t>27</a:t>
            </a:fld>
            <a:endParaRPr lang="en-US"/>
          </a:p>
        </p:txBody>
      </p:sp>
      <p:sp>
        <p:nvSpPr>
          <p:cNvPr id="601090" name="Rectangle 2"/>
          <p:cNvSpPr>
            <a:spLocks noGrp="1" noRot="1" noChangeAspect="1" noChangeArrowheads="1" noTextEdit="1"/>
          </p:cNvSpPr>
          <p:nvPr>
            <p:ph type="sldImg"/>
          </p:nvPr>
        </p:nvSpPr>
        <p:spPr>
          <a:ln/>
        </p:spPr>
      </p:sp>
      <p:sp>
        <p:nvSpPr>
          <p:cNvPr id="601091" name="Rectangle 3"/>
          <p:cNvSpPr>
            <a:spLocks noGrp="1" noChangeArrowheads="1"/>
          </p:cNvSpPr>
          <p:nvPr>
            <p:ph type="body" idx="1"/>
          </p:nvPr>
        </p:nvSpPr>
        <p:spPr/>
        <p:txBody>
          <a:bodyPr/>
          <a:lstStyle/>
          <a:p>
            <a:r>
              <a:rPr lang="en-US" dirty="0"/>
              <a:t>Fieldbus is </a:t>
            </a:r>
            <a:r>
              <a:rPr lang="en-US" i="1" dirty="0" err="1"/>
              <a:t>multidrop</a:t>
            </a:r>
            <a:r>
              <a:rPr lang="en-US" dirty="0"/>
              <a:t>, meaning several devices are connected in parallel on the same single pair of wires. All field devices in the plant do not sit on the same fieldbus. On average there are ten devices on the same pair of wires. The bus can run the long distance between the control system and the instruments. Power for the instruments is supplied on the same two wires and can be intrinsically safe or non-incendive if required in a hazardous area. Fieldbus is pure digital communication running at 31.25 kbit/s, enabling digital monitoring and closed loop control. Devices can be removed and added under power. A large variety </a:t>
            </a:r>
            <a:r>
              <a:rPr lang="en-US"/>
              <a:t>of networking </a:t>
            </a:r>
            <a:r>
              <a:rPr lang="en-US" dirty="0"/>
              <a:t>accessories such as cable, </a:t>
            </a:r>
            <a:r>
              <a:rPr lang="en-US" i="1" dirty="0"/>
              <a:t>fieldbus power supply</a:t>
            </a:r>
            <a:r>
              <a:rPr lang="en-US" dirty="0"/>
              <a:t>, safety barrier, current limiter, and </a:t>
            </a:r>
            <a:r>
              <a:rPr lang="en-US" i="1" dirty="0"/>
              <a:t>coupler</a:t>
            </a:r>
            <a:r>
              <a:rPr lang="en-US" dirty="0"/>
              <a:t> are available from many third-parties complete the system. Two </a:t>
            </a:r>
            <a:r>
              <a:rPr lang="en-US" i="1" dirty="0"/>
              <a:t>terminators</a:t>
            </a:r>
            <a:r>
              <a:rPr lang="en-US" dirty="0"/>
              <a:t> are required but are typically already built into power supplies and couplers. Redundant power supplies and interface cards are supported.</a:t>
            </a:r>
          </a:p>
          <a:p>
            <a:r>
              <a:rPr lang="en-US" dirty="0"/>
              <a:t>Multiple masters are supported, but only one, called </a:t>
            </a:r>
            <a:r>
              <a:rPr lang="en-US" i="1" dirty="0"/>
              <a:t>Link Active Scheduler</a:t>
            </a:r>
            <a:r>
              <a:rPr lang="en-US" dirty="0"/>
              <a:t> (LAS) usually the system's primary interface card is active at any one time. Each device is identified by an address automatically assigned by the LAS. A handheld field communicator can be connected without interrupting real-time control. Communication is deterministic (response time is known, not random). Three communication relationships are supported: scheduled </a:t>
            </a:r>
            <a:r>
              <a:rPr lang="en-US" i="1" dirty="0"/>
              <a:t>publisher/subscriber</a:t>
            </a:r>
            <a:r>
              <a:rPr lang="en-US" dirty="0"/>
              <a:t> for real-time I/O, </a:t>
            </a:r>
            <a:r>
              <a:rPr lang="en-US" i="1" dirty="0"/>
              <a:t>client/server</a:t>
            </a:r>
            <a:r>
              <a:rPr lang="en-US" dirty="0"/>
              <a:t> for non-real-time central configuration and diagnostics, and </a:t>
            </a:r>
            <a:r>
              <a:rPr lang="en-US" i="1" dirty="0"/>
              <a:t>report distribution</a:t>
            </a:r>
            <a:r>
              <a:rPr lang="en-US" dirty="0"/>
              <a:t> for alerts. A schedule ensures that non-real-time communication does not delay real-time communication. Publisher/subscriber communication is peer-to-peer meaning any device can talk directly to any other. </a:t>
            </a:r>
          </a:p>
          <a:p>
            <a:r>
              <a:rPr lang="en-US" dirty="0"/>
              <a:t>Fieldbus applications are configured in </a:t>
            </a:r>
            <a:r>
              <a:rPr lang="en-US" i="1" dirty="0"/>
              <a:t>function blocks</a:t>
            </a:r>
            <a:r>
              <a:rPr lang="en-US" dirty="0"/>
              <a:t> (IEC 61804-2 Ed. 2) and devices in </a:t>
            </a:r>
            <a:r>
              <a:rPr lang="en-US" i="1" dirty="0"/>
              <a:t>transducer blocks</a:t>
            </a:r>
            <a:r>
              <a:rPr lang="en-US" dirty="0"/>
              <a:t>. Control can be executed in the field devices or in the control system. central access to all information and functionality in the device including setup, calibration trim, and diagnostics is provided and presentation formatted by device manufacturer using Electronic Device Description Language (EDDL, IEC 61804-3). Time synchronization sets real-time clocks in all devices enabling I/O sampling and control in all devices to be synchronized and all alerts to be time-stamped in the device. </a:t>
            </a:r>
            <a:r>
              <a:rPr lang="en-US" i="1" dirty="0"/>
              <a:t>Alerts</a:t>
            </a:r>
            <a:r>
              <a:rPr lang="en-US" dirty="0"/>
              <a:t> include process alarms and diagnostic alarms as well as configuration change event notification. Loading only a few loops per fieldbus ensures control response period of 250 ms or lower if required. Configuration, diagnostics, and other functions are called </a:t>
            </a:r>
            <a:r>
              <a:rPr lang="en-US" i="1" dirty="0"/>
              <a:t>intelligent device management</a:t>
            </a:r>
            <a:r>
              <a:rPr lang="en-US" dirty="0"/>
              <a:t>, usually a part of </a:t>
            </a:r>
            <a:r>
              <a:rPr lang="en-US" i="1" dirty="0"/>
              <a:t>asset management system</a:t>
            </a:r>
            <a:r>
              <a:rPr lang="en-US" dirty="0"/>
              <a:t> (AMS)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C4A202-AD40-4719-9995-D18577B5C6CD}" type="slidenum">
              <a:rPr lang="en-US"/>
              <a:pPr/>
              <a:t>28</a:t>
            </a:fld>
            <a:endParaRPr lang="en-US"/>
          </a:p>
        </p:txBody>
      </p:sp>
      <p:sp>
        <p:nvSpPr>
          <p:cNvPr id="409602" name="Rectangle 2"/>
          <p:cNvSpPr>
            <a:spLocks noGrp="1" noRot="1" noChangeAspect="1" noChangeArrowheads="1" noTextEdit="1"/>
          </p:cNvSpPr>
          <p:nvPr>
            <p:ph type="sldImg"/>
          </p:nvPr>
        </p:nvSpPr>
        <p:spPr>
          <a:xfrm>
            <a:off x="936625" y="739775"/>
            <a:ext cx="4937125" cy="3702050"/>
          </a:xfrm>
          <a:ln/>
        </p:spPr>
      </p:sp>
      <p:sp>
        <p:nvSpPr>
          <p:cNvPr id="409603" name="Rectangle 3"/>
          <p:cNvSpPr>
            <a:spLocks noGrp="1" noChangeArrowheads="1"/>
          </p:cNvSpPr>
          <p:nvPr>
            <p:ph type="body" idx="1"/>
          </p:nvPr>
        </p:nvSpPr>
        <p:spPr>
          <a:xfrm>
            <a:off x="907628" y="4690125"/>
            <a:ext cx="4991947" cy="4522744"/>
          </a:xfrm>
        </p:spPr>
        <p:txBody>
          <a:bodyPr/>
          <a:lstStyle/>
          <a:p>
            <a:r>
              <a:rPr lang="en-US" dirty="0">
                <a:cs typeface="Arial" charset="0"/>
              </a:rPr>
              <a:t>Hardwired:</a:t>
            </a:r>
          </a:p>
          <a:p>
            <a:endParaRPr lang="en-US" dirty="0">
              <a:cs typeface="Arial" charset="0"/>
            </a:endParaRPr>
          </a:p>
          <a:p>
            <a:r>
              <a:rPr lang="en-US" dirty="0">
                <a:cs typeface="Arial" charset="0"/>
              </a:rPr>
              <a:t>Hardwired: 40 cards x 8 channels/card =</a:t>
            </a:r>
            <a:r>
              <a:rPr lang="en-US" baseline="0" dirty="0">
                <a:cs typeface="Arial" charset="0"/>
              </a:rPr>
              <a:t> 320 signals; / </a:t>
            </a:r>
            <a:r>
              <a:rPr lang="en-US" baseline="0">
                <a:cs typeface="Arial" charset="0"/>
              </a:rPr>
              <a:t>3 signals/device = 106 devices</a:t>
            </a:r>
            <a:endParaRPr lang="en-US">
              <a:cs typeface="Arial" charset="0"/>
            </a:endParaRPr>
          </a:p>
          <a:p>
            <a:r>
              <a:rPr lang="en-US" dirty="0">
                <a:cs typeface="Arial" charset="0"/>
              </a:rPr>
              <a:t>Fieldbus: 8 cards x 2 ports/card</a:t>
            </a:r>
            <a:r>
              <a:rPr lang="en-US" baseline="0" dirty="0">
                <a:cs typeface="Arial" charset="0"/>
              </a:rPr>
              <a:t> x 16 devices/port (max) = 256 devices; x 3 signals/device = 768 signals</a:t>
            </a:r>
            <a:endParaRPr lang="en-US" dirty="0">
              <a:cs typeface="Arial" charset="0"/>
            </a:endParaRP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 </a:t>
            </a:r>
            <a:r>
              <a:rPr lang="en-US" baseline="0" dirty="0"/>
              <a:t>ports * 16 devices * average 3 signals per device = 96 I/O signals per card</a:t>
            </a:r>
          </a:p>
          <a:p>
            <a:r>
              <a:rPr lang="en-US" baseline="0" dirty="0"/>
              <a:t>Note that 96 function blocks are not required because devices such as on-off valves, control valves, and electric actuators / motor operated valves (MOV) support all control and feedback signals in a single block and multi-channel transmitters support MAI blocks etc.</a:t>
            </a:r>
            <a:endParaRPr lang="en-US" dirty="0"/>
          </a:p>
          <a:p>
            <a:r>
              <a:rPr lang="en-US" dirty="0"/>
              <a:t>DeltaV 2-port card supports 96 function blocks per card. 4-port card supports 128 </a:t>
            </a:r>
            <a:r>
              <a:rPr lang="en-US"/>
              <a:t>function blocks per card</a:t>
            </a:r>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30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Reference: </a:t>
            </a:r>
            <a:r>
              <a:rPr lang="en-US" dirty="0" err="1"/>
              <a:t>Rotork</a:t>
            </a:r>
            <a:r>
              <a:rPr lang="en-US" dirty="0"/>
              <a:t> </a:t>
            </a:r>
            <a:r>
              <a:rPr lang="en-US" dirty="0" err="1"/>
              <a:t>Pacscan</a:t>
            </a:r>
            <a:r>
              <a:rPr lang="en-US" dirty="0"/>
              <a:t> brochure</a:t>
            </a:r>
          </a:p>
          <a:p>
            <a:pPr>
              <a:spcBef>
                <a:spcPct val="0"/>
              </a:spcBef>
            </a:pPr>
            <a:r>
              <a:rPr lang="en-US" dirty="0"/>
              <a:t>Many field devices would require more than one pair of wires... Save more</a:t>
            </a:r>
          </a:p>
          <a:p>
            <a:pPr>
              <a:spcBef>
                <a:spcPct val="0"/>
              </a:spcBef>
            </a:pPr>
            <a:r>
              <a:rPr lang="en-US" dirty="0"/>
              <a:t>With hardwiring many device features go unutilized because the wire and I/O required becomes too costly</a:t>
            </a:r>
          </a:p>
          <a:p>
            <a:pPr>
              <a:spcBef>
                <a:spcPct val="0"/>
              </a:spcBef>
            </a:pPr>
            <a:endParaRPr lang="en-US" dirty="0"/>
          </a:p>
          <a:p>
            <a:pPr>
              <a:spcBef>
                <a:spcPct val="0"/>
              </a:spcBef>
            </a:pPr>
            <a:r>
              <a:rPr lang="en-US" dirty="0"/>
              <a:t>Signal	Cores	System I/O	Description</a:t>
            </a:r>
          </a:p>
          <a:p>
            <a:pPr>
              <a:spcBef>
                <a:spcPct val="0"/>
              </a:spcBef>
            </a:pPr>
            <a:r>
              <a:rPr lang="en-US" dirty="0"/>
              <a:t>1	4	3 DO	Open/stop/close control</a:t>
            </a:r>
          </a:p>
          <a:p>
            <a:pPr>
              <a:spcBef>
                <a:spcPct val="0"/>
              </a:spcBef>
            </a:pPr>
            <a:r>
              <a:rPr lang="en-US" dirty="0"/>
              <a:t>2	2*	1 AO	Desired valve position control</a:t>
            </a:r>
          </a:p>
          <a:p>
            <a:pPr>
              <a:spcBef>
                <a:spcPct val="0"/>
              </a:spcBef>
            </a:pPr>
            <a:r>
              <a:rPr lang="en-US" dirty="0"/>
              <a:t>3	2	1 DO	Emergency shut down</a:t>
            </a:r>
          </a:p>
          <a:p>
            <a:pPr>
              <a:spcBef>
                <a:spcPct val="0"/>
              </a:spcBef>
            </a:pPr>
            <a:r>
              <a:rPr lang="en-US" dirty="0"/>
              <a:t>4	3	2 DI	Valve position status (limit switches)</a:t>
            </a:r>
          </a:p>
          <a:p>
            <a:pPr>
              <a:spcBef>
                <a:spcPct val="0"/>
              </a:spcBef>
            </a:pPr>
            <a:r>
              <a:rPr lang="en-US" dirty="0"/>
              <a:t>5	2*	1 AI	Percentage open</a:t>
            </a:r>
          </a:p>
          <a:p>
            <a:pPr>
              <a:spcBef>
                <a:spcPct val="0"/>
              </a:spcBef>
            </a:pPr>
            <a:r>
              <a:rPr lang="en-US" dirty="0"/>
              <a:t>6	1	1 DI	Available for control</a:t>
            </a:r>
          </a:p>
          <a:p>
            <a:pPr>
              <a:spcBef>
                <a:spcPct val="0"/>
              </a:spcBef>
            </a:pPr>
            <a:r>
              <a:rPr lang="en-US" dirty="0"/>
              <a:t>7	1	1 DI	Local/remote switch</a:t>
            </a:r>
          </a:p>
          <a:p>
            <a:pPr>
              <a:spcBef>
                <a:spcPct val="0"/>
              </a:spcBef>
            </a:pPr>
            <a:r>
              <a:rPr lang="en-US" dirty="0"/>
              <a:t>8	1	1 DI	Motor running open direction</a:t>
            </a:r>
          </a:p>
          <a:p>
            <a:pPr>
              <a:spcBef>
                <a:spcPct val="0"/>
              </a:spcBef>
            </a:pPr>
            <a:r>
              <a:rPr lang="en-US" dirty="0"/>
              <a:t>9	1	1 DI	Motor running closed direction</a:t>
            </a:r>
          </a:p>
          <a:p>
            <a:pPr>
              <a:spcBef>
                <a:spcPct val="0"/>
              </a:spcBef>
            </a:pPr>
            <a:r>
              <a:rPr lang="en-US" dirty="0"/>
              <a:t>10	1	1 DI	Torque switch tripped</a:t>
            </a:r>
          </a:p>
          <a:p>
            <a:pPr>
              <a:spcBef>
                <a:spcPct val="0"/>
              </a:spcBef>
            </a:pPr>
            <a:r>
              <a:rPr lang="en-US" dirty="0"/>
              <a:t>11	2*	1 AI	Percentage torque</a:t>
            </a:r>
          </a:p>
          <a:p>
            <a:pPr>
              <a:spcBef>
                <a:spcPct val="0"/>
              </a:spcBef>
            </a:pPr>
            <a:r>
              <a:rPr lang="en-US" dirty="0"/>
              <a:t>12	1	1 DI	Motor thermostat tripped</a:t>
            </a:r>
          </a:p>
          <a:p>
            <a:pPr>
              <a:spcBef>
                <a:spcPct val="0"/>
              </a:spcBef>
            </a:pPr>
            <a:r>
              <a:rPr lang="en-US" dirty="0"/>
              <a:t>13	1	1 DI	Battery condition low</a:t>
            </a:r>
          </a:p>
          <a:p>
            <a:pPr>
              <a:spcBef>
                <a:spcPct val="0"/>
              </a:spcBef>
            </a:pPr>
            <a:r>
              <a:rPr lang="en-US" b="1" dirty="0"/>
              <a:t>TOTAL	22	</a:t>
            </a:r>
            <a:r>
              <a:rPr lang="it-IT" b="1" dirty="0">
                <a:latin typeface="Arial" charset="0"/>
              </a:rPr>
              <a:t>9 x DI, 3 x DO, 2 x AI, 1 x AO</a:t>
            </a:r>
            <a:r>
              <a:rPr lang="it-IT" dirty="0"/>
              <a:t> </a:t>
            </a:r>
            <a:endParaRPr lang="en-US" dirty="0"/>
          </a:p>
          <a:p>
            <a:pPr>
              <a:spcBef>
                <a:spcPct val="0"/>
              </a:spcBef>
            </a:pPr>
            <a:endParaRPr lang="en-US" dirty="0"/>
          </a:p>
          <a:p>
            <a:pPr>
              <a:spcBef>
                <a:spcPct val="0"/>
              </a:spcBef>
            </a:pPr>
            <a:endParaRPr lang="en-US" dirty="0"/>
          </a:p>
          <a:p>
            <a:pPr>
              <a:spcBef>
                <a:spcPct val="0"/>
              </a:spcBef>
            </a:pPr>
            <a:endParaRPr lang="en-US" dirty="0"/>
          </a:p>
          <a:p>
            <a:pPr>
              <a:spcBef>
                <a:spcPct val="0"/>
              </a:spcBef>
            </a:pPr>
            <a:endParaRPr lang="en-US" dirty="0"/>
          </a:p>
        </p:txBody>
      </p:sp>
      <p:sp>
        <p:nvSpPr>
          <p:cNvPr id="153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DAB8877-9146-478E-845E-BA3CB54E0C1F}" type="slidenum">
              <a:rPr lang="en-US"/>
              <a:pPr fontAlgn="base">
                <a:spcBef>
                  <a:spcPct val="0"/>
                </a:spcBef>
                <a:spcAft>
                  <a:spcPct val="0"/>
                </a:spcAft>
              </a:pPr>
              <a:t>31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F09673-5180-421C-88D4-4A536B23C5A2}" type="slidenum">
              <a:rPr lang="en-US"/>
              <a:pPr/>
              <a:t>35</a:t>
            </a:fld>
            <a:endParaRPr lang="en-US"/>
          </a:p>
        </p:txBody>
      </p:sp>
      <p:sp>
        <p:nvSpPr>
          <p:cNvPr id="407554" name="Rectangle 2"/>
          <p:cNvSpPr>
            <a:spLocks noGrp="1" noRot="1" noChangeAspect="1" noChangeArrowheads="1" noTextEdit="1"/>
          </p:cNvSpPr>
          <p:nvPr>
            <p:ph type="sldImg"/>
          </p:nvPr>
        </p:nvSpPr>
        <p:spPr>
          <a:xfrm>
            <a:off x="936625" y="739775"/>
            <a:ext cx="4937125" cy="3702050"/>
          </a:xfrm>
          <a:ln/>
        </p:spPr>
      </p:sp>
      <p:sp>
        <p:nvSpPr>
          <p:cNvPr id="407555" name="Rectangle 3"/>
          <p:cNvSpPr>
            <a:spLocks noGrp="1" noChangeArrowheads="1"/>
          </p:cNvSpPr>
          <p:nvPr>
            <p:ph type="body" idx="1"/>
          </p:nvPr>
        </p:nvSpPr>
        <p:spPr>
          <a:xfrm>
            <a:off x="907628" y="4690125"/>
            <a:ext cx="4991947" cy="4522744"/>
          </a:xfrm>
        </p:spPr>
        <p:txBody>
          <a:bodyPr/>
          <a:lstStyle/>
          <a:p>
            <a:r>
              <a:rPr lang="en-US" dirty="0">
                <a:cs typeface="Arial" charset="0"/>
                <a:hlinkClick r:id="rId3"/>
              </a:rPr>
              <a:t>Wiring Savings:</a:t>
            </a:r>
            <a:r>
              <a:rPr lang="en-US" dirty="0">
                <a:cs typeface="Arial" charset="0"/>
              </a:rPr>
              <a:t> There are substantial labor and hardware installation savings associated with fieldbus compared to a traditional DCS installation. Wiring saving are a combination of material and labor costs for installing wire, cable tray, conduit, marshalling cabinets, junction boxes, terminal blocks, and IS barriers. </a:t>
            </a:r>
          </a:p>
          <a:p>
            <a:r>
              <a:rPr lang="en-US" dirty="0">
                <a:cs typeface="Arial" charset="0"/>
              </a:rPr>
              <a:t>In the installation phase, high cost savings are realized from the multi-drop wiring capability of fieldbus. With FOUNDATION Fieldbus technology, one cable can run from the I/O card to the marshalling panel and out to a junction box. This single twisted pair cable will support up to 16 complex devices. Using traditional 4-20 mA I/O, each signal would require a dedicated pair of wires from the I/O card to the field device. This results in an 83% to 98% (16 complex devices per segment) reduction of the total required length of single, twisted pair cable. Less signal wire translates to less labor required to make screw connections.</a:t>
            </a:r>
          </a:p>
          <a:p>
            <a:r>
              <a:rPr lang="en-US" dirty="0">
                <a:cs typeface="Arial" charset="0"/>
              </a:rPr>
              <a:t>The total wiring cost reduction typically ranges from 40% to 60%! This includes material and labor costs for installing marshalling panels, junction boxes, cable tray, cable and conduit</a:t>
            </a:r>
          </a:p>
          <a:p>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D35139-6D5B-406D-9996-7EA4FE090308}" type="slidenum">
              <a:rPr lang="en-US"/>
              <a:pPr/>
              <a:t>36</a:t>
            </a:fld>
            <a:endParaRPr lang="en-US"/>
          </a:p>
        </p:txBody>
      </p:sp>
      <p:sp>
        <p:nvSpPr>
          <p:cNvPr id="537602" name="Rectangle 2"/>
          <p:cNvSpPr>
            <a:spLocks noGrp="1" noRot="1" noChangeAspect="1" noChangeArrowheads="1" noTextEdit="1"/>
          </p:cNvSpPr>
          <p:nvPr>
            <p:ph type="sldImg"/>
          </p:nvPr>
        </p:nvSpPr>
        <p:spPr>
          <a:xfrm>
            <a:off x="935038" y="739775"/>
            <a:ext cx="4937125" cy="3702050"/>
          </a:xfrm>
          <a:ln/>
        </p:spPr>
      </p:sp>
      <p:sp>
        <p:nvSpPr>
          <p:cNvPr id="537603" name="Rectangle 3"/>
          <p:cNvSpPr>
            <a:spLocks noGrp="1" noChangeArrowheads="1"/>
          </p:cNvSpPr>
          <p:nvPr>
            <p:ph type="body" idx="1"/>
          </p:nvPr>
        </p:nvSpPr>
        <p:spPr>
          <a:xfrm>
            <a:off x="605086" y="4691851"/>
            <a:ext cx="5735696" cy="4521018"/>
          </a:xfrm>
        </p:spPr>
        <p:txBody>
          <a:bodyPr/>
          <a:lstStyle/>
          <a:p>
            <a:r>
              <a:rPr lang="en-US" altLang="zh-CN" dirty="0"/>
              <a:t>Fewer wires to cut, strip, </a:t>
            </a:r>
            <a:r>
              <a:rPr lang="en-US" altLang="zh-CN" u="sng" dirty="0"/>
              <a:t>label</a:t>
            </a:r>
            <a:r>
              <a:rPr lang="en-US" altLang="zh-CN" dirty="0"/>
              <a:t>, ferrule, and screw</a:t>
            </a:r>
          </a:p>
          <a:p>
            <a:endParaRPr lang="en-US" altLang="zh-CN" dirty="0"/>
          </a:p>
          <a:p>
            <a:r>
              <a:rPr lang="en-US" altLang="zh-CN" dirty="0"/>
              <a:t>Although Emerson has IO modules with built-in barriers, many DCS do not and therefore need separate barriers as illustrated here.</a:t>
            </a:r>
          </a:p>
          <a:p>
            <a:endParaRPr lang="en-US" altLang="zh-CN" dirty="0"/>
          </a:p>
          <a:p>
            <a:r>
              <a:rPr lang="en-US" altLang="zh-CN" dirty="0"/>
              <a:t>Devices: 16 = 8 devices x 2 terminals (+ and -)</a:t>
            </a:r>
          </a:p>
          <a:p>
            <a:r>
              <a:rPr lang="en-US" altLang="zh-CN" dirty="0"/>
              <a:t>FJB (analog): 48 = 8 devices x 3 terminals (+, -, and shield) x 2 sides (field and home-run)</a:t>
            </a:r>
          </a:p>
          <a:p>
            <a:r>
              <a:rPr lang="en-US" altLang="zh-CN" dirty="0"/>
              <a:t>FJB (FF): 27 = 8 devices x 3 terminals (+, -, and shield) (field side) + 3 terminals (+, -, and shield) (home-run side)</a:t>
            </a:r>
          </a:p>
          <a:p>
            <a:r>
              <a:rPr lang="en-US" altLang="zh-CN" dirty="0"/>
              <a:t>Marshalling (analog): 48 = 8 devices x 3 terminals (+, -, and shield) x 2 sides (home-run and system)</a:t>
            </a:r>
          </a:p>
          <a:p>
            <a:r>
              <a:rPr lang="en-US" altLang="zh-CN" dirty="0"/>
              <a:t>Marshalling (FF): 6 = 3 terminals (+, -, and shield) x 2 sides (home-run and system)</a:t>
            </a:r>
          </a:p>
          <a:p>
            <a:r>
              <a:rPr lang="en-US" altLang="zh-CN" dirty="0"/>
              <a:t>IS barrier (analog): 32 = 8 devices x 2 terminals (+ and -) x 2 sides (home-run and system)</a:t>
            </a:r>
          </a:p>
          <a:p>
            <a:r>
              <a:rPr lang="en-US" altLang="zh-CN" dirty="0"/>
              <a:t>IS barrier (FF): 4 = 2 terminals (+ and -) x 2 sides (home-run and system)</a:t>
            </a:r>
          </a:p>
          <a:p>
            <a:r>
              <a:rPr lang="en-US" altLang="zh-CN" dirty="0"/>
              <a:t>IO assembly (analog): 16 = 8 devices x 2 terminals (+ and -)</a:t>
            </a:r>
          </a:p>
          <a:p>
            <a:r>
              <a:rPr lang="en-US" altLang="zh-CN" dirty="0"/>
              <a:t>IO assembly (FF): 2 (+ and -) </a:t>
            </a:r>
          </a:p>
          <a:p>
            <a:endParaRPr lang="en-US" altLang="zh-CN" dirty="0"/>
          </a:p>
          <a:p>
            <a:r>
              <a:rPr lang="en-US" dirty="0">
                <a:solidFill>
                  <a:srgbClr val="000000"/>
                </a:solidFill>
              </a:rPr>
              <a:t>Some IS barriers needs power supply! At least 3-4 wires on safe side. However, some IS barriers are loop powered and therefore 2-wire as shown here...</a:t>
            </a:r>
          </a:p>
          <a:p>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0CCAC-7CBF-48ED-828D-3BDD345B77D1}" type="slidenum">
              <a:rPr lang="en-US"/>
              <a:pPr/>
              <a:t>38</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pPr defTabSz="883310">
              <a:defRPr/>
            </a:pPr>
            <a:r>
              <a:rPr lang="en-US" dirty="0"/>
              <a:t>4-20 mA input two-wire loop power</a:t>
            </a:r>
          </a:p>
          <a:p>
            <a:pPr defTabSz="883310">
              <a:defRPr/>
            </a:pPr>
            <a:r>
              <a:rPr lang="en-US" dirty="0"/>
              <a:t>4-20 mA input four-wire separate power</a:t>
            </a:r>
          </a:p>
          <a:p>
            <a:pPr defTabSz="883310">
              <a:defRPr/>
            </a:pPr>
            <a:r>
              <a:rPr lang="en-US" dirty="0"/>
              <a:t>RTD/ohms 2-wire</a:t>
            </a:r>
          </a:p>
          <a:p>
            <a:pPr defTabSz="883310">
              <a:defRPr/>
            </a:pPr>
            <a:r>
              <a:rPr lang="en-US" dirty="0"/>
              <a:t>RTD/ohms 3-wire</a:t>
            </a:r>
          </a:p>
          <a:p>
            <a:pPr defTabSz="883310">
              <a:defRPr/>
            </a:pPr>
            <a:r>
              <a:rPr lang="en-US" dirty="0"/>
              <a:t>RTD/ohms 4-wire</a:t>
            </a:r>
          </a:p>
          <a:p>
            <a:pPr defTabSz="883310">
              <a:defRPr/>
            </a:pPr>
            <a:r>
              <a:rPr lang="en-US" dirty="0"/>
              <a:t>TC/mV</a:t>
            </a:r>
          </a:p>
          <a:p>
            <a:pPr defTabSz="883310">
              <a:defRPr/>
            </a:pPr>
            <a:r>
              <a:rPr lang="en-US" dirty="0"/>
              <a:t>4-20 mA output</a:t>
            </a:r>
          </a:p>
          <a:p>
            <a:pPr defTabSz="883310">
              <a:defRPr/>
            </a:pPr>
            <a:r>
              <a:rPr lang="en-US" dirty="0"/>
              <a:t>Voltage output</a:t>
            </a:r>
          </a:p>
          <a:p>
            <a:pPr defTabSz="883310">
              <a:defRPr/>
            </a:pPr>
            <a:r>
              <a:rPr lang="en-US" dirty="0"/>
              <a:t>NAMUR DI</a:t>
            </a:r>
          </a:p>
          <a:p>
            <a:pPr defTabSz="883310">
              <a:defRPr/>
            </a:pPr>
            <a:r>
              <a:rPr lang="en-US" dirty="0"/>
              <a:t>DC low-side DI</a:t>
            </a:r>
          </a:p>
          <a:p>
            <a:pPr defTabSz="883310">
              <a:defRPr/>
            </a:pPr>
            <a:r>
              <a:rPr lang="en-US" dirty="0"/>
              <a:t>DC Isolated DI</a:t>
            </a:r>
          </a:p>
          <a:p>
            <a:pPr defTabSz="883310">
              <a:defRPr/>
            </a:pPr>
            <a:r>
              <a:rPr lang="en-US" dirty="0"/>
              <a:t>DC Isolated Auxiliary power DI</a:t>
            </a:r>
          </a:p>
          <a:p>
            <a:pPr defTabSz="883310">
              <a:defRPr/>
            </a:pPr>
            <a:r>
              <a:rPr lang="en-US" dirty="0"/>
              <a:t>AC Isolated DI</a:t>
            </a:r>
          </a:p>
          <a:p>
            <a:pPr defTabSz="883310">
              <a:defRPr/>
            </a:pPr>
            <a:r>
              <a:rPr lang="en-US" dirty="0"/>
              <a:t>AC Isolated Auxiliary power DI</a:t>
            </a:r>
          </a:p>
          <a:p>
            <a:pPr defTabSz="883310">
              <a:defRPr/>
            </a:pPr>
            <a:r>
              <a:rPr lang="en-US" dirty="0"/>
              <a:t>DC high-side DO</a:t>
            </a:r>
          </a:p>
          <a:p>
            <a:pPr defTabSz="883310">
              <a:defRPr/>
            </a:pPr>
            <a:r>
              <a:rPr lang="en-US" dirty="0"/>
              <a:t>DC Isolated DO</a:t>
            </a:r>
          </a:p>
          <a:p>
            <a:pPr defTabSz="883310">
              <a:defRPr/>
            </a:pPr>
            <a:r>
              <a:rPr lang="en-US" dirty="0"/>
              <a:t>DC Isolated Auxiliary power DO</a:t>
            </a:r>
          </a:p>
          <a:p>
            <a:pPr defTabSz="883310">
              <a:defRPr/>
            </a:pPr>
            <a:r>
              <a:rPr lang="en-US" dirty="0"/>
              <a:t>AC Isolated DO</a:t>
            </a:r>
          </a:p>
          <a:p>
            <a:pPr defTabSz="883310">
              <a:defRPr/>
            </a:pPr>
            <a:r>
              <a:rPr lang="en-US" dirty="0"/>
              <a:t>AC Isolated Auxiliary power DO</a:t>
            </a:r>
          </a:p>
          <a:p>
            <a:pPr defTabSz="883310">
              <a:defRPr/>
            </a:pPr>
            <a:r>
              <a:rPr lang="en-US" dirty="0"/>
              <a:t>Relay NO</a:t>
            </a:r>
          </a:p>
          <a:p>
            <a:pPr defTabSz="883310">
              <a:defRPr/>
            </a:pPr>
            <a:r>
              <a:rPr lang="en-US" dirty="0"/>
              <a:t>Relay NC</a:t>
            </a:r>
          </a:p>
          <a:p>
            <a:endParaRPr lang="en-US" dirty="0"/>
          </a:p>
          <a:p>
            <a:r>
              <a:rPr lang="en-US" dirty="0"/>
              <a:t>H1:</a:t>
            </a:r>
            <a:r>
              <a:rPr lang="en-US" baseline="0" dirty="0"/>
              <a:t> two ports per card, 16 devices each = 32 devices, average 3 devices per port = 96 signals per card</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More than a dozen hardwired card types: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rPr>
              <a:t>AI</a:t>
            </a:r>
          </a:p>
          <a:p>
            <a:pPr marL="0" marR="0" indent="0" algn="l" defTabSz="914400" rtl="0" eaLnBrk="0" fontAlgn="base" latinLnBrk="0" hangingPunct="0">
              <a:lnSpc>
                <a:spcPct val="100000"/>
              </a:lnSpc>
              <a:spcBef>
                <a:spcPct val="0"/>
              </a:spcBef>
              <a:spcAft>
                <a:spcPct val="0"/>
              </a:spcAft>
              <a:buClrTx/>
              <a:buSzTx/>
              <a:buFontTx/>
              <a:buNone/>
              <a:tabLst/>
            </a:pPr>
            <a:r>
              <a:rPr lang="en-US" sz="1200" dirty="0"/>
              <a:t>AO</a:t>
            </a:r>
          </a:p>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rPr>
              <a:t>DI-NAMUR</a:t>
            </a:r>
          </a:p>
          <a:p>
            <a:pPr marL="0" marR="0" indent="0" algn="l" defTabSz="914400" rtl="0" eaLnBrk="0" fontAlgn="base" latinLnBrk="0" hangingPunct="0">
              <a:lnSpc>
                <a:spcPct val="100000"/>
              </a:lnSpc>
              <a:spcBef>
                <a:spcPct val="0"/>
              </a:spcBef>
              <a:spcAft>
                <a:spcPct val="0"/>
              </a:spcAft>
              <a:buClrTx/>
              <a:buSzTx/>
              <a:buFontTx/>
              <a:buNone/>
              <a:tabLst/>
            </a:pPr>
            <a:r>
              <a:rPr lang="en-US" sz="1200" dirty="0"/>
              <a:t>DI-Contact</a:t>
            </a:r>
          </a:p>
          <a:p>
            <a:pPr marL="0" marR="0" indent="0" algn="l" defTabSz="914400" rtl="0" eaLnBrk="0" fontAlgn="base" latinLnBrk="0" hangingPunct="0">
              <a:lnSpc>
                <a:spcPct val="100000"/>
              </a:lnSpc>
              <a:spcBef>
                <a:spcPct val="0"/>
              </a:spcBef>
              <a:spcAft>
                <a:spcPct val="0"/>
              </a:spcAft>
              <a:buClrTx/>
              <a:buSzTx/>
              <a:buFontTx/>
              <a:buNone/>
              <a:tabLst/>
              <a:defRPr/>
            </a:pPr>
            <a:r>
              <a:rPr lang="en-US" sz="1200" dirty="0"/>
              <a:t>DO-</a:t>
            </a:r>
            <a:r>
              <a:rPr lang="en-US" sz="1200" dirty="0" err="1"/>
              <a:t>Transis</a:t>
            </a:r>
            <a:r>
              <a:rPr lang="en-US" sz="1200" dirty="0"/>
              <a:t>.</a:t>
            </a:r>
          </a:p>
          <a:p>
            <a:pPr marL="0" marR="0" indent="0" algn="l" defTabSz="914400" rtl="0" eaLnBrk="0" fontAlgn="base" latinLnBrk="0" hangingPunct="0">
              <a:lnSpc>
                <a:spcPct val="100000"/>
              </a:lnSpc>
              <a:spcBef>
                <a:spcPct val="0"/>
              </a:spcBef>
              <a:spcAft>
                <a:spcPct val="0"/>
              </a:spcAft>
              <a:buClrTx/>
              <a:buSzTx/>
              <a:buFontTx/>
              <a:buNone/>
              <a:tabLst/>
            </a:pPr>
            <a:endParaRPr lang="en-US" sz="1200" dirty="0"/>
          </a:p>
          <a:p>
            <a:pPr marL="0" marR="0" indent="0" algn="l" defTabSz="914400" rtl="0" eaLnBrk="0" fontAlgn="base" latinLnBrk="0" hangingPunct="0">
              <a:lnSpc>
                <a:spcPct val="100000"/>
              </a:lnSpc>
              <a:spcBef>
                <a:spcPct val="0"/>
              </a:spcBef>
              <a:spcAft>
                <a:spcPct val="0"/>
              </a:spcAft>
              <a:buClrTx/>
              <a:buSzTx/>
              <a:buFontTx/>
              <a:buNone/>
              <a:tabLst/>
            </a:pPr>
            <a:r>
              <a:rPr lang="en-US" sz="1200" dirty="0"/>
              <a:t>DI-AC</a:t>
            </a:r>
          </a:p>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rPr>
              <a:t>DO-Relay</a:t>
            </a:r>
          </a:p>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rPr>
              <a:t>DO-</a:t>
            </a:r>
            <a:r>
              <a:rPr kumimoji="0" lang="en-US" sz="1200" b="0" i="0" u="none" strike="noStrike" cap="none" normalizeH="0" baseline="0" dirty="0" err="1">
                <a:ln>
                  <a:noFill/>
                </a:ln>
                <a:solidFill>
                  <a:srgbClr val="000000"/>
                </a:solidFill>
                <a:effectLst/>
                <a:latin typeface="Arial" charset="0"/>
              </a:rPr>
              <a:t>Triac</a:t>
            </a:r>
            <a:endParaRPr kumimoji="0" lang="en-US" sz="1200" b="0" i="0" u="none" strike="noStrike" cap="none" normalizeH="0" baseline="0" dirty="0">
              <a:ln>
                <a:noFill/>
              </a:ln>
              <a:solidFill>
                <a:srgbClr val="000000"/>
              </a:solidFill>
              <a:effectLst/>
              <a:latin typeface="Arial" charset="0"/>
            </a:endParaRPr>
          </a:p>
          <a:p>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39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independent study made by Aventis </a:t>
            </a:r>
            <a:r>
              <a:rPr lang="en-US" dirty="0" err="1"/>
              <a:t>Pharma</a:t>
            </a:r>
            <a:r>
              <a:rPr lang="en-US" dirty="0"/>
              <a:t> and Infraserv “Fieldbus and Remote I/O System” (</a:t>
            </a:r>
            <a:r>
              <a:rPr lang="en-US" dirty="0" err="1"/>
              <a:t>FuRIOS</a:t>
            </a:r>
            <a:r>
              <a:rPr lang="en-US" dirty="0"/>
              <a:t>). They found fieldbus saving over local/central I/O is about 20%. Fieldbus saving over remote I/O is about 5%. This was back in 2002 when fieldbus devices and hardware was expensive. Now more fieldbus products are available, and prices more competitive.</a:t>
            </a:r>
          </a:p>
        </p:txBody>
      </p:sp>
      <p:sp>
        <p:nvSpPr>
          <p:cNvPr id="4" name="Slide Number Placeholder 3"/>
          <p:cNvSpPr>
            <a:spLocks noGrp="1"/>
          </p:cNvSpPr>
          <p:nvPr>
            <p:ph type="sldNum" sz="quarter" idx="10"/>
          </p:nvPr>
        </p:nvSpPr>
        <p:spPr/>
        <p:txBody>
          <a:bodyPr/>
          <a:lstStyle/>
          <a:p>
            <a:fld id="{CD864878-429B-483B-B33D-AEB2CDDF479A}" type="slidenum">
              <a:rPr lang="en-US" smtClean="0"/>
              <a:pPr/>
              <a:t>40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Today</a:t>
            </a:r>
            <a:r>
              <a:rPr lang="en-US" baseline="0" dirty="0"/>
              <a:t> voice and data travel together over </a:t>
            </a:r>
            <a:r>
              <a:rPr lang="en-US" baseline="0"/>
              <a:t>digital networks</a:t>
            </a:r>
            <a:r>
              <a:rPr lang="en-US" baseline="0" dirty="0"/>
              <a:t>, all switching/marshalling is ‘virtual’</a:t>
            </a:r>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Late changes:</a:t>
            </a:r>
          </a:p>
          <a:p>
            <a:pPr lvl="1"/>
            <a:r>
              <a:rPr lang="en-US" dirty="0"/>
              <a:t>Add a device</a:t>
            </a:r>
          </a:p>
          <a:p>
            <a:pPr lvl="1"/>
            <a:r>
              <a:rPr lang="en-US" dirty="0"/>
              <a:t>Change device type</a:t>
            </a:r>
          </a:p>
          <a:p>
            <a:pPr lvl="2"/>
            <a:r>
              <a:rPr lang="en-US" dirty="0"/>
              <a:t>On-Off valve &gt; control valve &gt; electric actuator</a:t>
            </a:r>
          </a:p>
          <a:p>
            <a:pPr lvl="1"/>
            <a:r>
              <a:rPr lang="en-US" dirty="0"/>
              <a:t>Use additional signals (in devices)</a:t>
            </a:r>
          </a:p>
          <a:p>
            <a:pPr lvl="2"/>
            <a:r>
              <a:rPr lang="en-US" dirty="0"/>
              <a:t>Auxiliary measurement, position feedback, limit switches etc.</a:t>
            </a:r>
          </a:p>
          <a:p>
            <a:endParaRPr lang="en-US" dirty="0"/>
          </a:p>
          <a:p>
            <a:r>
              <a:rPr lang="en-US" dirty="0"/>
              <a:t>Since fieldbus marshalling is “soft”, it is more flexible to accommodate late changes. For instance, a fieldbus On-Off valve can be changed to a fieldbus control valve or electric actuator without requiring rewiring to a different I/O card or change of I/O card and subsequent drawing changes. For fieldbus, the devices connect to the same bus regardless of being analog or discrete in nature, input or output, regulatory or discrete, simple (single signal) or complex (multi-signal), because fieldbus makes no distinction between AI, DI, AO, and DO devices and scores of different sub-types of signal levels. All fieldbus devices are the same. This saves time and money for making changes and helps avoid mistakes. In case of late changes from EPC to system implementation, fieldbus devices are easy to add, remove, and change since the interface card remains the same. To add one device, plug its wire into coupler in field junction box, no barrier, no new IO card, expand bus up to 16 devices without adding interface capacity or increasing footprint, no marshalling wires. There is no need to redesign the I/O cabinets. The “soft” I/O binding is the key to the flexibility, as designers can be less specific about exact signal types at the engineering during the early design phases. If feedback from the valves is required, this can simply be included in the control strategy without additional drawings, wire, connections, or input cards etc. – fieldbus simply makes these kind of auxiliary signals from all devices available across the same two wires. The details are not needed in the initial design, the exact requirements can be finalize closer to install and startup. A fieldbus can be designed for 10 devices plus two spares, and then extend up to 13 or up to 16 devices due to changes still leaving two spares. Additional auxiliary control and monitoring signals from these devices can be included in the control strategy if required, simply from the engineering software without any additional wiring or different hardware. For fieldbus ten devices does not mean only ten signals, a simple transmitter may have just one signal, but an electric actuator, valve, flowmeter, or analyzer are supported with multiple signals. Fieldbus easily accommodates ten complex devices on one bus cable. That is, since fieldbus uses “soft” marshalling the limits are soft and flexible. Since with fieldbus, fewer cables are required, and all signals are “soft”, this drastically reduces the need for cross-wire marshalling, and also reduces risk of late project I/O change orders. </a:t>
            </a:r>
          </a:p>
        </p:txBody>
      </p:sp>
      <p:sp>
        <p:nvSpPr>
          <p:cNvPr id="4" name="Slide Number Placeholder 3"/>
          <p:cNvSpPr>
            <a:spLocks noGrp="1"/>
          </p:cNvSpPr>
          <p:nvPr>
            <p:ph type="sldNum" sz="quarter" idx="10"/>
          </p:nvPr>
        </p:nvSpPr>
        <p:spPr/>
        <p:txBody>
          <a:bodyPr/>
          <a:lstStyle/>
          <a:p>
            <a:fld id="{CD864878-429B-483B-B33D-AEB2CDDF479A}" type="slidenum">
              <a:rPr lang="en-US" smtClean="0"/>
              <a:pPr/>
              <a:t>41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AA58AF-DA4C-4C94-9087-A979CA9EE7DD}" type="slidenum">
              <a:rPr lang="en-US"/>
              <a:pPr/>
              <a:t>42</a:t>
            </a:fld>
            <a:endParaRPr lang="en-US"/>
          </a:p>
        </p:txBody>
      </p:sp>
      <p:sp>
        <p:nvSpPr>
          <p:cNvPr id="195586" name="Rectangle 2"/>
          <p:cNvSpPr>
            <a:spLocks noGrp="1" noRot="1" noChangeAspect="1" noChangeArrowheads="1" noTextEdit="1"/>
          </p:cNvSpPr>
          <p:nvPr>
            <p:ph type="sldImg"/>
          </p:nvPr>
        </p:nvSpPr>
        <p:spPr>
          <a:xfrm>
            <a:off x="922338" y="746125"/>
            <a:ext cx="4965700" cy="3724275"/>
          </a:xfrm>
          <a:ln/>
        </p:spPr>
      </p:sp>
      <p:sp>
        <p:nvSpPr>
          <p:cNvPr id="195587" name="Rectangle 3"/>
          <p:cNvSpPr>
            <a:spLocks noGrp="1" noChangeArrowheads="1"/>
          </p:cNvSpPr>
          <p:nvPr>
            <p:ph type="body" idx="1"/>
          </p:nvPr>
        </p:nvSpPr>
        <p:spPr>
          <a:xfrm>
            <a:off x="906052" y="4719461"/>
            <a:ext cx="4919463" cy="4395050"/>
          </a:xfrm>
        </p:spPr>
        <p:txBody>
          <a:bodyPr lIns="92381" tIns="46190" rIns="92381" bIns="46190"/>
          <a:lstStyle/>
          <a:p>
            <a:r>
              <a:rPr lang="en-US" altLang="zh-CN" dirty="0"/>
              <a:t>Update time for all 8 inputs is 1.5 seconds - monitoring</a:t>
            </a:r>
          </a:p>
          <a:p>
            <a:r>
              <a:rPr lang="en-US" altLang="zh-CN" dirty="0"/>
              <a:t>848T multi-channel temperature transmitter is ideal for temperature profiles, such as chemical reaction tanks and boiler plenum etc.</a:t>
            </a:r>
          </a:p>
          <a:p>
            <a:r>
              <a:rPr lang="en-US" altLang="zh-CN" dirty="0"/>
              <a:t>Direct wiring from sensor to I/O card: requires use of expensive temperature input card and either thermocouple extension wire (for T/C) or multiple wires (3 or 4 for RTD) for long distances which is expensive and labor intensive. For intrinsic safety, the special barriers are very costly. Moreover, the sensor signal is low and prone to noise pickup.</a:t>
            </a:r>
          </a:p>
          <a:p>
            <a:r>
              <a:rPr lang="en-US" altLang="zh-CN" dirty="0"/>
              <a:t>Low cost head-mounted "puck" and "cookie" transmitters requires use of 4-20 mA input cards and long wires.</a:t>
            </a:r>
          </a:p>
          <a:p>
            <a:r>
              <a:rPr lang="en-US" altLang="zh-CN" dirty="0"/>
              <a:t>Multiplexer is large and requires large field panel and separate power supply. Intrinsic safety can be a challenge.</a:t>
            </a:r>
          </a:p>
          <a:p>
            <a:r>
              <a:rPr lang="en-US" altLang="zh-CN" dirty="0"/>
              <a:t>848T multi-channel temperature transmitter mounts close to the sensors minimizing wiring cost and signal distortion. Multiple 848T multi-channel temperature transmitter can be connected on the same fieldbus and also together with other devices minimizing the long cable runs back to the control room.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60FD03-B89D-472C-9F51-EDC90DBA4340}" type="slidenum">
              <a:rPr lang="en-US"/>
              <a:pPr/>
              <a:t>43</a:t>
            </a:fld>
            <a:endParaRPr lang="en-US"/>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pPr defTabSz="914314">
              <a:defRPr/>
            </a:pPr>
            <a:r>
              <a:rPr lang="en-US" dirty="0"/>
              <a:t>Many field devices would require more than one pair of wires... Save more</a:t>
            </a:r>
          </a:p>
          <a:p>
            <a:r>
              <a:rPr lang="en-US" dirty="0"/>
              <a:t>Fewer wires not only makes initial wiring and installation easier, it also makes future service easier as well. Any time a device has to be removed and replaced, there are fewer wires to disconnect and reconnect. Faster and less chance of errors.</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E1D4B4-A049-4EBF-B0D2-13AAA7859C68}" type="slidenum">
              <a:rPr lang="en-US"/>
              <a:pPr/>
              <a:t>45</a:t>
            </a:fld>
            <a:endParaRPr lang="en-US"/>
          </a:p>
        </p:txBody>
      </p:sp>
      <p:sp>
        <p:nvSpPr>
          <p:cNvPr id="466946" name="Rectangle 2"/>
          <p:cNvSpPr>
            <a:spLocks noGrp="1" noRot="1" noChangeAspect="1" noChangeArrowheads="1" noTextEdit="1"/>
          </p:cNvSpPr>
          <p:nvPr>
            <p:ph type="sldImg"/>
          </p:nvPr>
        </p:nvSpPr>
        <p:spPr>
          <a:xfrm>
            <a:off x="936625" y="739775"/>
            <a:ext cx="4937125" cy="3702050"/>
          </a:xfrm>
          <a:ln/>
        </p:spPr>
      </p:sp>
      <p:sp>
        <p:nvSpPr>
          <p:cNvPr id="466947" name="Rectangle 3"/>
          <p:cNvSpPr>
            <a:spLocks noGrp="1" noChangeArrowheads="1"/>
          </p:cNvSpPr>
          <p:nvPr>
            <p:ph type="body" idx="1"/>
          </p:nvPr>
        </p:nvSpPr>
        <p:spPr>
          <a:xfrm>
            <a:off x="907628" y="4690126"/>
            <a:ext cx="5118006" cy="4797111"/>
          </a:xfrm>
        </p:spPr>
        <p:txBody>
          <a:bodyPr/>
          <a:lstStyle/>
          <a:p>
            <a:r>
              <a:rPr lang="en-US" dirty="0"/>
              <a:t>Full loop check to validate calibration of transmitter current output, analog input card, analog output card, positioner current input, and integrity of the analog signal path is not required because there is no 4-20 mA. With FOUNDATION fieldbus devices are automatically detected and checked for "sign of life". Only a simple plausibility test has to be done because digital signals are not distorted.</a:t>
            </a:r>
          </a:p>
          <a:p>
            <a:endParaRPr lang="en-US" dirty="0"/>
          </a:p>
          <a:p>
            <a:r>
              <a:rPr lang="en-US" dirty="0"/>
              <a:t>FOUNDATION fieldbus devices are recognized by three mechanisms: a traditional node </a:t>
            </a:r>
            <a:r>
              <a:rPr lang="en-US" i="1" dirty="0"/>
              <a:t>address</a:t>
            </a:r>
            <a:r>
              <a:rPr lang="en-US" dirty="0"/>
              <a:t> for communication, a human readable </a:t>
            </a:r>
            <a:r>
              <a:rPr lang="en-US" i="1" dirty="0"/>
              <a:t>device tag</a:t>
            </a:r>
            <a:r>
              <a:rPr lang="en-US" dirty="0"/>
              <a:t> corresponding to the project P&amp;I diagram, and a </a:t>
            </a:r>
            <a:r>
              <a:rPr lang="en-US" i="1" dirty="0"/>
              <a:t>unique identifier</a:t>
            </a:r>
            <a:r>
              <a:rPr lang="en-US" dirty="0"/>
              <a:t> allowing the system to automatically resolve any tag or address conflicts. The system automatically assigns the address to all devices, avoiding human errors such as address duplication associated with manually managed protocols, and saving time. Therefore </a:t>
            </a:r>
            <a:r>
              <a:rPr lang="en-US"/>
              <a:t>technicians work </a:t>
            </a:r>
            <a:r>
              <a:rPr lang="en-US" dirty="0"/>
              <a:t>based on tag and need not be concerned with address. Thanks to the unique identifier, multiple devices can be connected and commissioned at the same time. It is plug-'n'-play. </a:t>
            </a:r>
          </a:p>
          <a:p>
            <a:endParaRPr lang="en-US" sz="900" dirty="0"/>
          </a:p>
          <a:p>
            <a:r>
              <a:rPr lang="en-US" sz="900" dirty="0">
                <a:hlinkClick r:id="rId3"/>
              </a:rPr>
              <a:t>Commissioning:</a:t>
            </a:r>
            <a:r>
              <a:rPr lang="en-US" sz="900" dirty="0"/>
              <a:t> With fieldbus there is a dramatic reduction in commissioning and startup costs because there is more control room based activity, using fewer people and less time per point.</a:t>
            </a:r>
          </a:p>
          <a:p>
            <a:r>
              <a:rPr lang="en-US" sz="900" dirty="0"/>
              <a:t>Commissioning and startup is defined as checking wiring, attaching devices, assigning the I/O to the correct place, confirming good signal communication and troubleshooting. Customers have reported estimates ranging from 3 to 5 man-hours to commission and startup a single traditional device. We have experienced a repeatable 90% reduction in this exercise using FOUNDATION Fieldbus.</a:t>
            </a:r>
          </a:p>
          <a:p>
            <a:r>
              <a:rPr lang="en-US" sz="900" dirty="0"/>
              <a:t>Field wiring is checked one segment at a time instead of one device at a time. Physically attaching devices to a segment is done by simply by plugging in a quick connect fitting. The auto sensing and auto addressing features of DeltaV make assigning I/O lightning fast. The advanced Central diagnostics quickly confirm proper operation and minimize troubleshooting time</a:t>
            </a:r>
          </a:p>
          <a:p>
            <a:endParaRPr lang="en-US" sz="900" dirty="0"/>
          </a:p>
          <a:p>
            <a:r>
              <a:rPr lang="en-US" sz="900" dirty="0"/>
              <a:t>Fieldbus architecture dramatically reduces commissioning costs, including field labor costs for checking wire connections, attaching devices, verifying communications, and troubleshooting. Device installation and wiring checks</a:t>
            </a:r>
          </a:p>
          <a:p>
            <a:r>
              <a:rPr lang="en-US" sz="900" dirty="0"/>
              <a:t>With the polarity-insensitive connections on Emerson Process Management FOUNDATION fieldbus devices, you don't have to spend time checking (and re-checking) polarity for each connection.</a:t>
            </a:r>
          </a:p>
          <a:p>
            <a:r>
              <a:rPr lang="en-US" sz="900" dirty="0"/>
              <a:t>Communication checks</a:t>
            </a:r>
          </a:p>
          <a:p>
            <a:r>
              <a:rPr lang="en-US" sz="900" dirty="0"/>
              <a:t>It's no longer necessary to send a technician into the field with a walkie-talkie as you manually "ring out" every device to verify its identity and communication links. Instead, devices are auto-sensed and auto-addressed in the DeltaV system as they are connected to the </a:t>
            </a:r>
            <a:r>
              <a:rPr lang="en-US" sz="900"/>
              <a:t>control network.</a:t>
            </a:r>
            <a:endParaRPr lang="en-US" sz="900" dirty="0"/>
          </a:p>
          <a:p>
            <a:r>
              <a:rPr lang="en-US" sz="900" dirty="0"/>
              <a:t>Troubleshooting</a:t>
            </a:r>
          </a:p>
          <a:p>
            <a:r>
              <a:rPr lang="en-US" sz="900" dirty="0"/>
              <a:t>Fieldbus architecture's asset management system (AMS) software let you diagnose process and instrumentation problems Centrally. This capability means one person in one location can quickly detect and track down possible problems for an entire project.</a:t>
            </a:r>
          </a:p>
          <a:p>
            <a:endParaRPr lang="en-US" sz="9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MOV = Motor Operated Valve =</a:t>
            </a:r>
            <a:r>
              <a:rPr lang="en-US" baseline="0" dirty="0"/>
              <a:t> Electric Actuator</a:t>
            </a:r>
          </a:p>
        </p:txBody>
      </p:sp>
      <p:sp>
        <p:nvSpPr>
          <p:cNvPr id="4" name="Slide Number Placeholder 3"/>
          <p:cNvSpPr>
            <a:spLocks noGrp="1"/>
          </p:cNvSpPr>
          <p:nvPr>
            <p:ph type="sldNum" sz="quarter" idx="10"/>
          </p:nvPr>
        </p:nvSpPr>
        <p:spPr/>
        <p:txBody>
          <a:bodyPr/>
          <a:lstStyle/>
          <a:p>
            <a:fld id="{CD864878-429B-483B-B33D-AEB2CDDF479A}" type="slidenum">
              <a:rPr lang="en-US" smtClean="0"/>
              <a:pPr/>
              <a:t>47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9C054-9405-4F94-8EC2-859F24478657}" type="slidenum">
              <a:rPr lang="en-US"/>
              <a:pPr/>
              <a:t>48</a:t>
            </a:fld>
            <a:endParaRPr lang="en-US"/>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r>
              <a:rPr lang="en-US" dirty="0"/>
              <a:t>Because Profibus does not support temporary master, the </a:t>
            </a:r>
            <a:r>
              <a:rPr lang="en-US" dirty="0" err="1"/>
              <a:t>Beamex</a:t>
            </a:r>
            <a:r>
              <a:rPr lang="en-US" dirty="0"/>
              <a:t> calibrator cannot be connected to a running bus. Either device must be removed or the PLC disconnected. Profibus was designed for factory automation, not process control where devices need to be periodically calibrated and checked...</a:t>
            </a:r>
          </a:p>
          <a:p>
            <a:endParaRPr lang="en-US" dirty="0"/>
          </a:p>
          <a:p>
            <a:pPr defTabSz="914314">
              <a:defRPr/>
            </a:pPr>
            <a:r>
              <a:rPr lang="en-US" dirty="0"/>
              <a:t>Profibus support multiple class 2 master (which are used for parameters configuration) but the problem is the bus parameter need to be the same of both Host. I guess the chances of getting the master class 2 configuration wrong is so great that nobody is taking the risk of upsetting the bus. It is impractical to change these settings in a handheld as you move from one bus to another. This is why there is no handheld for Profibus (only for FF and HART) and why </a:t>
            </a:r>
            <a:r>
              <a:rPr lang="en-US" dirty="0" err="1"/>
              <a:t>Beamex</a:t>
            </a:r>
            <a:r>
              <a:rPr lang="en-US" dirty="0"/>
              <a:t> says their calibration must be connected offline for Profibus (but can be connected to running bus for FF). I find that for Profibus it is not a practical solution, so it is non-existent.</a:t>
            </a:r>
          </a:p>
          <a:p>
            <a:br>
              <a:rPr lang="en-US" dirty="0"/>
            </a:br>
            <a:r>
              <a:rPr lang="en-US" dirty="0"/>
              <a:t>NAMUR NE 74 clause 3.1: “Non-cyclical communication requirements, such as </a:t>
            </a:r>
            <a:r>
              <a:rPr lang="en-US" dirty="0" err="1"/>
              <a:t>parametrisation</a:t>
            </a:r>
            <a:r>
              <a:rPr lang="en-US" dirty="0"/>
              <a:t>, configuration of field bus</a:t>
            </a:r>
          </a:p>
          <a:p>
            <a:r>
              <a:rPr lang="en-US" dirty="0"/>
              <a:t>devices, signal displays and the connection of hand-held terminals must not impede real time</a:t>
            </a:r>
          </a:p>
          <a:p>
            <a:r>
              <a:rPr lang="en-US" dirty="0"/>
              <a:t>transmission.”</a:t>
            </a:r>
          </a:p>
          <a:p>
            <a:r>
              <a:rPr lang="en-US" dirty="0"/>
              <a:t>NAMUR NE 74 clause 5.1: “In many cases, only active and passive communication by means of a universal hand-held terminal</a:t>
            </a:r>
          </a:p>
          <a:p>
            <a:r>
              <a:rPr lang="en-US" dirty="0"/>
              <a:t>allows for reasonable maintenance. It must be possible to insert this terminal almost anywhere in the</a:t>
            </a:r>
          </a:p>
          <a:p>
            <a:r>
              <a:rPr lang="en-US" dirty="0"/>
              <a:t>field bus without interrupting the communication.”</a:t>
            </a:r>
          </a:p>
          <a:p>
            <a:br>
              <a:rPr lang="en-US" dirty="0"/>
            </a:br>
            <a:r>
              <a:rPr lang="en-US" dirty="0"/>
              <a:t>For FF there is a standardized address range for temporary masters and addresses are assigned automatically by the system, so you cannot set it wrong, so you will not crash the communication. The baud rate is fixed, so you cannot set it wrong, so you will not crash the communication... Another good thing about HART and FF is that the laptop interfaces connect directly to the device or bus cable to the device so </a:t>
            </a:r>
            <a:r>
              <a:rPr lang="en-US"/>
              <a:t>field work </a:t>
            </a:r>
            <a:r>
              <a:rPr lang="en-US" dirty="0"/>
              <a:t>is possible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A18522-C01B-4E96-A4AA-BF9C13AFF65C}" type="slidenum">
              <a:rPr lang="en-US"/>
              <a:pPr/>
              <a:t>49</a:t>
            </a:fld>
            <a:endParaRPr lang="en-US"/>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dirty="0"/>
              <a:t>Host Interoperability Support Test (HIST) was discontinued 1 January 2009</a:t>
            </a:r>
          </a:p>
          <a:p>
            <a:endParaRPr lang="en-US" dirty="0"/>
          </a:p>
          <a:p>
            <a:r>
              <a:rPr lang="en-US" dirty="0"/>
              <a:t>The fieldbus foundation has established a rigorous conformance testing program called CTK and interoperability testing program called ITK for devices that want to claim conformance to the Foundation fieldbus H1 specification. This includes H1 devices and their support files. Bus power supplies have a separate test program. The configuration capabilities of control system engineering software as well as handheld communicators are evaluated by the HIST assessment program. All devices tested and registered by the Fieldbus Foundation receive the official Foundation "check mark" insignia.</a:t>
            </a:r>
          </a:p>
          <a:p>
            <a:endParaRPr lang="en-US" dirty="0"/>
          </a:p>
          <a:p>
            <a:r>
              <a:rPr lang="en-US" dirty="0"/>
              <a:t>ITK tests:</a:t>
            </a:r>
          </a:p>
          <a:p>
            <a:pPr>
              <a:buFontTx/>
              <a:buChar char="•"/>
            </a:pPr>
            <a:r>
              <a:rPr lang="en-US" dirty="0"/>
              <a:t>Initial Device Setup</a:t>
            </a:r>
          </a:p>
          <a:p>
            <a:pPr>
              <a:buFontTx/>
              <a:buChar char="•"/>
            </a:pPr>
            <a:r>
              <a:rPr lang="en-US" dirty="0"/>
              <a:t>PD Tag and Address Assignment and VFD</a:t>
            </a:r>
          </a:p>
          <a:p>
            <a:pPr>
              <a:buFontTx/>
              <a:buChar char="•"/>
            </a:pPr>
            <a:r>
              <a:rPr lang="en-US" dirty="0"/>
              <a:t>Field Device Information (Objects, Block Parameters)</a:t>
            </a:r>
          </a:p>
          <a:p>
            <a:pPr>
              <a:buFontTx/>
              <a:buChar char="•"/>
            </a:pPr>
            <a:r>
              <a:rPr lang="en-US" dirty="0"/>
              <a:t>Link Objects</a:t>
            </a:r>
          </a:p>
          <a:p>
            <a:pPr>
              <a:buFontTx/>
              <a:buChar char="•"/>
            </a:pPr>
            <a:r>
              <a:rPr lang="en-US" dirty="0"/>
              <a:t>Mode and Status</a:t>
            </a:r>
          </a:p>
          <a:p>
            <a:pPr>
              <a:buFontTx/>
              <a:buChar char="•"/>
            </a:pPr>
            <a:r>
              <a:rPr lang="en-US" dirty="0"/>
              <a:t>Alarm and Event</a:t>
            </a:r>
          </a:p>
          <a:p>
            <a:pPr>
              <a:buFontTx/>
              <a:buChar char="•"/>
            </a:pPr>
            <a:r>
              <a:rPr lang="en-US" dirty="0"/>
              <a:t>Status Options</a:t>
            </a:r>
          </a:p>
          <a:p>
            <a:pPr>
              <a:buFontTx/>
              <a:buChar char="•"/>
            </a:pPr>
            <a:r>
              <a:rPr lang="en-US" dirty="0"/>
              <a:t>View Objects</a:t>
            </a:r>
          </a:p>
          <a:p>
            <a:pPr>
              <a:buFontTx/>
              <a:buChar char="•"/>
            </a:pPr>
            <a:r>
              <a:rPr lang="en-US" dirty="0"/>
              <a:t>Trend Objects</a:t>
            </a:r>
          </a:p>
          <a:p>
            <a:pPr>
              <a:buFontTx/>
              <a:buChar char="•"/>
            </a:pPr>
            <a:r>
              <a:rPr lang="en-US" dirty="0"/>
              <a:t>Power off/on</a:t>
            </a:r>
          </a:p>
          <a:p>
            <a:pPr>
              <a:buFontTx/>
              <a:buChar char="•"/>
            </a:pPr>
            <a:r>
              <a:rPr lang="en-US" dirty="0"/>
              <a:t>Restart Behavior</a:t>
            </a:r>
          </a:p>
          <a:p>
            <a:pPr>
              <a:buFontTx/>
              <a:buChar char="•"/>
            </a:pPr>
            <a:r>
              <a:rPr lang="en-US" dirty="0"/>
              <a:t>Write Lock Behavior</a:t>
            </a:r>
          </a:p>
          <a:p>
            <a:pPr>
              <a:buFontTx/>
              <a:buChar char="•"/>
            </a:pPr>
            <a:r>
              <a:rPr lang="en-US" dirty="0"/>
              <a:t>Fault State Behavior</a:t>
            </a:r>
          </a:p>
          <a:p>
            <a:pPr>
              <a:buFontTx/>
              <a:buChar char="•"/>
            </a:pPr>
            <a:r>
              <a:rPr lang="en-US" dirty="0"/>
              <a:t>Local Connections</a:t>
            </a:r>
          </a:p>
          <a:p>
            <a:pPr>
              <a:buFontTx/>
              <a:buChar char="•"/>
            </a:pPr>
            <a:r>
              <a:rPr lang="en-US" dirty="0"/>
              <a:t>Next FB Start Execution</a:t>
            </a:r>
          </a:p>
          <a:p>
            <a:pPr>
              <a:buFontTx/>
              <a:buChar char="•"/>
            </a:pPr>
            <a:r>
              <a:rPr lang="en-US" dirty="0"/>
              <a:t>Parameter Storage Class</a:t>
            </a:r>
          </a:p>
          <a:p>
            <a:pPr>
              <a:buFontTx/>
              <a:buChar char="•"/>
            </a:pPr>
            <a:r>
              <a:rPr lang="en-US" dirty="0"/>
              <a:t>Set Point Source</a:t>
            </a:r>
          </a:p>
          <a:p>
            <a:pPr>
              <a:buFontTx/>
              <a:buChar char="•"/>
            </a:pPr>
            <a:r>
              <a:rPr lang="en-US" dirty="0"/>
              <a:t>Set Point Limiting</a:t>
            </a:r>
          </a:p>
          <a:p>
            <a:pPr>
              <a:buFontTx/>
              <a:buChar char="•"/>
            </a:pPr>
            <a:r>
              <a:rPr lang="en-US" dirty="0"/>
              <a:t>Output Limits</a:t>
            </a:r>
          </a:p>
          <a:p>
            <a:pPr>
              <a:buFontTx/>
              <a:buChar char="•"/>
            </a:pPr>
            <a:r>
              <a:rPr lang="en-US" dirty="0"/>
              <a:t>Set Point Rate Limiting</a:t>
            </a:r>
          </a:p>
          <a:p>
            <a:pPr>
              <a:buFontTx/>
              <a:buChar char="•"/>
            </a:pPr>
            <a:r>
              <a:rPr lang="en-US" dirty="0"/>
              <a:t>Output Tracking</a:t>
            </a:r>
          </a:p>
          <a:p>
            <a:pPr>
              <a:buFontTx/>
              <a:buChar char="•"/>
            </a:pPr>
            <a:r>
              <a:rPr lang="en-US" dirty="0"/>
              <a:t>Scaling</a:t>
            </a:r>
          </a:p>
          <a:p>
            <a:pPr>
              <a:buFontTx/>
              <a:buChar char="•"/>
            </a:pPr>
            <a:r>
              <a:rPr lang="en-US" dirty="0"/>
              <a:t>Access Permissions</a:t>
            </a:r>
          </a:p>
          <a:p>
            <a:pPr>
              <a:buFontTx/>
              <a:buChar char="•"/>
            </a:pPr>
            <a:r>
              <a:rPr lang="en-US" dirty="0"/>
              <a:t>Hardware Simulate Jumper</a:t>
            </a:r>
          </a:p>
          <a:p>
            <a:pPr>
              <a:buFontTx/>
              <a:buChar char="•"/>
            </a:pPr>
            <a:r>
              <a:rPr lang="en-US" dirty="0"/>
              <a:t>Bypass Behavior</a:t>
            </a:r>
          </a:p>
          <a:p>
            <a:pPr>
              <a:buFontTx/>
              <a:buChar char="•"/>
            </a:pPr>
            <a:r>
              <a:rPr lang="en-US" dirty="0"/>
              <a:t>Write Check Behavior</a:t>
            </a:r>
          </a:p>
          <a:p>
            <a:pPr>
              <a:buFontTx/>
              <a:buChar char="•"/>
            </a:pPr>
            <a:r>
              <a:rPr lang="en-US" dirty="0"/>
              <a:t>Block execution Time</a:t>
            </a:r>
          </a:p>
          <a:p>
            <a:pPr>
              <a:buFontTx/>
              <a:buChar char="•"/>
            </a:pPr>
            <a:r>
              <a:rPr lang="en-US" dirty="0"/>
              <a:t>Initial Values</a:t>
            </a:r>
          </a:p>
          <a:p>
            <a:pPr>
              <a:buFontTx/>
              <a:buChar char="•"/>
            </a:pPr>
            <a:r>
              <a:rPr lang="en-US" dirty="0"/>
              <a:t>Random Block Functionality</a:t>
            </a:r>
          </a:p>
          <a:p>
            <a:pPr>
              <a:buFontTx/>
              <a:buChar char="•"/>
            </a:pPr>
            <a:r>
              <a:rPr lang="en-US" dirty="0"/>
              <a:t>Flat Addressing</a:t>
            </a:r>
          </a:p>
          <a:p>
            <a:pPr>
              <a:buFontTx/>
              <a:buChar char="•"/>
            </a:pPr>
            <a:r>
              <a:rPr lang="en-US" dirty="0"/>
              <a:t>Multi-variable Optimization</a:t>
            </a:r>
          </a:p>
          <a:p>
            <a:pPr>
              <a:buFontTx/>
              <a:buChar char="•"/>
            </a:pPr>
            <a:r>
              <a:rPr lang="en-US" dirty="0"/>
              <a:t>Block instantiation</a:t>
            </a:r>
          </a:p>
          <a:p>
            <a:pPr>
              <a:buFontTx/>
              <a:buChar char="•"/>
            </a:pPr>
            <a:r>
              <a:rPr lang="en-US" dirty="0"/>
              <a:t>Common Software Download</a:t>
            </a:r>
          </a:p>
          <a:p>
            <a:pPr>
              <a:buFontTx/>
              <a:buChar char="•"/>
            </a:pPr>
            <a:r>
              <a:rPr lang="en-US" dirty="0"/>
              <a:t>Generic Standard Transducer Block</a:t>
            </a:r>
          </a:p>
          <a:p>
            <a:pPr>
              <a:buFontTx/>
              <a:buChar char="•"/>
            </a:pPr>
            <a:r>
              <a:rPr lang="en-US" dirty="0"/>
              <a:t>Standard Pressure Transducer Block</a:t>
            </a:r>
          </a:p>
          <a:p>
            <a:pPr>
              <a:buFontTx/>
              <a:buChar char="•"/>
            </a:pPr>
            <a:r>
              <a:rPr lang="en-US" dirty="0"/>
              <a:t>Standard Temperature Transducer Block</a:t>
            </a:r>
          </a:p>
          <a:p>
            <a:pPr>
              <a:buFontTx/>
              <a:buChar char="•"/>
            </a:pPr>
            <a:r>
              <a:rPr lang="en-US" dirty="0"/>
              <a:t>Standard Dual Sensor Temperature Transducer Block</a:t>
            </a:r>
          </a:p>
          <a:p>
            <a:pPr>
              <a:buFontTx/>
              <a:buChar char="•"/>
            </a:pPr>
            <a:r>
              <a:rPr lang="en-US" dirty="0"/>
              <a:t>Standard Positioner Transducer Block</a:t>
            </a:r>
          </a:p>
          <a:p>
            <a:pPr>
              <a:buFontTx/>
              <a:buChar char="•"/>
            </a:pPr>
            <a:r>
              <a:rPr lang="en-US" dirty="0"/>
              <a:t>Standard Flow Transducer Block</a:t>
            </a:r>
          </a:p>
          <a:p>
            <a:pPr>
              <a:buFontTx/>
              <a:buChar char="•"/>
            </a:pPr>
            <a:r>
              <a:rPr lang="en-US" dirty="0"/>
              <a:t>Device Description</a:t>
            </a:r>
          </a:p>
          <a:p>
            <a:pPr>
              <a:buFontTx/>
              <a:buChar char="•"/>
            </a:pPr>
            <a:r>
              <a:rPr lang="en-US" dirty="0"/>
              <a:t>Capability File</a:t>
            </a:r>
          </a:p>
          <a:p>
            <a:endParaRPr lang="en-US" dirty="0"/>
          </a:p>
          <a:p>
            <a:r>
              <a:rPr lang="en-US" dirty="0"/>
              <a:t>HPR (HIST v2) (mandatory):</a:t>
            </a:r>
          </a:p>
          <a:p>
            <a:pPr>
              <a:buFontTx/>
              <a:buChar char="•"/>
            </a:pPr>
            <a:r>
              <a:rPr lang="en-US" dirty="0"/>
              <a:t>H1 Device Address Assignment</a:t>
            </a:r>
          </a:p>
          <a:p>
            <a:pPr>
              <a:buFontTx/>
              <a:buChar char="•"/>
            </a:pPr>
            <a:r>
              <a:rPr lang="en-US" dirty="0"/>
              <a:t>H1 Physical Device Tag Assignment</a:t>
            </a:r>
          </a:p>
          <a:p>
            <a:pPr>
              <a:buFontTx/>
              <a:buChar char="•"/>
            </a:pPr>
            <a:r>
              <a:rPr lang="en-US" dirty="0"/>
              <a:t>Convert Link Master to Basic Device</a:t>
            </a:r>
          </a:p>
          <a:p>
            <a:pPr>
              <a:buFontTx/>
              <a:buChar char="•"/>
            </a:pPr>
            <a:r>
              <a:rPr lang="en-US" dirty="0"/>
              <a:t>Block Tag Configuration</a:t>
            </a:r>
          </a:p>
          <a:p>
            <a:pPr>
              <a:buFontTx/>
              <a:buChar char="•"/>
            </a:pPr>
            <a:r>
              <a:rPr lang="en-US" dirty="0"/>
              <a:t>Resource and Transducer Blocks</a:t>
            </a:r>
          </a:p>
          <a:p>
            <a:pPr>
              <a:buFontTx/>
              <a:buChar char="•"/>
            </a:pPr>
            <a:r>
              <a:rPr lang="en-US" dirty="0"/>
              <a:t>Standard Function Blocks (Standard Parameters of Standard and Enhanced Function Blocks)</a:t>
            </a:r>
          </a:p>
          <a:p>
            <a:pPr>
              <a:buFontTx/>
              <a:buChar char="•"/>
            </a:pPr>
            <a:r>
              <a:rPr lang="en-US" dirty="0"/>
              <a:t>Function Block Linking and Publication Scheduling</a:t>
            </a:r>
          </a:p>
          <a:p>
            <a:pPr>
              <a:buFontTx/>
              <a:buChar char="•"/>
            </a:pPr>
            <a:r>
              <a:rPr lang="en-US" dirty="0"/>
              <a:t>Function Block Execution Scheduling</a:t>
            </a:r>
          </a:p>
          <a:p>
            <a:pPr>
              <a:buFontTx/>
              <a:buChar char="•"/>
            </a:pPr>
            <a:r>
              <a:rPr lang="en-US" dirty="0"/>
              <a:t>DD Blocks and Parameters</a:t>
            </a:r>
          </a:p>
          <a:p>
            <a:pPr>
              <a:buFontTx/>
              <a:buChar char="•"/>
            </a:pPr>
            <a:r>
              <a:rPr lang="en-US" dirty="0"/>
              <a:t>DD v5 Visualizations, Methods (Wizards)</a:t>
            </a:r>
          </a:p>
          <a:p>
            <a:pPr>
              <a:buFontTx/>
              <a:buChar char="•"/>
            </a:pPr>
            <a:r>
              <a:rPr lang="en-US" dirty="0"/>
              <a:t>DD v5 Persistent data</a:t>
            </a:r>
          </a:p>
          <a:p>
            <a:pPr>
              <a:buFontTx/>
              <a:buChar char="•"/>
            </a:pPr>
            <a:r>
              <a:rPr lang="en-US" dirty="0"/>
              <a:t>Capability File Support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intention is to go through all detail slides, then quickly gloss</a:t>
            </a:r>
            <a:r>
              <a:rPr lang="en-US" baseline="0" dirty="0"/>
              <a:t> over this slide just saying there are 4-5 major areas of project benefits</a:t>
            </a:r>
            <a:endParaRPr lang="en-US" dirty="0"/>
          </a:p>
          <a:p>
            <a:endParaRPr lang="en-US" dirty="0"/>
          </a:p>
          <a:p>
            <a:r>
              <a:rPr lang="en-US" dirty="0"/>
              <a:t>Real-time closed loop control completely digital and time-synchronized end-to-end, from sensor to actuator &gt; fast and precisely periodic control response period &gt; better control &gt; low process variability &gt; higher quality and throughput </a:t>
            </a:r>
          </a:p>
          <a:p>
            <a:r>
              <a:rPr lang="en-US" dirty="0"/>
              <a:t>Measurement over full sensor limits (no 4-20 mA range)</a:t>
            </a:r>
          </a:p>
          <a:p>
            <a:r>
              <a:rPr lang="en-US" dirty="0"/>
              <a:t>Real-time PV validity indication</a:t>
            </a:r>
          </a:p>
          <a:p>
            <a:r>
              <a:rPr lang="en-US" dirty="0"/>
              <a:t>Better integrity and accuracy as signal distortion is detected</a:t>
            </a:r>
          </a:p>
          <a:p>
            <a:r>
              <a:rPr lang="en-US" dirty="0"/>
              <a:t>Real-time position feedback on every valve </a:t>
            </a:r>
          </a:p>
          <a:p>
            <a:r>
              <a:rPr lang="en-US" dirty="0"/>
              <a:t>Additional real-time measurements from all level and flow transmitters</a:t>
            </a:r>
          </a:p>
          <a:p>
            <a:r>
              <a:rPr lang="en-US" dirty="0"/>
              <a:t>Ready to accept new kinds of innovative digital devices not possible with 4-20 mA and on-off signals, as and when they become available</a:t>
            </a:r>
          </a:p>
          <a:p>
            <a:r>
              <a:rPr lang="en-US" dirty="0"/>
              <a:t>More current for more powerful signal processing enables faster update rate and higher accuracy for complex sensors like radar</a:t>
            </a:r>
          </a:p>
          <a:p>
            <a:r>
              <a:rPr lang="en-US" dirty="0"/>
              <a:t>Signal integrity and verification for greater accuracy</a:t>
            </a:r>
          </a:p>
          <a:p>
            <a:r>
              <a:rPr lang="en-US" dirty="0"/>
              <a:t>Reduce measurement errors; eyelevel Indication without impulse lines, virtual remote seals, and virtual flow computer</a:t>
            </a:r>
          </a:p>
          <a:p>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51</a:t>
            </a:fld>
            <a:endParaRPr lang="en-US"/>
          </a:p>
        </p:txBody>
      </p:sp>
    </p:spTree>
    <p:extLst>
      <p:ext uri="{BB962C8B-B14F-4D97-AF65-F5344CB8AC3E}">
        <p14:creationId xmlns:p14="http://schemas.microsoft.com/office/powerpoint/2010/main" val="233049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55689" y="9441370"/>
            <a:ext cx="2949990" cy="496427"/>
          </a:xfrm>
          <a:prstGeom prst="rect">
            <a:avLst/>
          </a:prstGeom>
          <a:noFill/>
          <a:ln w="9525">
            <a:noFill/>
            <a:miter lim="800000"/>
            <a:headEnd/>
            <a:tailEnd/>
          </a:ln>
        </p:spPr>
        <p:txBody>
          <a:bodyPr lIns="91432" tIns="45716" rIns="91432" bIns="45716" anchor="b"/>
          <a:lstStyle/>
          <a:p>
            <a:pPr algn="r"/>
            <a:fld id="{9CF41879-B8C8-442E-9F51-F15E22B1FE06}" type="slidenum">
              <a:rPr lang="en-US" sz="1200">
                <a:solidFill>
                  <a:schemeClr val="tx1"/>
                </a:solidFill>
              </a:rPr>
              <a:pPr algn="r"/>
              <a:t>52</a:t>
            </a:fld>
            <a:endParaRPr lang="en-US" sz="1200" dirty="0">
              <a:solidFill>
                <a:schemeClr val="tx1"/>
              </a:solidFill>
            </a:endParaRPr>
          </a:p>
        </p:txBody>
      </p:sp>
      <p:sp>
        <p:nvSpPr>
          <p:cNvPr id="69635" name="Rectangle 2"/>
          <p:cNvSpPr>
            <a:spLocks noGrp="1" noRot="1" noChangeAspect="1" noChangeArrowheads="1" noTextEdit="1"/>
          </p:cNvSpPr>
          <p:nvPr>
            <p:ph type="sldImg"/>
          </p:nvPr>
        </p:nvSpPr>
        <p:spPr>
          <a:xfrm>
            <a:off x="590550" y="333375"/>
            <a:ext cx="5627688" cy="4221163"/>
          </a:xfrm>
          <a:ln/>
        </p:spPr>
      </p:sp>
      <p:sp>
        <p:nvSpPr>
          <p:cNvPr id="69636" name="Rectangle 3"/>
          <p:cNvSpPr>
            <a:spLocks noGrp="1" noChangeArrowheads="1"/>
          </p:cNvSpPr>
          <p:nvPr>
            <p:ph type="body" idx="1"/>
          </p:nvPr>
        </p:nvSpPr>
        <p:spPr>
          <a:xfrm>
            <a:off x="150698" y="4555723"/>
            <a:ext cx="6505808" cy="4472470"/>
          </a:xfrm>
          <a:noFill/>
          <a:ln/>
        </p:spPr>
        <p:txBody>
          <a:bodyPr/>
          <a:lstStyle/>
          <a:p>
            <a:pPr eaLnBrk="1" hangingPunct="1"/>
            <a:r>
              <a:rPr lang="en-US" dirty="0"/>
              <a:t>Measurements from digital sensors such as in pressure, level, and flow transmitters have very high accuracy, as good as 0.04%. The quantization error alone due to the digital-to-analog and analog-to-digital conversion required for 4-20 mA may be as large as 0.03% plus drift and differences in calibration in transmitter output and control system input make a significant contribution to the total probable error of the measurement. Such an error, for example, translates into a large volume for level measurement in a big storage tank. FOUNDATION fieldbus eliminates the analog domain to ensure integrity.</a:t>
            </a:r>
          </a:p>
        </p:txBody>
      </p:sp>
    </p:spTree>
    <p:extLst>
      <p:ext uri="{BB962C8B-B14F-4D97-AF65-F5344CB8AC3E}">
        <p14:creationId xmlns:p14="http://schemas.microsoft.com/office/powerpoint/2010/main" val="4187741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Frequency-Modulated Continuous-Wave </a:t>
            </a:r>
          </a:p>
          <a:p>
            <a:endParaRPr lang="en-US" dirty="0"/>
          </a:p>
          <a:p>
            <a:r>
              <a:rPr lang="en-US" dirty="0"/>
              <a:t>Rosemount</a:t>
            </a:r>
            <a:r>
              <a:rPr lang="en-US" baseline="0" dirty="0"/>
              <a:t> Tank Gauging: Rex system (left), Raptor system (right)</a:t>
            </a:r>
          </a:p>
          <a:p>
            <a:r>
              <a:rPr lang="en-US" dirty="0"/>
              <a:t>www.rosemount-tg.com</a:t>
            </a:r>
          </a:p>
          <a:p>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53</a:t>
            </a:fld>
            <a:endParaRPr lang="en-US"/>
          </a:p>
        </p:txBody>
      </p:sp>
    </p:spTree>
    <p:extLst>
      <p:ext uri="{BB962C8B-B14F-4D97-AF65-F5344CB8AC3E}">
        <p14:creationId xmlns:p14="http://schemas.microsoft.com/office/powerpoint/2010/main" val="420128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0EB334-9943-4EF7-B876-8486E5D8E629}" type="slidenum">
              <a:rPr lang="en-US"/>
              <a:pPr/>
              <a:t>4</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55689" y="9441370"/>
            <a:ext cx="2949990" cy="496427"/>
          </a:xfrm>
          <a:prstGeom prst="rect">
            <a:avLst/>
          </a:prstGeom>
          <a:noFill/>
          <a:ln w="9525">
            <a:noFill/>
            <a:miter lim="800000"/>
            <a:headEnd/>
            <a:tailEnd/>
          </a:ln>
        </p:spPr>
        <p:txBody>
          <a:bodyPr lIns="91432" tIns="45716" rIns="91432" bIns="45716" anchor="b"/>
          <a:lstStyle/>
          <a:p>
            <a:pPr algn="r"/>
            <a:fld id="{DB08339A-DD22-45D1-B872-7954CC72EEDA}" type="slidenum">
              <a:rPr lang="en-US" sz="1200">
                <a:solidFill>
                  <a:schemeClr val="tx1"/>
                </a:solidFill>
              </a:rPr>
              <a:pPr algn="r"/>
              <a:t>54</a:t>
            </a:fld>
            <a:endParaRPr lang="en-US" sz="1200" dirty="0">
              <a:solidFill>
                <a:schemeClr val="tx1"/>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a:t>Many possible signal distortions that could occur on a 4-20 mA signal are difficult to detect and is likely to go undetected until manually tested. A change in process value due to loop current being limited due to increased loop resistance cannot normally be detected with analogue systems. Many conceivable faults on a 4-20 mA signal just turn one value into another valid value that gets accepted by the control system although wrong. FOUNDATION fieldbus eliminates the analog domain to ensure integrity.</a:t>
            </a:r>
          </a:p>
          <a:p>
            <a:pPr eaLnBrk="1" hangingPunct="1"/>
            <a:r>
              <a:rPr lang="en-US" dirty="0"/>
              <a:t>Digital signal has only two states: 1 and 0. It is therefore less sensitive to distortion. Thanks to error detection, distortion can also be detected. An analog signal has infinite variation from 4 to 20 mA. Any value between 4 mA and 20 mA is valid, distortion can therefore not be detected.</a:t>
            </a:r>
          </a:p>
          <a:p>
            <a:pPr eaLnBrk="1" hangingPunct="1"/>
            <a:r>
              <a:rPr lang="en-US" dirty="0"/>
              <a:t>Analog signals get distorted</a:t>
            </a:r>
          </a:p>
          <a:p>
            <a:pPr eaLnBrk="1" hangingPunct="1"/>
            <a:r>
              <a:rPr lang="en-US" dirty="0"/>
              <a:t>If 20 mA becomes 18 mA you won't know: Increase in resistance due to terminal corrosion</a:t>
            </a:r>
          </a:p>
          <a:p>
            <a:pPr eaLnBrk="1" hangingPunct="1"/>
            <a:r>
              <a:rPr lang="en-US" dirty="0"/>
              <a:t>If 16 mA becomes 18 mA you won't know: Increase in current due to housing</a:t>
            </a:r>
            <a:r>
              <a:rPr lang="en-US" baseline="0" dirty="0"/>
              <a:t> water filling</a:t>
            </a:r>
            <a:endParaRPr lang="en-US" dirty="0"/>
          </a:p>
          <a:p>
            <a:pPr eaLnBrk="1" hangingPunct="1"/>
            <a:r>
              <a:rPr lang="en-US" dirty="0"/>
              <a:t>Digital signal distortion does not go undetected</a:t>
            </a:r>
          </a:p>
          <a:p>
            <a:pPr eaLnBrk="1" hangingPunct="1"/>
            <a:r>
              <a:rPr lang="en-US" dirty="0"/>
              <a:t>It is not possible to detect distortions in an analog signal</a:t>
            </a:r>
          </a:p>
          <a:p>
            <a:pPr eaLnBrk="1" hangingPunct="1"/>
            <a:endParaRPr lang="en-US" dirty="0"/>
          </a:p>
          <a:p>
            <a:pPr eaLnBrk="1" hangingPunct="1"/>
            <a:endParaRPr lang="en-US" dirty="0"/>
          </a:p>
        </p:txBody>
      </p:sp>
    </p:spTree>
    <p:extLst>
      <p:ext uri="{BB962C8B-B14F-4D97-AF65-F5344CB8AC3E}">
        <p14:creationId xmlns:p14="http://schemas.microsoft.com/office/powerpoint/2010/main" val="2506581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Emerson Exchange </a:t>
            </a:r>
            <a:r>
              <a:rPr lang="en-US"/>
              <a:t>2014 Workshop </a:t>
            </a:r>
            <a:r>
              <a:rPr lang="en-US" dirty="0"/>
              <a:t>“On-Scale Failures – What You Don’t Know Can Hurt You”</a:t>
            </a:r>
          </a:p>
          <a:p>
            <a:r>
              <a:rPr lang="en-US" dirty="0"/>
              <a:t>http://www.emersonprocessxperts.com/2014/11/digital-protocol-diagnostics-and-risk-analysis/</a:t>
            </a:r>
          </a:p>
        </p:txBody>
      </p:sp>
      <p:sp>
        <p:nvSpPr>
          <p:cNvPr id="4" name="Slide Number Placeholder 3"/>
          <p:cNvSpPr>
            <a:spLocks noGrp="1"/>
          </p:cNvSpPr>
          <p:nvPr>
            <p:ph type="sldNum" sz="quarter" idx="10"/>
          </p:nvPr>
        </p:nvSpPr>
        <p:spPr/>
        <p:txBody>
          <a:bodyPr/>
          <a:lstStyle/>
          <a:p>
            <a:fld id="{CD864878-429B-483B-B33D-AEB2CDDF479A}" type="slidenum">
              <a:rPr lang="en-US" smtClean="0"/>
              <a:pPr/>
              <a:t>55</a:t>
            </a:fld>
            <a:endParaRPr lang="en-US"/>
          </a:p>
        </p:txBody>
      </p:sp>
    </p:spTree>
    <p:extLst>
      <p:ext uri="{BB962C8B-B14F-4D97-AF65-F5344CB8AC3E}">
        <p14:creationId xmlns:p14="http://schemas.microsoft.com/office/powerpoint/2010/main" val="109604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a:t>The entire loop is exactly as accurate as the sensor itself </a:t>
            </a:r>
          </a:p>
          <a:p>
            <a:pPr eaLnBrk="1" hangingPunct="1"/>
            <a:r>
              <a:rPr lang="en-US" b="1" dirty="0"/>
              <a:t>Range Limit:</a:t>
            </a:r>
          </a:p>
          <a:p>
            <a:pPr eaLnBrk="1" hangingPunct="1"/>
            <a:r>
              <a:rPr lang="en-US" dirty="0"/>
              <a:t>A transmitter is often able to measure well beyond the normal operating range for its application but values beyond the set range cannot be transmitted using the analog signal. This means that information that could be valuable during abnormal conditions is lost because the analog signal is saturated. Fieldbus transmit any value within the sensor limits and thus provides additional information when you need it the most. For example, as level goes above 10 ft, such as 13 ft, or 138 ft the analog world still shows 10 ft/100% - you don't know it is much more or how much more... </a:t>
            </a:r>
          </a:p>
          <a:p>
            <a:pPr eaLnBrk="1" hangingPunct="1"/>
            <a:endParaRPr lang="en-US" dirty="0"/>
          </a:p>
          <a:p>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56</a:t>
            </a:fld>
            <a:endParaRPr lang="en-US"/>
          </a:p>
        </p:txBody>
      </p:sp>
    </p:spTree>
    <p:extLst>
      <p:ext uri="{BB962C8B-B14F-4D97-AF65-F5344CB8AC3E}">
        <p14:creationId xmlns:p14="http://schemas.microsoft.com/office/powerpoint/2010/main" val="1200891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A9A83-8022-4A63-AB19-1228C17DDE19}" type="slidenum">
              <a:rPr lang="en-US"/>
              <a:pPr/>
              <a:t>57</a:t>
            </a:fld>
            <a:endParaRPr lang="en-US"/>
          </a:p>
        </p:txBody>
      </p:sp>
      <p:sp>
        <p:nvSpPr>
          <p:cNvPr id="595970" name="Rectangle 2"/>
          <p:cNvSpPr>
            <a:spLocks noGrp="1" noRot="1" noChangeAspect="1" noChangeArrowheads="1" noTextEdit="1"/>
          </p:cNvSpPr>
          <p:nvPr>
            <p:ph type="sldImg"/>
          </p:nvPr>
        </p:nvSpPr>
        <p:spPr>
          <a:xfrm>
            <a:off x="915988" y="742950"/>
            <a:ext cx="4975225" cy="3732213"/>
          </a:xfrm>
          <a:ln/>
        </p:spPr>
      </p:sp>
      <p:sp>
        <p:nvSpPr>
          <p:cNvPr id="595971" name="Rectangle 3"/>
          <p:cNvSpPr>
            <a:spLocks noGrp="1" noChangeArrowheads="1"/>
          </p:cNvSpPr>
          <p:nvPr>
            <p:ph type="body" idx="1"/>
          </p:nvPr>
        </p:nvSpPr>
        <p:spPr>
          <a:xfrm>
            <a:off x="909203" y="4721187"/>
            <a:ext cx="4988795" cy="4474428"/>
          </a:xfrm>
        </p:spPr>
        <p:txBody>
          <a:bodyPr lIns="91405" tIns="45702" rIns="91405" bIns="45702"/>
          <a:lstStyle/>
          <a:p>
            <a:r>
              <a:rPr lang="en-US" altLang="zh-TW" dirty="0"/>
              <a:t>A “digital” control system cannot rely on digital inputs and outputs</a:t>
            </a:r>
          </a:p>
          <a:p>
            <a:r>
              <a:rPr lang="en-US" altLang="zh-TW" dirty="0"/>
              <a:t>Transmitters are digital, controllers are digital, and valve positioners are digital so it does not make sense to have analog signals between them. A digital bus running at several kilobits per second enables a closed loop which is digital end-to-end, from sensor to valve. The communication is pure digital, deterministic, and real-time. In addition to digital signal integrity and real number value transmission, bus technology also provides signal validity indicating if value is good for control, uncertain, or bad. Thus automatic control action is not taken on invalid information. Standards-based interoperability enables control loops made up by devices from different manufacturers. 	</a:t>
            </a:r>
          </a:p>
          <a:p>
            <a:r>
              <a:rPr lang="en-US" altLang="zh-TW" dirty="0"/>
              <a:t>"non-safety-related process interlocks"</a:t>
            </a:r>
            <a:endParaRPr lang="en-US" altLang="zh-TW" sz="1600" dirty="0"/>
          </a:p>
          <a:p>
            <a:r>
              <a:rPr lang="en-US" altLang="zh-TW" sz="1600" dirty="0"/>
              <a:t>Point: The status associated with block inputs and output as well as the block status are utilized by DeltaV inspect to detect abnormal conditions</a:t>
            </a:r>
          </a:p>
          <a:p>
            <a:pPr>
              <a:buFontTx/>
              <a:buChar char="•"/>
            </a:pPr>
            <a:r>
              <a:rPr lang="en-US" altLang="zh-TW" sz="1600" dirty="0"/>
              <a:t> Status and value are always provided with block inputs and outputs.</a:t>
            </a:r>
          </a:p>
          <a:p>
            <a:pPr>
              <a:buFontTx/>
              <a:buChar char="•"/>
            </a:pPr>
            <a:r>
              <a:rPr lang="en-US" altLang="zh-TW" sz="1600" dirty="0"/>
              <a:t>The status from an input block tells you the Quality (Good, Uncertain, Bad) of a measurement and whether it is limited. Uncertain is used to indicate that a problem exists that may impact accuracy </a:t>
            </a:r>
          </a:p>
          <a:p>
            <a:pPr>
              <a:buFontTx/>
              <a:buChar char="•"/>
            </a:pPr>
            <a:r>
              <a:rPr lang="en-US" altLang="zh-TW" sz="1600" dirty="0"/>
              <a:t>The status associated with the BKCAL_IN on each control block indicates whether control is limited by a downstream block.</a:t>
            </a:r>
          </a:p>
          <a:p>
            <a:pPr>
              <a:buFontTx/>
              <a:buChar char="•"/>
            </a:pPr>
            <a:r>
              <a:rPr lang="en-US" altLang="zh-TW" sz="1600" dirty="0"/>
              <a:t> The PV status of the output block indicates if a problem is detected in a valve/actuator -uncertain if it still </a:t>
            </a:r>
            <a:r>
              <a:rPr lang="en-US" altLang="zh-TW" sz="1600"/>
              <a:t>is working</a:t>
            </a:r>
            <a:r>
              <a:rPr lang="en-US" altLang="zh-TW" sz="1600" dirty="0"/>
              <a:t>, bad if it has failed</a:t>
            </a:r>
          </a:p>
          <a:p>
            <a:pPr>
              <a:buFontTx/>
              <a:buChar char="•"/>
            </a:pPr>
            <a:r>
              <a:rPr lang="en-US" altLang="zh-TW" sz="1600" dirty="0"/>
              <a:t> By comparing actual and normal attributes of the mode parameter, you can determine if a block is being utilized as designed. </a:t>
            </a:r>
          </a:p>
        </p:txBody>
      </p:sp>
    </p:spTree>
    <p:extLst>
      <p:ext uri="{BB962C8B-B14F-4D97-AF65-F5344CB8AC3E}">
        <p14:creationId xmlns:p14="http://schemas.microsoft.com/office/powerpoint/2010/main" val="728150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noChangeArrowheads="1"/>
          </p:cNvSpPr>
          <p:nvPr/>
        </p:nvSpPr>
        <p:spPr bwMode="auto">
          <a:xfrm>
            <a:off x="3855689" y="9441370"/>
            <a:ext cx="2949990" cy="496427"/>
          </a:xfrm>
          <a:prstGeom prst="rect">
            <a:avLst/>
          </a:prstGeom>
          <a:noFill/>
          <a:ln w="9525">
            <a:noFill/>
            <a:miter lim="800000"/>
            <a:headEnd/>
            <a:tailEnd/>
          </a:ln>
        </p:spPr>
        <p:txBody>
          <a:bodyPr lIns="91432" tIns="45716" rIns="91432" bIns="45716" anchor="b"/>
          <a:lstStyle/>
          <a:p>
            <a:pPr algn="r"/>
            <a:fld id="{E11F1941-6195-4EA1-B938-C3A29C1DF879}" type="slidenum">
              <a:rPr lang="en-US" sz="1200">
                <a:solidFill>
                  <a:schemeClr val="tx1"/>
                </a:solidFill>
              </a:rPr>
              <a:pPr algn="r"/>
              <a:t>59</a:t>
            </a:fld>
            <a:endParaRPr lang="en-US" sz="1200" dirty="0">
              <a:solidFill>
                <a:schemeClr val="tx1"/>
              </a:solidFill>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r>
              <a:rPr lang="en-US"/>
              <a:t>For an analog device you cannot tell the difference between a process alarm and a device alarm because an analog device drives current &lt; 4 mA or &gt; 20 mA</a:t>
            </a:r>
          </a:p>
          <a:p>
            <a:pPr eaLnBrk="1" hangingPunct="1"/>
            <a:endParaRPr lang="en-US"/>
          </a:p>
        </p:txBody>
      </p:sp>
    </p:spTree>
    <p:extLst>
      <p:ext uri="{BB962C8B-B14F-4D97-AF65-F5344CB8AC3E}">
        <p14:creationId xmlns:p14="http://schemas.microsoft.com/office/powerpoint/2010/main" val="2863000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DEEC3-E75A-447E-954E-5BE7F1BC727E}" type="slidenum">
              <a:rPr lang="en-US"/>
              <a:pPr/>
              <a:t>60</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pPr defTabSz="883310">
              <a:defRPr/>
            </a:pPr>
            <a:r>
              <a:rPr lang="en-US" dirty="0"/>
              <a:t>The READBACK parameter in the AO block is the actual valve stem position so it shows the changing actual position as the valve travels whenever there is a change in flow characteristics. If the option “use PV for BKCAL_OUT” is selected, the BKCAL_OUT parameter will also reflect the actual valve position if needed. </a:t>
            </a:r>
          </a:p>
          <a:p>
            <a:endParaRPr lang="en-US" dirty="0"/>
          </a:p>
          <a:p>
            <a:r>
              <a:rPr lang="en-US" dirty="0"/>
              <a:t>Only in</a:t>
            </a:r>
            <a:r>
              <a:rPr lang="en-US" baseline="0" dirty="0"/>
              <a:t> FF version: the diagnostics run continuously inside the positioner "PD inside" feature with NE107 alarms, while for HART the diagnostics is done on-demand from software using "PD one button sweep" feature.</a:t>
            </a:r>
            <a:endParaRPr lang="en-US" dirty="0"/>
          </a:p>
          <a:p>
            <a:r>
              <a:rPr lang="en-US" dirty="0"/>
              <a:t>Only in FF version: Actual position feedback on the same two wires</a:t>
            </a:r>
          </a:p>
          <a:p>
            <a:r>
              <a:rPr lang="en-US" dirty="0"/>
              <a:t>You get continuous actual position feedback for every control valve – in the analog days this was too expensive to implement for all but a few of the valves</a:t>
            </a:r>
          </a:p>
          <a:p>
            <a:pPr defTabSz="914314">
              <a:defRPr/>
            </a:pPr>
            <a:r>
              <a:rPr lang="en-US" dirty="0"/>
              <a:t>Only</a:t>
            </a:r>
            <a:r>
              <a:rPr lang="en-US" baseline="0" dirty="0"/>
              <a:t> FF: not just position value, but status for windup protection: when it has been hand operated and switching back to controller. The logic for the PID to use the feedback value and status is built into the FF blocks, no programming required – before standard FF blocks this would be very laborious to configure and test</a:t>
            </a:r>
            <a:endParaRPr lang="en-US" dirty="0"/>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latin typeface="Arial" charset="0"/>
                <a:ea typeface="+mn-ea"/>
                <a:cs typeface="+mn-cs"/>
                <a:hlinkClick r:id="rId3"/>
              </a:rPr>
              <a:t>http://www.controlglobal.com/articles/2014/refinery-expansion-runs-on-fieldbus/?show=all</a:t>
            </a:r>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a:t>
            </a:r>
            <a:r>
              <a:rPr lang="en-US" sz="1200" i="1" kern="1200" dirty="0">
                <a:solidFill>
                  <a:schemeClr val="tx1"/>
                </a:solidFill>
                <a:latin typeface="Arial" charset="0"/>
                <a:ea typeface="+mn-ea"/>
                <a:cs typeface="+mn-cs"/>
              </a:rPr>
              <a:t>3. Bidirectional communications allow valves to report their position in real time.</a:t>
            </a:r>
            <a:r>
              <a:rPr lang="en-US" sz="1200" kern="1200" dirty="0">
                <a:solidFill>
                  <a:schemeClr val="tx1"/>
                </a:solidFill>
                <a:latin typeface="Arial" charset="0"/>
                <a:ea typeface="+mn-ea"/>
                <a:cs typeface="+mn-cs"/>
              </a:rPr>
              <a:t>” </a:t>
            </a:r>
          </a:p>
          <a:p>
            <a:r>
              <a:rPr lang="en-US" sz="1200" kern="1200" dirty="0">
                <a:solidFill>
                  <a:schemeClr val="tx1"/>
                </a:solidFill>
                <a:latin typeface="Arial" charset="0"/>
                <a:ea typeface="+mn-ea"/>
                <a:cs typeface="+mn-cs"/>
              </a:rPr>
              <a:t>There is an emphasis on reporting position feedback in REAL TIME. That is, not only does there have to be feedback, but it also has to be fast,</a:t>
            </a:r>
            <a:r>
              <a:rPr lang="en-US" sz="1200" kern="1200" baseline="0" dirty="0">
                <a:solidFill>
                  <a:schemeClr val="tx1"/>
                </a:solidFill>
                <a:latin typeface="Arial" charset="0"/>
                <a:ea typeface="+mn-ea"/>
                <a:cs typeface="+mn-cs"/>
              </a:rPr>
              <a:t> </a:t>
            </a:r>
            <a:r>
              <a:rPr lang="en-US" sz="1200" kern="1200" dirty="0">
                <a:solidFill>
                  <a:schemeClr val="tx1"/>
                </a:solidFill>
                <a:latin typeface="Arial" charset="0"/>
                <a:ea typeface="+mn-ea"/>
                <a:cs typeface="+mn-cs"/>
              </a:rPr>
              <a:t>because valve movements are fast. If it is too slow, actual valve behavior will not be seen.</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a:t>
            </a:r>
            <a:r>
              <a:rPr lang="en-US" sz="1200" i="1" kern="1200" dirty="0">
                <a:solidFill>
                  <a:schemeClr val="tx1"/>
                </a:solidFill>
                <a:latin typeface="Arial" charset="0"/>
                <a:ea typeface="+mn-ea"/>
                <a:cs typeface="+mn-cs"/>
              </a:rPr>
              <a:t>With Foundation fieldbus, all valve positions are </a:t>
            </a:r>
            <a:r>
              <a:rPr lang="en-US" sz="1200" i="1" kern="1200" dirty="0" err="1">
                <a:solidFill>
                  <a:schemeClr val="tx1"/>
                </a:solidFill>
                <a:latin typeface="Arial" charset="0"/>
                <a:ea typeface="+mn-ea"/>
                <a:cs typeface="+mn-cs"/>
              </a:rPr>
              <a:t>historized</a:t>
            </a:r>
            <a:r>
              <a:rPr lang="en-US" sz="1200" i="1" kern="1200" dirty="0">
                <a:solidFill>
                  <a:schemeClr val="tx1"/>
                </a:solidFill>
                <a:latin typeface="Arial" charset="0"/>
                <a:ea typeface="+mn-ea"/>
                <a:cs typeface="+mn-cs"/>
              </a:rPr>
              <a:t> with valve position to support ad hoc troubleshooting of control loop performance. We believe that this alone is worth the price of admission.</a:t>
            </a:r>
            <a:r>
              <a:rPr lang="en-US" sz="1200" kern="1200" dirty="0">
                <a:solidFill>
                  <a:schemeClr val="tx1"/>
                </a:solidFill>
                <a:latin typeface="Arial" charset="0"/>
                <a:ea typeface="+mn-ea"/>
                <a:cs typeface="+mn-cs"/>
              </a:rPr>
              <a:t>”</a:t>
            </a:r>
          </a:p>
          <a:p>
            <a:r>
              <a:rPr lang="en-US" sz="1200" kern="1200" dirty="0">
                <a:solidFill>
                  <a:schemeClr val="tx1"/>
                </a:solidFill>
                <a:latin typeface="Arial" charset="0"/>
                <a:ea typeface="+mn-ea"/>
                <a:cs typeface="+mn-cs"/>
              </a:rPr>
              <a:t>Emphasis on the importance of </a:t>
            </a:r>
            <a:r>
              <a:rPr lang="en-US" sz="1200" kern="1200" dirty="0" err="1">
                <a:solidFill>
                  <a:schemeClr val="tx1"/>
                </a:solidFill>
                <a:latin typeface="Arial" charset="0"/>
                <a:ea typeface="+mn-ea"/>
                <a:cs typeface="+mn-cs"/>
              </a:rPr>
              <a:t>historizing</a:t>
            </a:r>
            <a:r>
              <a:rPr lang="en-US" sz="1200" kern="1200" dirty="0">
                <a:solidFill>
                  <a:schemeClr val="tx1"/>
                </a:solidFill>
                <a:latin typeface="Arial" charset="0"/>
                <a:ea typeface="+mn-ea"/>
                <a:cs typeface="+mn-cs"/>
              </a:rPr>
              <a:t> valve position. Can see hunting and deviation (Air leakage, high packing friction, feedback issue). Actual</a:t>
            </a:r>
            <a:r>
              <a:rPr lang="en-US" sz="1200" kern="1200" baseline="0" dirty="0">
                <a:solidFill>
                  <a:schemeClr val="tx1"/>
                </a:solidFill>
                <a:latin typeface="Arial" charset="0"/>
                <a:ea typeface="+mn-ea"/>
                <a:cs typeface="+mn-cs"/>
              </a:rPr>
              <a:t> p</a:t>
            </a:r>
            <a:r>
              <a:rPr lang="en-US" sz="1200" kern="1200" dirty="0">
                <a:solidFill>
                  <a:schemeClr val="tx1"/>
                </a:solidFill>
                <a:latin typeface="Arial" charset="0"/>
                <a:ea typeface="+mn-ea"/>
                <a:cs typeface="+mn-cs"/>
              </a:rPr>
              <a:t>osition history is a good place to start troubleshooting when valve</a:t>
            </a:r>
            <a:r>
              <a:rPr lang="en-US" sz="1200" kern="1200" baseline="0" dirty="0">
                <a:solidFill>
                  <a:schemeClr val="tx1"/>
                </a:solidFill>
                <a:latin typeface="Arial" charset="0"/>
                <a:ea typeface="+mn-ea"/>
                <a:cs typeface="+mn-cs"/>
              </a:rPr>
              <a:t> or positioner has a problem. Technician </a:t>
            </a:r>
            <a:r>
              <a:rPr lang="en-US" sz="1200" kern="1200" dirty="0">
                <a:solidFill>
                  <a:schemeClr val="tx1"/>
                </a:solidFill>
                <a:latin typeface="Arial" charset="0"/>
                <a:ea typeface="+mn-ea"/>
                <a:cs typeface="+mn-cs"/>
              </a:rPr>
              <a:t>will look at the historical trending for anomaly just before failure. e.g. a valve may be hunting before it fails/experience passing.</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a:t>
            </a:r>
            <a:r>
              <a:rPr lang="en-US" sz="1200" i="1" kern="1200" dirty="0">
                <a:solidFill>
                  <a:schemeClr val="tx1"/>
                </a:solidFill>
                <a:latin typeface="Arial" charset="0"/>
                <a:ea typeface="+mn-ea"/>
                <a:cs typeface="+mn-cs"/>
              </a:rPr>
              <a:t>We corrected a number of valves with performance issues using the real-time valve position feedback capability of Foundation fieldbus positioners. We found that a quick loop check doesn't always uncover all valve problems, as the loop check team doesn't have the time to watch a valve for many minutes. Post-loop check, we would set a valve somewhere between 25 and 75% to see if it would have tracking problems. Figure 5 shows an example of the kinds of problems we would find. This particular valve did pass a loop check (the quick steps in the center of the trend). It was within range of being on target so the field team passed the valve. However, as you can see, when left alone, the valve started misbehaving.</a:t>
            </a:r>
            <a:r>
              <a:rPr lang="en-US" sz="1200" kern="1200" dirty="0">
                <a:solidFill>
                  <a:schemeClr val="tx1"/>
                </a:solidFill>
                <a:latin typeface="Arial" charset="0"/>
                <a:ea typeface="+mn-ea"/>
                <a:cs typeface="+mn-cs"/>
              </a:rPr>
              <a:t>”</a:t>
            </a:r>
          </a:p>
          <a:p>
            <a:r>
              <a:rPr lang="en-US" sz="1200" kern="1200" dirty="0">
                <a:solidFill>
                  <a:schemeClr val="tx1"/>
                </a:solidFill>
                <a:latin typeface="Arial" charset="0"/>
                <a:ea typeface="+mn-ea"/>
                <a:cs typeface="+mn-cs"/>
              </a:rPr>
              <a:t>Stressing REAL-TIME valve position feedback and the ability to see if the valve is tracking</a:t>
            </a:r>
            <a:r>
              <a:rPr lang="en-US" sz="1200" kern="1200" baseline="0" dirty="0">
                <a:solidFill>
                  <a:schemeClr val="tx1"/>
                </a:solidFill>
                <a:latin typeface="Arial" charset="0"/>
                <a:ea typeface="+mn-ea"/>
                <a:cs typeface="+mn-cs"/>
              </a:rPr>
              <a:t> (</a:t>
            </a:r>
            <a:r>
              <a:rPr lang="en-US" sz="1200" kern="1200" dirty="0">
                <a:solidFill>
                  <a:schemeClr val="tx1"/>
                </a:solidFill>
                <a:latin typeface="Arial" charset="0"/>
                <a:ea typeface="+mn-ea"/>
                <a:cs typeface="+mn-cs"/>
              </a:rPr>
              <a:t>actual position is able to track the setpoint)</a:t>
            </a:r>
          </a:p>
          <a:p>
            <a:endParaRPr lang="en-US" dirty="0"/>
          </a:p>
          <a:p>
            <a:endParaRPr lang="en-US" dirty="0"/>
          </a:p>
        </p:txBody>
      </p:sp>
    </p:spTree>
    <p:extLst>
      <p:ext uri="{BB962C8B-B14F-4D97-AF65-F5344CB8AC3E}">
        <p14:creationId xmlns:p14="http://schemas.microsoft.com/office/powerpoint/2010/main" val="105128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7003F6-EA1E-4B65-914D-4DB05456EC6D}" type="slidenum">
              <a:rPr lang="en-US"/>
              <a:pPr/>
              <a:t>61</a:t>
            </a:fld>
            <a:endParaRPr lang="en-US"/>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p:txBody>
          <a:bodyPr/>
          <a:lstStyle/>
          <a:p>
            <a:r>
              <a:rPr lang="en-US" dirty="0"/>
              <a:t>If transmitter is mounted high up, use field display to make display visible</a:t>
            </a:r>
          </a:p>
          <a:p>
            <a:r>
              <a:rPr lang="en-US" dirty="0"/>
              <a:t>Can compute values based on multiple inputs. For example average temperature, compensated level, compensated flow</a:t>
            </a:r>
          </a:p>
          <a:p>
            <a:r>
              <a:rPr lang="en-US" dirty="0"/>
              <a:t>If transmitter is mounted below deck/flooring, use field display to make display visible</a:t>
            </a:r>
          </a:p>
          <a:p>
            <a:r>
              <a:rPr lang="en-US" dirty="0"/>
              <a:t> 4-20 mA has series loop-powered LCD field </a:t>
            </a:r>
            <a:r>
              <a:rPr lang="en-US" dirty="0" err="1"/>
              <a:t>field</a:t>
            </a:r>
            <a:r>
              <a:rPr lang="en-US" dirty="0"/>
              <a:t> display, but often, as in the case of </a:t>
            </a:r>
            <a:r>
              <a:rPr lang="en-US" dirty="0" err="1"/>
              <a:t>Exia</a:t>
            </a:r>
            <a:r>
              <a:rPr lang="en-US" dirty="0"/>
              <a:t>, the voltage is too low to drive both transmitter and field indicator. </a:t>
            </a:r>
          </a:p>
          <a:p>
            <a:r>
              <a:rPr lang="en-US" dirty="0"/>
              <a:t>This is only possible with FF, not Profibus, because FF is peer-to-peer communication so indicator can receive value from transmitter</a:t>
            </a:r>
          </a:p>
        </p:txBody>
      </p:sp>
    </p:spTree>
    <p:extLst>
      <p:ext uri="{BB962C8B-B14F-4D97-AF65-F5344CB8AC3E}">
        <p14:creationId xmlns:p14="http://schemas.microsoft.com/office/powerpoint/2010/main" val="873665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09D4B-D9F0-40F2-94CD-F7F1A9F99125}" type="slidenum">
              <a:rPr lang="en-US"/>
              <a:pPr/>
              <a:t>62</a:t>
            </a:fld>
            <a:endParaRPr lang="en-US"/>
          </a:p>
        </p:txBody>
      </p:sp>
      <p:sp>
        <p:nvSpPr>
          <p:cNvPr id="434178" name="Rectangle 2"/>
          <p:cNvSpPr>
            <a:spLocks noGrp="1" noRot="1" noChangeAspect="1" noChangeArrowheads="1" noTextEdit="1"/>
          </p:cNvSpPr>
          <p:nvPr>
            <p:ph type="sldImg"/>
          </p:nvPr>
        </p:nvSpPr>
        <p:spPr>
          <a:xfrm>
            <a:off x="920750" y="746125"/>
            <a:ext cx="4967288" cy="3725863"/>
          </a:xfrm>
          <a:ln/>
        </p:spPr>
      </p:sp>
      <p:sp>
        <p:nvSpPr>
          <p:cNvPr id="434179" name="Rectangle 3"/>
          <p:cNvSpPr>
            <a:spLocks noGrp="1" noChangeArrowheads="1"/>
          </p:cNvSpPr>
          <p:nvPr>
            <p:ph type="body" idx="1"/>
          </p:nvPr>
        </p:nvSpPr>
        <p:spPr/>
        <p:txBody>
          <a:bodyPr/>
          <a:lstStyle/>
          <a:p>
            <a:r>
              <a:rPr lang="en-US" dirty="0"/>
              <a:t>Frequency-Modulated Continuous-Wave </a:t>
            </a:r>
          </a:p>
          <a:p>
            <a:endParaRPr lang="en-US" dirty="0"/>
          </a:p>
          <a:p>
            <a:r>
              <a:rPr lang="en-US" dirty="0"/>
              <a:t>It is hard to imagine exactly what marvelous innovations and possibilities the future will bring, but you need Foundation fieldbus digital platform to be able to access these opportunities. Analog are incapable of directly supporting more than one simple process variable per device. This limits future instrument possibilities such as multi-parameter sensors, hearing (sound bites), and vision (video clip) in remote applications. Devices already available include field mounted temperature transmitters with as many as eight inputs.</a:t>
            </a:r>
          </a:p>
          <a:p>
            <a:r>
              <a:rPr lang="en-US" dirty="0"/>
              <a:t>high-density multi-point temperature transmitters are examples of devices that use Foundation H1 to reduce cost and simplify installation.</a:t>
            </a:r>
          </a:p>
        </p:txBody>
      </p:sp>
    </p:spTree>
    <p:extLst>
      <p:ext uri="{BB962C8B-B14F-4D97-AF65-F5344CB8AC3E}">
        <p14:creationId xmlns:p14="http://schemas.microsoft.com/office/powerpoint/2010/main" val="2232821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mass flow compensation option only available in FF version of 3051S.</a:t>
            </a:r>
          </a:p>
        </p:txBody>
      </p:sp>
      <p:sp>
        <p:nvSpPr>
          <p:cNvPr id="4" name="Slide Number Placeholder 3"/>
          <p:cNvSpPr>
            <a:spLocks noGrp="1"/>
          </p:cNvSpPr>
          <p:nvPr>
            <p:ph type="sldNum" sz="quarter" idx="10"/>
          </p:nvPr>
        </p:nvSpPr>
        <p:spPr/>
        <p:txBody>
          <a:bodyPr/>
          <a:lstStyle/>
          <a:p>
            <a:fld id="{CD864878-429B-483B-B33D-AEB2CDDF479A}" type="slidenum">
              <a:rPr lang="en-US" smtClean="0"/>
              <a:pPr/>
              <a:t>63</a:t>
            </a:fld>
            <a:endParaRPr lang="en-US"/>
          </a:p>
        </p:txBody>
      </p:sp>
    </p:spTree>
    <p:extLst>
      <p:ext uri="{BB962C8B-B14F-4D97-AF65-F5344CB8AC3E}">
        <p14:creationId xmlns:p14="http://schemas.microsoft.com/office/powerpoint/2010/main" val="2070377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D40496-BF27-4823-B089-688BFCC61F1B}" type="slidenum">
              <a:rPr lang="en-US"/>
              <a:pPr/>
              <a:t>65</a:t>
            </a:fld>
            <a:endParaRPr lang="en-US"/>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p:txBody>
          <a:bodyPr/>
          <a:lstStyle/>
          <a:p>
            <a:r>
              <a:rPr lang="en-US" b="1" dirty="0"/>
              <a:t>Function Block Diagram Language</a:t>
            </a:r>
          </a:p>
          <a:p>
            <a:r>
              <a:rPr lang="en-US" dirty="0"/>
              <a:t>More than a communication protocol, FOUNDATION fieldbus technology includes a visual function block programming language for building control strategies per IEC 61804-2. This includes standard blocks for input, control, arithmetic, selection, alarms, and output etc. as well as links between blocks in the same or different devices or the system. Links include status information such as validity, limit condition for windup protection, fault state, and bumpless transfer etc.. The execution of the function blocks in the devices, and some systems, is synchronized with the communication as per a schedule. The real-time clock enables the device to execute blocks at precisely the right moment in each cycle for optimum performance of sampling-time dependent functions such as PID, damping, lead-lag, and integration (</a:t>
            </a:r>
            <a:r>
              <a:rPr lang="en-US" dirty="0" err="1"/>
              <a:t>totalizers</a:t>
            </a:r>
            <a:r>
              <a:rPr lang="en-US" dirty="0"/>
              <a:t>) etc. FOUNDATION fieldbus was designed for process control. </a:t>
            </a:r>
          </a:p>
          <a:p>
            <a:endParaRPr lang="en-US" dirty="0"/>
          </a:p>
          <a:p>
            <a:r>
              <a:rPr lang="en-US" dirty="0"/>
              <a:t>80% basic control loops can be done in the field. </a:t>
            </a:r>
          </a:p>
          <a:p>
            <a:r>
              <a:rPr lang="en-US" dirty="0"/>
              <a:t>Foundation H1 completely eliminates the analog domain, permitting a totally digital control loop where signal integrity is preserved end-to-end.</a:t>
            </a:r>
          </a:p>
          <a:p>
            <a:r>
              <a:rPr lang="en-US" dirty="0"/>
              <a:t>Foundation H1 permits control in a central controller of DCS but optionally enables basic control to be executed in field devices such as a valve positioner. For simple PID loops, control in the field may result in faster loop execution. Another benefit of control in the field in conjunction with backup LAS, is single loop integrity: control can continue without controller or interface card as long as power is available to the bus. It is not uncommon for plants to use both control in the field for basic loops and central control for sophisticated loops including interlocks and </a:t>
            </a:r>
            <a:r>
              <a:rPr lang="en-US" dirty="0" err="1"/>
              <a:t>permissives</a:t>
            </a:r>
            <a:r>
              <a:rPr lang="en-US" dirty="0"/>
              <a:t> etc.</a:t>
            </a:r>
          </a:p>
        </p:txBody>
      </p:sp>
    </p:spTree>
    <p:extLst>
      <p:ext uri="{BB962C8B-B14F-4D97-AF65-F5344CB8AC3E}">
        <p14:creationId xmlns:p14="http://schemas.microsoft.com/office/powerpoint/2010/main" val="3026323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83310">
              <a:defRPr/>
            </a:pPr>
            <a:r>
              <a:rPr lang="en-US" dirty="0"/>
              <a:t>The benefits of completely digital automation without the limitations of 4-20 mA and On-Off signals are enormous. The purpose of FOUNDATION fieldbus is to take automation to the next level by making control loops completely digital from end-to-end, transmitter to positioner, without intermediate analog signals, and by communicating multiple signals from multiple devices on the same pairs of wires, and enabling new more powerful devices including intelligent two-wire On-Off devices with predictive diagnostics.</a:t>
            </a:r>
          </a:p>
          <a:p>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5EFCA-D154-44FA-8C80-FF9EC11DDDB6}" type="slidenum">
              <a:rPr lang="en-US"/>
              <a:pPr/>
              <a:t>66</a:t>
            </a:fld>
            <a:endParaRPr lang="en-US"/>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r>
              <a:rPr lang="en-US" dirty="0"/>
              <a:t>For optimum control loop performance the transmitter shall first measure, transmit the measured value, then the controller control, transmit the desired valve position, and lastly the positioner moves the valve. In that order, every cycle. Other bus technologies cannot make this happen. A unique feature of FOUNDATION fieldbus is that devices and systems operate according to a common schedule ensuring function blocks are executed and real-time data communicated in the right order at exactly the right time on a precisely periodic basis. That is, control strategy and communication are synchronized from transmitter to valve for optimum PID control. FOUNDATION fieldbus was designed for process control. True control periods of 250 ms can be achieved. The schedule is automatically configured by the system. </a:t>
            </a:r>
          </a:p>
        </p:txBody>
      </p:sp>
    </p:spTree>
    <p:extLst>
      <p:ext uri="{BB962C8B-B14F-4D97-AF65-F5344CB8AC3E}">
        <p14:creationId xmlns:p14="http://schemas.microsoft.com/office/powerpoint/2010/main" val="206099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2E8DFFB-6985-4E15-9846-CCB10891395F}" type="slidenum">
              <a:rPr lang="en-US"/>
              <a:pPr/>
              <a:t>67</a:t>
            </a:fld>
            <a:endParaRPr lang="en-US"/>
          </a:p>
        </p:txBody>
      </p:sp>
      <p:sp>
        <p:nvSpPr>
          <p:cNvPr id="583682" name="Slide Image Placeholder 1"/>
          <p:cNvSpPr>
            <a:spLocks noGrp="1" noRot="1" noChangeAspect="1" noTextEdit="1"/>
          </p:cNvSpPr>
          <p:nvPr>
            <p:ph type="sldImg"/>
          </p:nvPr>
        </p:nvSpPr>
        <p:spPr>
          <a:ln/>
        </p:spPr>
      </p:sp>
      <p:sp>
        <p:nvSpPr>
          <p:cNvPr id="583683" name="Notes Placeholder 2"/>
          <p:cNvSpPr>
            <a:spLocks noGrp="1"/>
          </p:cNvSpPr>
          <p:nvPr>
            <p:ph type="body" idx="1"/>
          </p:nvPr>
        </p:nvSpPr>
        <p:spPr/>
        <p:txBody>
          <a:bodyPr/>
          <a:lstStyle/>
          <a:p>
            <a:r>
              <a:rPr lang="en-US" dirty="0"/>
              <a:t>Macrocycle viewer in the DeltaV system was enhanced to display macrocycles with multiple “schedules”.</a:t>
            </a:r>
          </a:p>
        </p:txBody>
      </p:sp>
      <p:sp>
        <p:nvSpPr>
          <p:cNvPr id="4" name="Slide Number Placeholder 3"/>
          <p:cNvSpPr txBox="1">
            <a:spLocks noGrp="1"/>
          </p:cNvSpPr>
          <p:nvPr/>
        </p:nvSpPr>
        <p:spPr>
          <a:xfrm>
            <a:off x="3855839" y="9440648"/>
            <a:ext cx="2949787" cy="496967"/>
          </a:xfrm>
          <a:prstGeom prst="rect">
            <a:avLst/>
          </a:prstGeom>
          <a:noFill/>
        </p:spPr>
        <p:txBody>
          <a:bodyPr lIns="91432" tIns="45716" rIns="91432" bIns="45716" anchor="b"/>
          <a:lstStyle/>
          <a:p>
            <a:pPr algn="r" eaLnBrk="1" fontAlgn="auto" hangingPunct="1">
              <a:spcBef>
                <a:spcPts val="0"/>
              </a:spcBef>
              <a:spcAft>
                <a:spcPts val="0"/>
              </a:spcAft>
              <a:defRPr/>
            </a:pPr>
            <a:fld id="{4E41BF59-5C41-4307-854E-C1DCBC933F67}" type="slidenum">
              <a:rPr lang="en-US" sz="1200">
                <a:solidFill>
                  <a:schemeClr val="tx1"/>
                </a:solidFill>
                <a:latin typeface="+mn-lt"/>
              </a:rPr>
              <a:pPr algn="r" eaLnBrk="1" fontAlgn="auto" hangingPunct="1">
                <a:spcBef>
                  <a:spcPts val="0"/>
                </a:spcBef>
                <a:spcAft>
                  <a:spcPts val="0"/>
                </a:spcAft>
                <a:defRPr/>
              </a:pPr>
              <a:t>67</a:t>
            </a:fld>
            <a:endParaRPr lang="en-US" sz="1200" dirty="0">
              <a:solidFill>
                <a:schemeClr val="tx1"/>
              </a:solidFill>
              <a:latin typeface="+mn-lt"/>
            </a:endParaRPr>
          </a:p>
        </p:txBody>
      </p:sp>
    </p:spTree>
    <p:extLst>
      <p:ext uri="{BB962C8B-B14F-4D97-AF65-F5344CB8AC3E}">
        <p14:creationId xmlns:p14="http://schemas.microsoft.com/office/powerpoint/2010/main" val="3682855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CPUs in the AI card, controller card, and AO cards are not synchronized.</a:t>
            </a:r>
            <a:r>
              <a:rPr lang="en-US" baseline="0" dirty="0"/>
              <a:t> Therefore passing of data from one card to the next may miss a cycle carrying over to the next cycle. This makes the total end-to-end response time long. That is, a 250 ms controller cycle does not mean a 250 ms control response period.</a:t>
            </a:r>
          </a:p>
          <a:p>
            <a:r>
              <a:rPr lang="en-US" baseline="0" dirty="0"/>
              <a:t>Fieldbus is synchronized, so for Control-in-the-Field (CIF), a 250 ms macrocycle means a true 250 ms control response period</a:t>
            </a:r>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68</a:t>
            </a:fld>
            <a:endParaRPr lang="en-US"/>
          </a:p>
        </p:txBody>
      </p:sp>
    </p:spTree>
    <p:extLst>
      <p:ext uri="{BB962C8B-B14F-4D97-AF65-F5344CB8AC3E}">
        <p14:creationId xmlns:p14="http://schemas.microsoft.com/office/powerpoint/2010/main" val="27617549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defTabSz="883310" eaLnBrk="0" hangingPunct="0">
              <a:defRPr/>
            </a:pPr>
            <a:r>
              <a:rPr lang="en-US" dirty="0"/>
              <a:t>Video: Understanding the User Case for CIF</a:t>
            </a:r>
          </a:p>
          <a:p>
            <a:pPr defTabSz="883310" eaLnBrk="0" hangingPunct="0">
              <a:defRPr/>
            </a:pPr>
            <a:r>
              <a:rPr lang="en-US" dirty="0"/>
              <a:t>http://www.youtube.com/watch?v=oiCUYCPPP2I</a:t>
            </a:r>
          </a:p>
          <a:p>
            <a:pPr defTabSz="883310" eaLnBrk="0" hangingPunct="0">
              <a:defRPr/>
            </a:pPr>
            <a:endParaRPr lang="en-US" dirty="0"/>
          </a:p>
          <a:p>
            <a:r>
              <a:rPr lang="en-US" dirty="0"/>
              <a:t>0:00	Dr. Andy Clegg from Industrial Systems and Control in Glasgow</a:t>
            </a:r>
          </a:p>
          <a:p>
            <a:endParaRPr lang="en-US" dirty="0"/>
          </a:p>
          <a:p>
            <a:r>
              <a:rPr lang="en-US" dirty="0"/>
              <a:t>0:30	Spin-out company out of </a:t>
            </a:r>
            <a:r>
              <a:rPr lang="en-US" dirty="0" err="1"/>
              <a:t>Strathclyde</a:t>
            </a:r>
            <a:r>
              <a:rPr lang="en-US" dirty="0"/>
              <a:t> University</a:t>
            </a:r>
          </a:p>
          <a:p>
            <a:endParaRPr lang="en-US" dirty="0"/>
          </a:p>
          <a:p>
            <a:r>
              <a:rPr lang="en-US" dirty="0"/>
              <a:t>3:30	The results produced from this analysis is predominantly showing it is only on the very </a:t>
            </a:r>
            <a:r>
              <a:rPr lang="en-US" dirty="0" err="1"/>
              <a:t>very</a:t>
            </a:r>
            <a:r>
              <a:rPr lang="en-US" dirty="0"/>
              <a:t> fast loops where the performance of control in the field is very significant, and on those slower loops there is negligible performance benefit between 4-20 mA and control in the field</a:t>
            </a:r>
          </a:p>
          <a:p>
            <a:endParaRPr lang="en-US" dirty="0"/>
          </a:p>
          <a:p>
            <a:r>
              <a:rPr lang="en-US" dirty="0"/>
              <a:t>5:00	Benefits of the very highly deterministic nature of control in the field really came into its for, on the very fast process control loops like pressure and flow. So if you've got pressure and flow loops the performance there probably improved by we were predicting between 10-15% performance benefit over a 4-20 mA loop.</a:t>
            </a:r>
          </a:p>
          <a:p>
            <a:r>
              <a:rPr lang="en-US" dirty="0"/>
              <a:t>(slide 1)</a:t>
            </a:r>
          </a:p>
          <a:p>
            <a:endParaRPr lang="en-US" dirty="0"/>
          </a:p>
          <a:p>
            <a:r>
              <a:rPr lang="en-US" dirty="0"/>
              <a:t>5:25	Now obviously as loops got slower, that performance benefit decreased quite quickly. Such that anything above around a loop that was say with a 50 second or a 1 minute settling time the performance benefits there were getting marginal.</a:t>
            </a:r>
          </a:p>
          <a:p>
            <a:r>
              <a:rPr lang="en-US" dirty="0"/>
              <a:t>(slide 2)</a:t>
            </a:r>
          </a:p>
          <a:p>
            <a:r>
              <a:rPr lang="en-US" dirty="0"/>
              <a:t>(slide 3)</a:t>
            </a:r>
          </a:p>
          <a:p>
            <a:endParaRPr lang="en-US" dirty="0"/>
          </a:p>
          <a:p>
            <a:r>
              <a:rPr lang="en-US" dirty="0"/>
              <a:t>5:45	So it is really focusing on the fast loops, and also importantly, it's also affected by the dynamics of the disturbances that the control loop is trying to control against. So if you have disturbances which are very fast, either step changes or random walk type effects, they benefit the most. Whereas if you've got slowly varying disturbance like ambient temperature which is very slow, but any sort of slowly varying disturbance, there isn't going to be any performance benefit there as you would expect.</a:t>
            </a:r>
          </a:p>
          <a:p>
            <a:endParaRPr lang="en-US" dirty="0"/>
          </a:p>
          <a:p>
            <a:r>
              <a:rPr lang="en-US" dirty="0"/>
              <a:t>6:30	There are a lot more benefits to using control in the field than just the simple determinism, but were just looking at the control loop performance i.e. how much the variability reduced by control in the field.</a:t>
            </a:r>
          </a:p>
          <a:p>
            <a:endParaRPr lang="en-US" dirty="0"/>
          </a:p>
        </p:txBody>
      </p:sp>
      <p:sp>
        <p:nvSpPr>
          <p:cNvPr id="4" name="Slide Number Placeholder 3"/>
          <p:cNvSpPr>
            <a:spLocks noGrp="1"/>
          </p:cNvSpPr>
          <p:nvPr>
            <p:ph type="sldNum" sz="quarter" idx="10"/>
          </p:nvPr>
        </p:nvSpPr>
        <p:spPr/>
        <p:txBody>
          <a:bodyPr/>
          <a:lstStyle/>
          <a:p>
            <a:pPr>
              <a:defRPr/>
            </a:pPr>
            <a:fld id="{AC5B54BF-9532-4967-AF4D-23613520B67E}" type="slidenum">
              <a:rPr lang="en-US" smtClean="0"/>
              <a:pPr>
                <a:defRPr/>
              </a:pPr>
              <a:t>69</a:t>
            </a:fld>
            <a:endParaRPr lang="en-US"/>
          </a:p>
        </p:txBody>
      </p:sp>
    </p:spTree>
    <p:extLst>
      <p:ext uri="{BB962C8B-B14F-4D97-AF65-F5344CB8AC3E}">
        <p14:creationId xmlns:p14="http://schemas.microsoft.com/office/powerpoint/2010/main" val="3392398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B2362609-6EC9-4478-BB96-0F05C419BBE8}" type="slidenum">
              <a:rPr lang="en-US" smtClean="0"/>
              <a:pPr/>
              <a:t>70</a:t>
            </a:fld>
            <a:endParaRPr lang="en-US"/>
          </a:p>
        </p:txBody>
      </p:sp>
      <p:sp>
        <p:nvSpPr>
          <p:cNvPr id="134147" name="Rectangle 2"/>
          <p:cNvSpPr>
            <a:spLocks noGrp="1" noRot="1" noChangeAspect="1" noChangeArrowheads="1" noTextEdit="1"/>
          </p:cNvSpPr>
          <p:nvPr>
            <p:ph type="sldImg"/>
          </p:nvPr>
        </p:nvSpPr>
        <p:spPr>
          <a:xfrm>
            <a:off x="935038" y="739775"/>
            <a:ext cx="4937125" cy="3702050"/>
          </a:xfrm>
          <a:ln/>
        </p:spPr>
      </p:sp>
      <p:sp>
        <p:nvSpPr>
          <p:cNvPr id="134148" name="Rectangle 3"/>
          <p:cNvSpPr>
            <a:spLocks noGrp="1" noChangeArrowheads="1"/>
          </p:cNvSpPr>
          <p:nvPr>
            <p:ph type="body" idx="1"/>
          </p:nvPr>
        </p:nvSpPr>
        <p:spPr>
          <a:xfrm>
            <a:off x="605086" y="4691852"/>
            <a:ext cx="5735696" cy="4521018"/>
          </a:xfrm>
          <a:noFill/>
          <a:ln/>
        </p:spPr>
        <p:txBody>
          <a:bodyPr/>
          <a:lstStyle/>
          <a:p>
            <a:pPr eaLnBrk="1" hangingPunct="1"/>
            <a:r>
              <a:rPr lang="en-US" dirty="0"/>
              <a:t>THIS IS A BUILD SLIDE</a:t>
            </a:r>
          </a:p>
          <a:p>
            <a:pPr eaLnBrk="1" hangingPunct="1"/>
            <a:r>
              <a:rPr lang="en-US" dirty="0"/>
              <a:t>So, you can now start to see how predictive intelligence can help you find that perfect plant and deliver the significant results we are talking about…because today all the 1000’s of anomalies go unseen (we just went through 3 quick examples). Today, (CLICK) process variation IS NORMAL and we’ve accepted this as normal because we never had the software before to detect and correct. And this variation builds and propagates through the process…and into the product. But (CLICK) you can find these (or rather they will find you!) and eliminate them and the result is really significant in terms of improved process control, better quality, increased throughput, a more robust base on which to run APC, even the ability to do what we call target shifting which would allow you to move your operating limit. All possible. </a:t>
            </a:r>
          </a:p>
          <a:p>
            <a:pPr eaLnBrk="1" hangingPunct="1"/>
            <a:endParaRPr lang="en-US" dirty="0"/>
          </a:p>
          <a:p>
            <a:pPr eaLnBrk="1" hangingPunct="1"/>
            <a:r>
              <a:rPr lang="en-US" dirty="0"/>
              <a:t>BACKGROUND:</a:t>
            </a:r>
          </a:p>
          <a:p>
            <a:pPr eaLnBrk="1" hangingPunct="1"/>
            <a:r>
              <a:rPr lang="en-US" dirty="0"/>
              <a:t>Target Shifting…say for example that the minimum acceptable quality level for a given parameter is just at the left end of the blue bell curve. In order not to go below this level, we would set our setpoint for this quality parameter at the middle of the blue bell curve (it’s actually quite a ways above our target, but we have to do that in order to insure that we’ll never go below it because we’ve got big, fat, sloppy variability in our process). Now, if we are able to get our variability under control to the green bell curve, we can actually MOVE OUR SETPOINT about 60% closer to our target…think of the savings opportunities for raw materials, energy, catalyst, etc that goes into making this product.</a:t>
            </a:r>
          </a:p>
        </p:txBody>
      </p:sp>
    </p:spTree>
    <p:extLst>
      <p:ext uri="{BB962C8B-B14F-4D97-AF65-F5344CB8AC3E}">
        <p14:creationId xmlns:p14="http://schemas.microsoft.com/office/powerpoint/2010/main" val="12679605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intention is to go through all detail slides, then quickly gloss</a:t>
            </a:r>
            <a:r>
              <a:rPr lang="en-US" baseline="0" dirty="0"/>
              <a:t> over this slide just saying there are 4-5 major areas of project benefits</a:t>
            </a:r>
            <a:endParaRPr lang="en-US" dirty="0"/>
          </a:p>
          <a:p>
            <a:endParaRPr lang="en-US" dirty="0"/>
          </a:p>
          <a:p>
            <a:r>
              <a:rPr lang="en-US" dirty="0"/>
              <a:t>More current for more powerful two-wire loop powered devices with more diagnostics for better maintenance and turnaround planning</a:t>
            </a:r>
          </a:p>
          <a:p>
            <a:r>
              <a:rPr lang="en-US" dirty="0"/>
              <a:t>Intelligence everywhere: intelligent discrete devices like two-wire on-off valves</a:t>
            </a:r>
          </a:p>
          <a:p>
            <a:r>
              <a:rPr lang="en-US" dirty="0"/>
              <a:t>Balanced (non-grounded) signal with high amplitude for noise immunity</a:t>
            </a:r>
          </a:p>
          <a:p>
            <a:r>
              <a:rPr lang="en-US" dirty="0"/>
              <a:t>Centralized firmware update for devices to enjoy feature enhancements</a:t>
            </a:r>
          </a:p>
          <a:p>
            <a:r>
              <a:rPr lang="en-US" dirty="0"/>
              <a:t>There are no I/O cards to maintain in the field.</a:t>
            </a:r>
          </a:p>
          <a:p>
            <a:r>
              <a:rPr lang="en-US" dirty="0"/>
              <a:t>Easy to add instruments for equipment condition and performance monitoring to </a:t>
            </a:r>
            <a:r>
              <a:rPr lang="en-US"/>
              <a:t>existing networks</a:t>
            </a:r>
            <a:r>
              <a:rPr lang="en-US" dirty="0"/>
              <a:t>; on-premises or IIoT</a:t>
            </a:r>
          </a:p>
          <a:p>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72</a:t>
            </a:fld>
            <a:endParaRPr lang="en-US"/>
          </a:p>
        </p:txBody>
      </p:sp>
    </p:spTree>
    <p:extLst>
      <p:ext uri="{BB962C8B-B14F-4D97-AF65-F5344CB8AC3E}">
        <p14:creationId xmlns:p14="http://schemas.microsoft.com/office/powerpoint/2010/main" val="58396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3855689" y="9441370"/>
            <a:ext cx="2949990" cy="496427"/>
          </a:xfrm>
          <a:prstGeom prst="rect">
            <a:avLst/>
          </a:prstGeom>
          <a:noFill/>
          <a:ln w="9525">
            <a:noFill/>
            <a:miter lim="800000"/>
            <a:headEnd/>
            <a:tailEnd/>
          </a:ln>
        </p:spPr>
        <p:txBody>
          <a:bodyPr lIns="91432" tIns="45716" rIns="91432" bIns="45716" anchor="b"/>
          <a:lstStyle/>
          <a:p>
            <a:pPr algn="r"/>
            <a:fld id="{F5E81D02-68A8-4A64-9DF6-3EB1FF71862B}" type="slidenum">
              <a:rPr lang="en-US" sz="1200">
                <a:solidFill>
                  <a:schemeClr val="tx1"/>
                </a:solidFill>
              </a:rPr>
              <a:pPr algn="r"/>
              <a:t>73</a:t>
            </a:fld>
            <a:endParaRPr lang="en-US" sz="1200" dirty="0">
              <a:solidFill>
                <a:schemeClr val="tx1"/>
              </a:solidFill>
            </a:endParaRPr>
          </a:p>
        </p:txBody>
      </p:sp>
      <p:sp>
        <p:nvSpPr>
          <p:cNvPr id="27651" name="Rectangle 2"/>
          <p:cNvSpPr>
            <a:spLocks noGrp="1" noRot="1" noChangeAspect="1" noChangeArrowheads="1" noTextEdit="1"/>
          </p:cNvSpPr>
          <p:nvPr>
            <p:ph type="sldImg"/>
          </p:nvPr>
        </p:nvSpPr>
        <p:spPr>
          <a:xfrm>
            <a:off x="590550" y="333375"/>
            <a:ext cx="5627688" cy="4221163"/>
          </a:xfrm>
          <a:ln/>
        </p:spPr>
      </p:sp>
      <p:sp>
        <p:nvSpPr>
          <p:cNvPr id="27652" name="Rectangle 3"/>
          <p:cNvSpPr>
            <a:spLocks noGrp="1" noChangeArrowheads="1"/>
          </p:cNvSpPr>
          <p:nvPr>
            <p:ph type="body" idx="1"/>
          </p:nvPr>
        </p:nvSpPr>
        <p:spPr>
          <a:xfrm>
            <a:off x="150698" y="4555723"/>
            <a:ext cx="6505808" cy="4472470"/>
          </a:xfrm>
          <a:noFill/>
          <a:ln/>
        </p:spPr>
        <p:txBody>
          <a:bodyPr/>
          <a:lstStyle/>
          <a:p>
            <a:pPr eaLnBrk="1" hangingPunct="1"/>
            <a:r>
              <a:rPr lang="en-US" dirty="0"/>
              <a:t>The entire loop is exactly as accurate as the sensor itself </a:t>
            </a:r>
          </a:p>
          <a:p>
            <a:pPr eaLnBrk="1" hangingPunct="1"/>
            <a:r>
              <a:rPr lang="en-US" b="1" dirty="0"/>
              <a:t>Range Mismatch: </a:t>
            </a:r>
          </a:p>
          <a:p>
            <a:pPr eaLnBrk="1" hangingPunct="1"/>
            <a:r>
              <a:rPr lang="en-US" dirty="0"/>
              <a:t>For a 4-20 mA transmitter it is necessary to set a range, meaning the process values corresponding to 4 mA and 20 mA. If there is a mismatch in the range between the transmitter and the controller, control and alarms will </a:t>
            </a:r>
            <a:r>
              <a:rPr lang="en-US"/>
              <a:t>not work </a:t>
            </a:r>
            <a:r>
              <a:rPr lang="en-US" dirty="0"/>
              <a:t>with potentially serious consequences. For fieldbus the values are transmitted in engineering unit avoiding range mismatch.</a:t>
            </a:r>
          </a:p>
          <a:p>
            <a:pPr eaLnBrk="1" hangingPunct="1"/>
            <a:r>
              <a:rPr lang="en-US" dirty="0"/>
              <a:t>For 4-20 mA there is no widely accepted way of indicating that the transmitter range has been exceeded. When the signal saturates at 20 mA in the transmitter, controller, or an intermediate converter, there is no way of knowing if the value is indeed 100% or something else. Although a </a:t>
            </a:r>
            <a:r>
              <a:rPr lang="en-US"/>
              <a:t>clever workaround </a:t>
            </a:r>
            <a:r>
              <a:rPr lang="en-US" dirty="0"/>
              <a:t>exists, it is not widely implemented in devices. For fieldbus there is a status that flags if the value is limited low or high advising it may not be the true value.</a:t>
            </a:r>
          </a:p>
          <a:p>
            <a:pPr eaLnBrk="1" hangingPunct="1"/>
            <a:r>
              <a:rPr lang="en-US" b="1" dirty="0"/>
              <a:t>Range Limit:</a:t>
            </a:r>
          </a:p>
          <a:p>
            <a:pPr eaLnBrk="1" hangingPunct="1"/>
            <a:r>
              <a:rPr lang="en-US" dirty="0"/>
              <a:t>A transmitter is often able to measure well beyond the normal operating range for its application but values beyond the set range cannot be transmitted using the analog signal. This means that information that could be valuable during abnormal conditions is lost because the analog signal is saturated. Fieldbus transmit any value within the sensor limits and thus provides additional information when you need it the most. For example, as level goes above 10 ft, such as 13 ft, or 138 ft the analog world still shows 10 ft/100% - you don't know it is much more or how much more... </a:t>
            </a:r>
          </a:p>
          <a:p>
            <a:pPr eaLnBrk="1" hangingPunct="1"/>
            <a:endParaRPr lang="en-US" dirty="0"/>
          </a:p>
        </p:txBody>
      </p:sp>
    </p:spTree>
    <p:extLst>
      <p:ext uri="{BB962C8B-B14F-4D97-AF65-F5344CB8AC3E}">
        <p14:creationId xmlns:p14="http://schemas.microsoft.com/office/powerpoint/2010/main" val="3522830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DEEC3-E75A-447E-954E-5BE7F1BC727E}" type="slidenum">
              <a:rPr lang="en-US"/>
              <a:pPr/>
              <a:t>74</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dirty="0"/>
              <a:t>Solenoids</a:t>
            </a:r>
            <a:r>
              <a:rPr lang="en-US" baseline="0" dirty="0"/>
              <a:t> are very different, turn-on and turn-off voltages, and operating current draw, and entity parameters are all different. Finding a suitable model safety barrier is very time consuming.</a:t>
            </a:r>
          </a:p>
          <a:p>
            <a:pPr defTabSz="883310">
              <a:defRPr/>
            </a:pPr>
            <a:r>
              <a:rPr lang="en-US" dirty="0"/>
              <a:t>Note that this presentation is only concerned with On-Off valves connected to a Basic Process Control System (BPCS) such as a DCS, not Emergency Shutdown (ESD) valves connected to a logic solver part of a Safety Instrumented System (SIS). Process automation applications for On-Off valves include filling and emptying of tanks, backwash and blow-back of filters, loading and unloading, sequencing of equipment in batch applications etc.</a:t>
            </a:r>
          </a:p>
          <a:p>
            <a:endParaRPr lang="en-US" dirty="0"/>
          </a:p>
        </p:txBody>
      </p:sp>
    </p:spTree>
    <p:extLst>
      <p:ext uri="{BB962C8B-B14F-4D97-AF65-F5344CB8AC3E}">
        <p14:creationId xmlns:p14="http://schemas.microsoft.com/office/powerpoint/2010/main" val="917902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84A240-231C-45B8-937A-BA50595B74C1}" type="slidenum">
              <a:rPr lang="en-US"/>
              <a:pPr/>
              <a:t>75</a:t>
            </a:fld>
            <a:endParaRPr lang="en-US"/>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r>
              <a:rPr lang="en-US" dirty="0"/>
              <a:t>HART is only used in transmitters and positioners. HART does not help in the management of On-Off valves and electric actuators etc.</a:t>
            </a:r>
          </a:p>
          <a:p>
            <a:r>
              <a:rPr lang="en-US" dirty="0"/>
              <a:t>FF is supported in many other kinds of devices too</a:t>
            </a:r>
          </a:p>
          <a:p>
            <a:r>
              <a:rPr lang="en-US" dirty="0"/>
              <a:t>In addition to simple and multi-variable devices, bus technology simplifies integration of complex devices requiring multiple signals for operation or produces several readings. This includes electric actuators, and variable speed drives as well as discrete devices such as On-Off valve actuators and motor starters - device types not supported by earlier smart protocols. In the past, each complex device required multiple wires. With bus technology, a single pair supports multiple devices resulting in drastic cost reduction. New innovative devices such as field displays are made possible.</a:t>
            </a:r>
          </a:p>
          <a:p>
            <a:endParaRPr lang="en-US" dirty="0"/>
          </a:p>
        </p:txBody>
      </p:sp>
    </p:spTree>
    <p:extLst>
      <p:ext uri="{BB962C8B-B14F-4D97-AF65-F5344CB8AC3E}">
        <p14:creationId xmlns:p14="http://schemas.microsoft.com/office/powerpoint/2010/main" val="694974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FD32AA-844F-4226-9461-95B6EF2CFD67}" type="slidenum">
              <a:rPr lang="en-US"/>
              <a:pPr/>
              <a:t>76</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dirty="0"/>
              <a:t>Field devices account for a much larger portion of loop failures than the control system itself because field devices operate in harsh ambient conditions and are in contact with the process. A device failure will typically affect the process within minutes or hours.</a:t>
            </a:r>
          </a:p>
          <a:p>
            <a:r>
              <a:rPr lang="en-US" dirty="0"/>
              <a:t>Predictive self-diagnostics in Fieldbus devices is used to spot impending problems and schedule inspection and maintenance before the process is affected. For example, the temperature transmitter detects thinning of thermocouple wire and alerts technicians in advanced before the sensor fails thus preventing unscheduled shutdown. The valve positioner monitors valve health and alerts the maintenance technician before the valve fails.</a:t>
            </a:r>
          </a:p>
        </p:txBody>
      </p:sp>
    </p:spTree>
    <p:extLst>
      <p:ext uri="{BB962C8B-B14F-4D97-AF65-F5344CB8AC3E}">
        <p14:creationId xmlns:p14="http://schemas.microsoft.com/office/powerpoint/2010/main" val="677946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charset="0"/>
                <a:ea typeface="+mn-ea"/>
                <a:cs typeface="+mn-cs"/>
              </a:rPr>
              <a:t>Harvard Business Review, November 2014, “Digital Ubiquity: How Connections, Sensors, and Data Are Revolutionizing Business”</a:t>
            </a:r>
          </a:p>
          <a:p>
            <a:pPr marL="0" marR="0" indent="0" algn="l" defTabSz="914400" rtl="0" eaLnBrk="1" fontAlgn="base" latinLnBrk="0" hangingPunct="1">
              <a:lnSpc>
                <a:spcPct val="100000"/>
              </a:lnSpc>
              <a:spcBef>
                <a:spcPct val="30000"/>
              </a:spcBef>
              <a:spcAft>
                <a:spcPct val="0"/>
              </a:spcAft>
              <a:buClrTx/>
              <a:buSzTx/>
              <a:buFontTx/>
              <a:buNone/>
              <a:tabLst/>
              <a:defRPr/>
            </a:pPr>
            <a:r>
              <a:rPr lang="en-US" u="sng" dirty="0">
                <a:hlinkClick r:id="rId3"/>
              </a:rPr>
              <a:t>http://hbr.org/2014/11/digital-ubiquity-how-connections-sensors-and-data-are-revolutionizing-business/ar/1</a:t>
            </a:r>
            <a:r>
              <a:rPr lang="en-US" dirty="0"/>
              <a:t> </a:t>
            </a:r>
          </a:p>
          <a:p>
            <a:r>
              <a:rPr lang="en-US" dirty="0"/>
              <a:t>fundamental properties of digital technology that makes it transformational</a:t>
            </a:r>
            <a:endParaRPr lang="en-US" dirty="0">
              <a:solidFill>
                <a:schemeClr val="tx1"/>
              </a:solidFill>
            </a:endParaRPr>
          </a:p>
          <a:p>
            <a:endParaRPr lang="en-US" dirty="0">
              <a:solidFill>
                <a:schemeClr val="tx1"/>
              </a:solidFill>
            </a:endParaRPr>
          </a:p>
          <a:p>
            <a:r>
              <a:rPr lang="en-US" dirty="0"/>
              <a:t>“(1) Unlike analog signals, digital signals can be transmitted perfectly, without error.” </a:t>
            </a:r>
          </a:p>
          <a:p>
            <a:r>
              <a:rPr lang="en-US" dirty="0"/>
              <a:t>“(2) Moreover, digital signals can be replicated indefinitely” </a:t>
            </a:r>
          </a:p>
          <a:p>
            <a:r>
              <a:rPr lang="en-US" dirty="0"/>
              <a:t>“(3) Once the investment </a:t>
            </a:r>
            <a:r>
              <a:rPr lang="en-US"/>
              <a:t>in network </a:t>
            </a:r>
            <a:r>
              <a:rPr lang="en-US" dirty="0"/>
              <a:t>infrastructure has been made, the page can be communicated to the incremental consumer at zero (or almost zero) marginal cost.” </a:t>
            </a:r>
            <a:endParaRPr lang="en-US"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228600" indent="-228600">
              <a:buAutoNum type="arabicPeriod"/>
            </a:pPr>
            <a:r>
              <a:rPr lang="en-US" dirty="0"/>
              <a:t>Error free</a:t>
            </a:r>
          </a:p>
          <a:p>
            <a:pPr marL="228600" indent="-228600">
              <a:buAutoNum type="arabicPeriod"/>
            </a:pPr>
            <a:r>
              <a:rPr lang="en-US" dirty="0"/>
              <a:t>Infinitely reproducible</a:t>
            </a:r>
          </a:p>
          <a:p>
            <a:pPr marL="228600" indent="-228600">
              <a:buAutoNum type="arabicPeriod"/>
            </a:pPr>
            <a:r>
              <a:rPr lang="en-US" dirty="0"/>
              <a:t>Zero marginal cost</a:t>
            </a:r>
          </a:p>
          <a:p>
            <a:pPr marL="228600" indent="-228600">
              <a:buAutoNum type="arabicPeriod"/>
            </a:pPr>
            <a:r>
              <a:rPr lang="en-US" dirty="0"/>
              <a:t>Infinite connection, aggregation, and abstraction</a:t>
            </a:r>
          </a:p>
          <a:p>
            <a:pPr marL="228600" indent="-228600">
              <a:buAutoNum type="arabicPeriod"/>
            </a:pPr>
            <a:r>
              <a:rPr lang="en-US" dirty="0"/>
              <a:t>Dependent on standards and tools</a:t>
            </a:r>
          </a:p>
          <a:p>
            <a:pPr marL="228600" indent="-228600">
              <a:buNone/>
            </a:pPr>
            <a:endParaRPr lang="en-US" dirty="0"/>
          </a:p>
          <a:p>
            <a:pPr marL="228600" indent="-228600">
              <a:buNone/>
            </a:pPr>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0B71D089-9DBE-4F3B-A89B-DB9FA4556EC4}" type="slidenum">
              <a:rPr lang="en-US" smtClean="0"/>
              <a:pPr/>
              <a:t>77</a:t>
            </a:fld>
            <a:endParaRPr lang="en-US"/>
          </a:p>
        </p:txBody>
      </p:sp>
      <p:sp>
        <p:nvSpPr>
          <p:cNvPr id="139267" name="Rectangle 2"/>
          <p:cNvSpPr>
            <a:spLocks noGrp="1" noRot="1" noChangeAspect="1" noChangeArrowheads="1" noTextEdit="1"/>
          </p:cNvSpPr>
          <p:nvPr>
            <p:ph type="sldImg"/>
          </p:nvPr>
        </p:nvSpPr>
        <p:spPr>
          <a:xfrm>
            <a:off x="935038" y="739775"/>
            <a:ext cx="4937125" cy="3702050"/>
          </a:xfrm>
          <a:ln/>
        </p:spPr>
      </p:sp>
      <p:sp>
        <p:nvSpPr>
          <p:cNvPr id="139268" name="Rectangle 3"/>
          <p:cNvSpPr>
            <a:spLocks noGrp="1" noChangeArrowheads="1"/>
          </p:cNvSpPr>
          <p:nvPr>
            <p:ph type="body" idx="1"/>
          </p:nvPr>
        </p:nvSpPr>
        <p:spPr>
          <a:xfrm>
            <a:off x="605086" y="4691852"/>
            <a:ext cx="5735696" cy="4521018"/>
          </a:xfrm>
          <a:noFill/>
          <a:ln/>
        </p:spPr>
        <p:txBody>
          <a:bodyPr/>
          <a:lstStyle/>
          <a:p>
            <a:pPr eaLnBrk="1" hangingPunct="1"/>
            <a:r>
              <a:rPr lang="en-US" dirty="0"/>
              <a:t>THIS IS A BUILD SLIDE</a:t>
            </a:r>
          </a:p>
          <a:p>
            <a:pPr eaLnBrk="1" hangingPunct="1"/>
            <a:r>
              <a:rPr lang="en-US" dirty="0"/>
              <a:t>We just touched on how predictive intelligence can impact one aspect of the output of our plant, and also the cost of production with target shifting. Another significant cost reduction and productivity enhancement opportunity is in the area of Maintenance. The results from Fieldbus customers show that they have consistently seen cost reductions of 40%. This workorder analysis from Dow Chemical show why. </a:t>
            </a:r>
          </a:p>
          <a:p>
            <a:pPr eaLnBrk="1" hangingPunct="1"/>
            <a:r>
              <a:rPr lang="en-US" dirty="0"/>
              <a:t>In a typical plant (CLICK) 63% of the Maintenance workorders resulted in NO VALUE ADDED WORK! That’s ghost chasing and going out to the field and checking things that were working.</a:t>
            </a:r>
          </a:p>
          <a:p>
            <a:pPr eaLnBrk="1" hangingPunct="1"/>
            <a:r>
              <a:rPr lang="en-US" dirty="0"/>
              <a:t>With Fieldbus, this work is virtually eliminated. And…when you need to do it, you can make that check by calling up the device through the CRT and seeing a MUCH MORE complete picture than by going to the field and looking at a piece of equipment shrouded in metal! NOTE: There are many plants in Western Europe and North American that may feel like they have already cut their maintenance staffs back almost below the point of being able to safely maintain their plant, so…they may ask, where is the saving? The opportunity for them is in productivity improvement (67% improvement in maintenance productivity) so their people can focus on value added work, and start moving their plant from reactive to predictive and proactive and focus on issues that cost the plant unplanned downtime and deliver cost savings in other areas. </a:t>
            </a:r>
          </a:p>
          <a:p>
            <a:pPr eaLnBrk="1" hangingPunct="1"/>
            <a:r>
              <a:rPr lang="en-US" dirty="0"/>
              <a:t>But don’t take it from us…the real proof comes from others who have done it</a:t>
            </a:r>
          </a:p>
        </p:txBody>
      </p:sp>
    </p:spTree>
    <p:extLst>
      <p:ext uri="{BB962C8B-B14F-4D97-AF65-F5344CB8AC3E}">
        <p14:creationId xmlns:p14="http://schemas.microsoft.com/office/powerpoint/2010/main" val="5182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D82BCD-BABA-4B38-9704-4093EE731D4B}" type="slidenum">
              <a:rPr lang="en-US"/>
              <a:pPr/>
              <a:t>78</a:t>
            </a:fld>
            <a:endParaRPr lang="en-US"/>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r>
              <a:rPr lang="en-US" dirty="0"/>
              <a:t>save on trips to unmanned platforms </a:t>
            </a:r>
          </a:p>
        </p:txBody>
      </p:sp>
    </p:spTree>
    <p:extLst>
      <p:ext uri="{BB962C8B-B14F-4D97-AF65-F5344CB8AC3E}">
        <p14:creationId xmlns:p14="http://schemas.microsoft.com/office/powerpoint/2010/main" val="362763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20AA65-58B7-4359-9316-B935503BDCB3}" type="slidenum">
              <a:rPr lang="en-US"/>
              <a:pPr/>
              <a:t>79</a:t>
            </a:fld>
            <a:endParaRPr lang="en-US"/>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r>
              <a:rPr lang="en-US" dirty="0"/>
              <a:t>Performance diagnostics run continuously inside FF positioner "PD inside" feature with NE107 alarms, and for 4-20 mA/HART positioner the diagnostics is done on-demand from software using "PD one button sweep" feature.</a:t>
            </a:r>
          </a:p>
          <a:p>
            <a:endParaRPr lang="en-US" dirty="0"/>
          </a:p>
          <a:p>
            <a:r>
              <a:rPr lang="en-US" dirty="0"/>
              <a:t>FOUNDATION fieldbus technology has completely eliminated 4-20 mA and are therefore not limited to operate on 4 mA. These devices have 10 mA or more to operate on and therefore can run the diagnostics and statistical process monitoring much faster and may even have auxiliary sensors for additional diagnostics. FOUNDATION fieldbus eliminates the 4 mA current limitations and can use this "extra" power to provide faster and more intensive self-diagnostics. Fieldbus devices also use the additional power to provide better isolation and noise suppression for more robust measurements.</a:t>
            </a:r>
          </a:p>
          <a:p>
            <a:endParaRPr lang="en-US" dirty="0"/>
          </a:p>
          <a:p>
            <a:endParaRPr lang="en-US" dirty="0"/>
          </a:p>
        </p:txBody>
      </p:sp>
    </p:spTree>
    <p:extLst>
      <p:ext uri="{BB962C8B-B14F-4D97-AF65-F5344CB8AC3E}">
        <p14:creationId xmlns:p14="http://schemas.microsoft.com/office/powerpoint/2010/main" val="1903675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2C403757-FD11-4357-BA22-1AD040FEF8F9}" type="slidenum">
              <a:rPr lang="en-US" smtClean="0"/>
              <a:pPr/>
              <a:t>80</a:t>
            </a:fld>
            <a:endParaRPr lang="en-US"/>
          </a:p>
        </p:txBody>
      </p:sp>
      <p:sp>
        <p:nvSpPr>
          <p:cNvPr id="50179" name="Rectangle 2"/>
          <p:cNvSpPr>
            <a:spLocks noGrp="1" noRot="1" noChangeAspect="1" noChangeArrowheads="1" noTextEdit="1"/>
          </p:cNvSpPr>
          <p:nvPr>
            <p:ph type="sldImg"/>
          </p:nvPr>
        </p:nvSpPr>
        <p:spPr>
          <a:xfrm>
            <a:off x="920750" y="746125"/>
            <a:ext cx="4968875" cy="3725863"/>
          </a:xfrm>
          <a:ln/>
        </p:spPr>
      </p:sp>
      <p:sp>
        <p:nvSpPr>
          <p:cNvPr id="50180" name="Rectangle 3"/>
          <p:cNvSpPr>
            <a:spLocks noGrp="1" noChangeArrowheads="1"/>
          </p:cNvSpPr>
          <p:nvPr>
            <p:ph type="body" idx="1"/>
          </p:nvPr>
        </p:nvSpPr>
        <p:spPr>
          <a:xfrm>
            <a:off x="907628" y="4721186"/>
            <a:ext cx="4991947" cy="4472702"/>
          </a:xfrm>
          <a:noFill/>
          <a:ln/>
        </p:spPr>
        <p:txBody>
          <a:bodyPr/>
          <a:lstStyle/>
          <a:p>
            <a:pPr eaLnBrk="1" hangingPunct="1"/>
            <a:endParaRPr lang="en-US" dirty="0"/>
          </a:p>
        </p:txBody>
      </p:sp>
    </p:spTree>
    <p:extLst>
      <p:ext uri="{BB962C8B-B14F-4D97-AF65-F5344CB8AC3E}">
        <p14:creationId xmlns:p14="http://schemas.microsoft.com/office/powerpoint/2010/main" val="10569650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22555D-4D86-4B1F-A3DC-24AD843568B4}" type="slidenum">
              <a:rPr lang="en-US"/>
              <a:pPr/>
              <a:t>81</a:t>
            </a:fld>
            <a:endParaRPr lang="en-US"/>
          </a:p>
        </p:txBody>
      </p:sp>
      <p:sp>
        <p:nvSpPr>
          <p:cNvPr id="604162" name="Rectangle 2"/>
          <p:cNvSpPr>
            <a:spLocks noGrp="1" noRot="1" noChangeAspect="1" noChangeArrowheads="1" noTextEdit="1"/>
          </p:cNvSpPr>
          <p:nvPr>
            <p:ph type="sldImg"/>
          </p:nvPr>
        </p:nvSpPr>
        <p:spPr>
          <a:ln/>
        </p:spPr>
      </p:sp>
      <p:sp>
        <p:nvSpPr>
          <p:cNvPr id="604163" name="Rectangle 3"/>
          <p:cNvSpPr>
            <a:spLocks noGrp="1" noChangeArrowheads="1"/>
          </p:cNvSpPr>
          <p:nvPr>
            <p:ph type="body" idx="1"/>
          </p:nvPr>
        </p:nvSpPr>
        <p:spPr/>
        <p:txBody>
          <a:bodyPr/>
          <a:lstStyle/>
          <a:p>
            <a:r>
              <a:rPr lang="en-US" dirty="0"/>
              <a:t>Fieldbus devices communicate fast enough to accept firmware update from the system enabling them to easily be bumplessly upgraded online to take advantage of features in new versions staving off obsolescence.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charset="0"/>
                <a:ea typeface="+mn-ea"/>
                <a:cs typeface="Arial" charset="0"/>
              </a:rPr>
              <a:t>The plant may already be using fieldbus for process control. Sensors can be added to these </a:t>
            </a:r>
            <a:r>
              <a:rPr lang="en-US" sz="1200" kern="1200">
                <a:solidFill>
                  <a:schemeClr val="tx1"/>
                </a:solidFill>
                <a:latin typeface="Arial" charset="0"/>
                <a:ea typeface="+mn-ea"/>
                <a:cs typeface="Arial" charset="0"/>
              </a:rPr>
              <a:t>fieldbus networks </a:t>
            </a:r>
            <a:r>
              <a:rPr lang="en-US" sz="1200" kern="1200" dirty="0">
                <a:solidFill>
                  <a:schemeClr val="tx1"/>
                </a:solidFill>
                <a:latin typeface="Arial" charset="0"/>
                <a:ea typeface="+mn-ea"/>
                <a:cs typeface="Arial" charset="0"/>
              </a:rPr>
              <a:t>for condition monitoring and energy management in preparation for IIoT. </a:t>
            </a:r>
          </a:p>
          <a:p>
            <a:endParaRPr lang="en-US" dirty="0"/>
          </a:p>
        </p:txBody>
      </p:sp>
      <p:sp>
        <p:nvSpPr>
          <p:cNvPr id="4" name="Slide Number Placeholder 3"/>
          <p:cNvSpPr>
            <a:spLocks noGrp="1"/>
          </p:cNvSpPr>
          <p:nvPr>
            <p:ph type="sldNum" sz="quarter" idx="10"/>
          </p:nvPr>
        </p:nvSpPr>
        <p:spPr/>
        <p:txBody>
          <a:bodyPr/>
          <a:lstStyle/>
          <a:p>
            <a:pPr>
              <a:defRPr/>
            </a:pPr>
            <a:fld id="{DAA9E064-7747-4EAC-AD61-CC2B49E343B5}" type="slidenum">
              <a:rPr lang="en-US" smtClean="0"/>
              <a:pPr>
                <a:defRPr/>
              </a:pPr>
              <a:t>82</a:t>
            </a:fld>
            <a:endParaRPr lang="en-US"/>
          </a:p>
        </p:txBody>
      </p:sp>
    </p:spTree>
    <p:extLst>
      <p:ext uri="{BB962C8B-B14F-4D97-AF65-F5344CB8AC3E}">
        <p14:creationId xmlns:p14="http://schemas.microsoft.com/office/powerpoint/2010/main" val="4898646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70264C-E5A0-4D32-ACFF-6592780CD7C6}" type="slidenum">
              <a:rPr lang="en-US"/>
              <a:pPr/>
              <a:t>83</a:t>
            </a:fld>
            <a:endParaRPr 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r>
              <a:rPr lang="en-US" dirty="0"/>
              <a:t>Fieldbus is no longer new and experimental. Fieldbus was very difficult the first couple of years because the products and software were not very good and the test tools did not exist. Emerson has over the past ten years made fieldbus easy to use based on feedback from thousands of fieldbus users. The Fieldbus Foundation has improved the technology and instituted rigorous testing. Many third parties have developed specialized fieldbus test tools. However, most other control systems have not done </a:t>
            </a:r>
            <a:r>
              <a:rPr lang="en-US"/>
              <a:t>their homework. </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031"/>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29DCD5-7909-4D20-9CE8-59D96AA189C5}" type="slidenum">
              <a:rPr lang="en-US"/>
              <a:pPr fontAlgn="base">
                <a:spcBef>
                  <a:spcPct val="0"/>
                </a:spcBef>
                <a:spcAft>
                  <a:spcPct val="0"/>
                </a:spcAft>
              </a:pPr>
              <a:t>84</a:t>
            </a:fld>
            <a:endParaRPr lang="en-US"/>
          </a:p>
        </p:txBody>
      </p:sp>
      <p:sp>
        <p:nvSpPr>
          <p:cNvPr id="15362" name="Rectangle 2"/>
          <p:cNvSpPr>
            <a:spLocks noGrp="1" noRot="1" noChangeAspect="1" noChangeArrowheads="1" noTextEdit="1"/>
          </p:cNvSpPr>
          <p:nvPr>
            <p:ph type="sldImg"/>
          </p:nvPr>
        </p:nvSpPr>
        <p:spPr bwMode="auto">
          <a:xfrm>
            <a:off x="920750" y="746125"/>
            <a:ext cx="4967288" cy="3725863"/>
          </a:xfrm>
          <a:noFill/>
          <a:ln>
            <a:solidFill>
              <a:srgbClr val="000000"/>
            </a:solidFill>
            <a:miter lim="800000"/>
            <a:headEnd/>
            <a:tailEnd/>
          </a:ln>
        </p:spPr>
      </p:sp>
      <p:sp>
        <p:nvSpPr>
          <p:cNvPr id="1536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HPR</a:t>
            </a:r>
            <a:r>
              <a:rPr lang="en-US" baseline="0" dirty="0"/>
              <a:t> takes the place of the old Host Integration Support Test (HIST)</a:t>
            </a:r>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87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878BC0FF-D4B1-4CFD-803F-4DA036FA3610}" type="slidenum">
              <a:rPr lang="en-US"/>
              <a:pPr/>
              <a:t>88</a:t>
            </a:fld>
            <a:endParaRPr lang="en-US"/>
          </a:p>
        </p:txBody>
      </p:sp>
      <p:sp>
        <p:nvSpPr>
          <p:cNvPr id="263170" name="Rectangle 2"/>
          <p:cNvSpPr>
            <a:spLocks noChangeArrowheads="1"/>
          </p:cNvSpPr>
          <p:nvPr/>
        </p:nvSpPr>
        <p:spPr bwMode="auto">
          <a:xfrm>
            <a:off x="3857415" y="-1726"/>
            <a:ext cx="2949787" cy="495242"/>
          </a:xfrm>
          <a:prstGeom prst="rect">
            <a:avLst/>
          </a:prstGeom>
          <a:noFill/>
          <a:ln w="9525">
            <a:noFill/>
            <a:miter lim="800000"/>
            <a:headEnd/>
            <a:tailEnd/>
          </a:ln>
          <a:effectLst/>
        </p:spPr>
        <p:txBody>
          <a:bodyPr wrap="none" lIns="91432" tIns="45716" rIns="91432" bIns="45716" anchor="ctr"/>
          <a:lstStyle/>
          <a:p>
            <a:endParaRPr lang="en-US"/>
          </a:p>
        </p:txBody>
      </p:sp>
      <p:sp>
        <p:nvSpPr>
          <p:cNvPr id="263171" name="Rectangle 3"/>
          <p:cNvSpPr>
            <a:spLocks noChangeArrowheads="1"/>
          </p:cNvSpPr>
          <p:nvPr/>
        </p:nvSpPr>
        <p:spPr bwMode="auto">
          <a:xfrm>
            <a:off x="3857415" y="9440648"/>
            <a:ext cx="2949787" cy="496967"/>
          </a:xfrm>
          <a:prstGeom prst="rect">
            <a:avLst/>
          </a:prstGeom>
          <a:noFill/>
          <a:ln w="9525">
            <a:noFill/>
            <a:miter lim="800000"/>
            <a:headEnd/>
            <a:tailEnd/>
          </a:ln>
          <a:effectLst/>
        </p:spPr>
        <p:txBody>
          <a:bodyPr lIns="19419" tIns="0" rIns="19419" bIns="0" anchor="b"/>
          <a:lstStyle/>
          <a:p>
            <a:pPr algn="r" defTabSz="953998"/>
            <a:r>
              <a:rPr lang="en-US" altLang="zh-CN" sz="1000" i="1" dirty="0">
                <a:solidFill>
                  <a:schemeClr val="tx1"/>
                </a:solidFill>
                <a:latin typeface="Times New Roman" pitchFamily="18" charset="0"/>
              </a:rPr>
              <a:t>40</a:t>
            </a:r>
          </a:p>
        </p:txBody>
      </p:sp>
      <p:sp>
        <p:nvSpPr>
          <p:cNvPr id="263172" name="Rectangle 4"/>
          <p:cNvSpPr>
            <a:spLocks noChangeArrowheads="1"/>
          </p:cNvSpPr>
          <p:nvPr/>
        </p:nvSpPr>
        <p:spPr bwMode="auto">
          <a:xfrm>
            <a:off x="1" y="9440648"/>
            <a:ext cx="2946635" cy="496967"/>
          </a:xfrm>
          <a:prstGeom prst="rect">
            <a:avLst/>
          </a:prstGeom>
          <a:noFill/>
          <a:ln w="9525">
            <a:noFill/>
            <a:miter lim="800000"/>
            <a:headEnd/>
            <a:tailEnd/>
          </a:ln>
          <a:effectLst/>
        </p:spPr>
        <p:txBody>
          <a:bodyPr wrap="none" lIns="91432" tIns="45716" rIns="91432" bIns="45716" anchor="ctr"/>
          <a:lstStyle/>
          <a:p>
            <a:endParaRPr lang="en-US"/>
          </a:p>
        </p:txBody>
      </p:sp>
      <p:sp>
        <p:nvSpPr>
          <p:cNvPr id="263173" name="Rectangle 5"/>
          <p:cNvSpPr>
            <a:spLocks noChangeArrowheads="1"/>
          </p:cNvSpPr>
          <p:nvPr/>
        </p:nvSpPr>
        <p:spPr bwMode="auto">
          <a:xfrm>
            <a:off x="1" y="-1726"/>
            <a:ext cx="2946635" cy="495242"/>
          </a:xfrm>
          <a:prstGeom prst="rect">
            <a:avLst/>
          </a:prstGeom>
          <a:noFill/>
          <a:ln w="9525">
            <a:noFill/>
            <a:miter lim="800000"/>
            <a:headEnd/>
            <a:tailEnd/>
          </a:ln>
          <a:effectLst/>
        </p:spPr>
        <p:txBody>
          <a:bodyPr wrap="none" lIns="91432" tIns="45716" rIns="91432" bIns="45716" anchor="ctr"/>
          <a:lstStyle/>
          <a:p>
            <a:endParaRPr lang="en-US"/>
          </a:p>
        </p:txBody>
      </p:sp>
      <p:sp>
        <p:nvSpPr>
          <p:cNvPr id="263174" name="Rectangle 6"/>
          <p:cNvSpPr>
            <a:spLocks noGrp="1" noChangeArrowheads="1"/>
          </p:cNvSpPr>
          <p:nvPr>
            <p:ph type="body" idx="1"/>
          </p:nvPr>
        </p:nvSpPr>
        <p:spPr>
          <a:xfrm>
            <a:off x="906053" y="4681500"/>
            <a:ext cx="4991947" cy="6798783"/>
          </a:xfrm>
          <a:noFill/>
          <a:ln/>
        </p:spPr>
        <p:txBody>
          <a:bodyPr lIns="179614" tIns="93853" rIns="179614" bIns="93853"/>
          <a:lstStyle/>
          <a:p>
            <a:r>
              <a:rPr lang="en-US" altLang="zh-CN" dirty="0"/>
              <a:t>In the DeltaV control system, the same configuration software and the same type of function blocks are used to build control strategies for loops with Fieldbus I/O as for conventional I/O, and for Control-In-the-Field as for Control-In-the-Controller. Conventional, Fieldbus, or other bus I/O can be mixed in the same loop. There are no additional steps for Fieldbus or for CIF.</a:t>
            </a:r>
          </a:p>
          <a:p>
            <a:r>
              <a:rPr lang="en-US" altLang="zh-CN" dirty="0"/>
              <a:t>The function block and communication schedule for Foundation fieldbus is created automatically and is downloaded to Fieldbus devices along with the rest of the configuration such as blocks and links. The bus macrocycle can be selected short or long depending on the loop control response period requirements. It is even possible to mix fast and slow loops on the same bus.</a:t>
            </a:r>
            <a:endParaRPr lang="zh-CN" altLang="en-US" dirty="0"/>
          </a:p>
        </p:txBody>
      </p:sp>
      <p:sp>
        <p:nvSpPr>
          <p:cNvPr id="263175" name="Rectangle 7"/>
          <p:cNvSpPr>
            <a:spLocks noGrp="1" noRot="1" noChangeAspect="1" noChangeArrowheads="1" noTextEdit="1"/>
          </p:cNvSpPr>
          <p:nvPr>
            <p:ph type="sldImg"/>
          </p:nvPr>
        </p:nvSpPr>
        <p:spPr>
          <a:xfrm>
            <a:off x="903288" y="731838"/>
            <a:ext cx="5000625" cy="3751262"/>
          </a:xfrm>
          <a:ln w="12700" cap="flat">
            <a:solidFill>
              <a:schemeClr val="tx1"/>
            </a:solid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430FFF33-5256-4889-BC79-3C853035463F}" type="slidenum">
              <a:rPr lang="en-US" smtClean="0"/>
              <a:pPr/>
              <a:t>8</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r>
              <a:rPr lang="en-US" dirty="0"/>
              <a:t>Does not need coax cable</a:t>
            </a:r>
          </a:p>
          <a:p>
            <a:endParaRPr lang="en-US" dirty="0"/>
          </a:p>
          <a:p>
            <a:r>
              <a:rPr lang="en-US" dirty="0"/>
              <a:t>Coupler makes it easy to plug in an</a:t>
            </a:r>
            <a:r>
              <a:rPr lang="en-US" baseline="0" dirty="0"/>
              <a:t> additional device without affecting other devices</a:t>
            </a:r>
            <a:endParaRPr lang="en-US" dirty="0"/>
          </a:p>
          <a:p>
            <a:endParaRPr lang="en-US" dirty="0"/>
          </a:p>
          <a:p>
            <a:r>
              <a:rPr lang="en-US" dirty="0"/>
              <a:t>Foundation fieldbus H1 is a bus technology specifically designed for process automation to connect instruments such as transmitters and control valves. Foundation H1 is </a:t>
            </a:r>
            <a:r>
              <a:rPr lang="en-US" dirty="0" err="1"/>
              <a:t>multidrop</a:t>
            </a:r>
            <a:r>
              <a:rPr lang="en-US" dirty="0"/>
              <a:t> permitting many devices to be connected on the same single pair of wires. Power for the instruments is supplied on the same two wires and can be intrinsically safe or non-incendive if required in a hazardous area. Foundation H1 is pure digital communication eliminating the need for 4-20 mA thus enabling digital closed loop control. Foundation H1 provide full access to information and functionality in the device including deterministic hard real-time monitoring and control as well as calibration and diagnostics. The bus can run the long distance between the control system and the instruments and allows devices to be connected by long spurs. Foundation H1 eliminates the need for remote I/O in hazardous areas where it is difficult to service.</a:t>
            </a:r>
          </a:p>
          <a:p>
            <a:r>
              <a:rPr lang="en-US" dirty="0"/>
              <a:t>Because Foundation fieldbus H1 is a bus technology used by all leading manufacturers of process automation systems, instrumentation, and accessories which are all rigorously interoperability tested, users are assured that devices from different suppliers </a:t>
            </a:r>
            <a:r>
              <a:rPr lang="en-US"/>
              <a:t>will work </a:t>
            </a:r>
            <a:r>
              <a:rPr lang="en-US" dirty="0"/>
              <a:t>together.</a:t>
            </a:r>
          </a:p>
          <a:p>
            <a:r>
              <a:rPr lang="en-US" dirty="0"/>
              <a:t>Since multiple devices connect to the same bus, the wiring and installation effort can be reduced. Fieldbus has an advantage over field-mounted remote I/O for hazardous areas in that wiring can be reduced and fieldbus interfaces can still be mounted outside the hazardous area where maintenance is easier.</a:t>
            </a:r>
          </a:p>
          <a:p>
            <a:r>
              <a:rPr lang="en-US" dirty="0"/>
              <a:t>Bus topology and tree topology or a combination thereof are supported. Devices can connect through long spurs thus simplifying maintenance. A bus can consist of a single or multiple segments. A pseudo star </a:t>
            </a:r>
            <a:r>
              <a:rPr lang="en-US"/>
              <a:t>topology network </a:t>
            </a:r>
            <a:r>
              <a:rPr lang="en-US" dirty="0"/>
              <a:t>consists of several segments joined by repeaters.</a:t>
            </a:r>
          </a:p>
          <a:p>
            <a:r>
              <a:rPr lang="en-US" dirty="0"/>
              <a:t>A bus can be hardened by dividing it up in smaller segments with fewer devices each using repeaters, with spur current limiters, or through ring-like topologies.</a:t>
            </a:r>
          </a:p>
          <a:p>
            <a:r>
              <a:rPr lang="en-US" dirty="0"/>
              <a:t>Foundation fieldbus H1 supports multiple masters on the same bus where one is selected as Link Active Scheduler (LAS). This permits flexible redundancy and backup solution to be designed.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8F0624-0D26-46D6-9914-4CF9C4ABC051}" type="slidenum">
              <a:rPr lang="en-US"/>
              <a:pPr/>
              <a:t>89</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r>
              <a:rPr lang="en-US" dirty="0"/>
              <a:t>Digital Bus Process Simulation</a:t>
            </a:r>
          </a:p>
          <a:p>
            <a:r>
              <a:rPr lang="en-US" dirty="0"/>
              <a:t>mimic is the only process simulation software available that supports digital busses. Specifically, the mimic digital</a:t>
            </a:r>
          </a:p>
          <a:p>
            <a:r>
              <a:rPr lang="en-US" dirty="0"/>
              <a:t>bus interface performs the following functions:</a:t>
            </a:r>
          </a:p>
          <a:p>
            <a:r>
              <a:rPr lang="en-US" dirty="0"/>
              <a:t>♦ Simulates DeltaV interface modules for Foundation Fieldbus H1, AS-</a:t>
            </a:r>
            <a:r>
              <a:rPr lang="en-US" dirty="0" err="1"/>
              <a:t>i</a:t>
            </a:r>
            <a:r>
              <a:rPr lang="en-US" dirty="0"/>
              <a:t> Bus, </a:t>
            </a:r>
            <a:r>
              <a:rPr lang="en-US" dirty="0" err="1"/>
              <a:t>ProfibusDP</a:t>
            </a:r>
            <a:r>
              <a:rPr lang="en-US" dirty="0"/>
              <a:t> and DeviceNet.</a:t>
            </a:r>
          </a:p>
          <a:p>
            <a:r>
              <a:rPr lang="en-US" dirty="0"/>
              <a:t>♦ Simulates field devices in DeltaV Explorer and Diagnostics for the above listed DeltaV interface</a:t>
            </a:r>
          </a:p>
          <a:p>
            <a:r>
              <a:rPr lang="en-US" dirty="0"/>
              <a:t>modules.</a:t>
            </a:r>
          </a:p>
          <a:p>
            <a:r>
              <a:rPr lang="en-US" dirty="0"/>
              <a:t>♦ Simulates the operation and processing of the following Foundation Fieldbus function blocks: AI, AO, DI,</a:t>
            </a:r>
          </a:p>
          <a:p>
            <a:r>
              <a:rPr lang="en-US" dirty="0"/>
              <a:t>DO, MDI, MDO, MAI, PID, ISEL, INT, and ARTH.</a:t>
            </a:r>
          </a:p>
          <a:p>
            <a:r>
              <a:rPr lang="en-US" dirty="0"/>
              <a:t>♦ Simulates process alarming from the above listed Foundation Fieldbus function blocks.</a:t>
            </a:r>
          </a:p>
          <a:p>
            <a:r>
              <a:rPr lang="en-US" dirty="0"/>
              <a:t>♦ Does not simulate the operation of Foundation Fieldbus resource or transmitter blocks</a:t>
            </a:r>
          </a:p>
          <a:p>
            <a:r>
              <a:rPr lang="en-US" dirty="0"/>
              <a:t>♦ Does not simulate any device specific alarms on digital field devices.</a:t>
            </a:r>
          </a:p>
          <a:p>
            <a:r>
              <a:rPr lang="en-US" dirty="0"/>
              <a:t>♦ Requires the use of the DeltaV </a:t>
            </a:r>
            <a:r>
              <a:rPr lang="en-US" dirty="0" err="1"/>
              <a:t>Railbus</a:t>
            </a:r>
            <a:r>
              <a:rPr lang="en-US" dirty="0"/>
              <a:t> Pack and DeltaV </a:t>
            </a:r>
            <a:r>
              <a:rPr lang="en-US" dirty="0" err="1"/>
              <a:t>Wats</a:t>
            </a:r>
            <a:r>
              <a:rPr lang="en-US" dirty="0"/>
              <a:t> Interface card or DeltaV Virtual IO</a:t>
            </a:r>
          </a:p>
          <a:p>
            <a:r>
              <a:rPr lang="en-US" dirty="0"/>
              <a:t>Module.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9B4C38-59BD-4A86-8739-712E5B7EC0F7}" type="slidenum">
              <a:rPr lang="en-US"/>
              <a:pPr/>
              <a:t>90</a:t>
            </a:fld>
            <a:endParaRPr lang="en-US"/>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xfrm>
            <a:off x="907628" y="4721186"/>
            <a:ext cx="4991947" cy="4472702"/>
          </a:xfrm>
        </p:spPr>
        <p:txBody>
          <a:bodyPr/>
          <a:lstStyle/>
          <a:p>
            <a:r>
              <a:rPr lang="en-US"/>
              <a:t>9.3</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0CDB556-E65F-401A-8EAF-B9D81E2561DE}" type="slidenum">
              <a:rPr lang="en-US"/>
              <a:pPr/>
              <a:t>91</a:t>
            </a:fld>
            <a:endParaRPr lang="en-US"/>
          </a:p>
        </p:txBody>
      </p:sp>
      <p:sp>
        <p:nvSpPr>
          <p:cNvPr id="375810" name="Rectangle 7"/>
          <p:cNvSpPr txBox="1">
            <a:spLocks noGrp="1" noChangeArrowheads="1"/>
          </p:cNvSpPr>
          <p:nvPr/>
        </p:nvSpPr>
        <p:spPr bwMode="auto">
          <a:xfrm>
            <a:off x="3857415" y="9442373"/>
            <a:ext cx="2949787" cy="496967"/>
          </a:xfrm>
          <a:prstGeom prst="rect">
            <a:avLst/>
          </a:prstGeom>
          <a:noFill/>
          <a:ln w="9525">
            <a:noFill/>
            <a:miter lim="800000"/>
            <a:headEnd/>
            <a:tailEnd/>
          </a:ln>
        </p:spPr>
        <p:txBody>
          <a:bodyPr lIns="91432" tIns="45716" rIns="91432" bIns="45716" anchor="b"/>
          <a:lstStyle/>
          <a:p>
            <a:pPr algn="r"/>
            <a:fld id="{7E17306A-FE30-4424-A2D7-185E69A2B0B1}" type="slidenum">
              <a:rPr lang="en-US" sz="1200" baseline="-25000">
                <a:solidFill>
                  <a:schemeClr val="tx1"/>
                </a:solidFill>
                <a:latin typeface="Times" pitchFamily="18" charset="0"/>
                <a:ea typeface="MS PGothic" pitchFamily="34" charset="-128"/>
              </a:rPr>
              <a:pPr algn="r"/>
              <a:t>91</a:t>
            </a:fld>
            <a:endParaRPr lang="en-US" sz="1200" baseline="-25000" dirty="0">
              <a:solidFill>
                <a:schemeClr val="tx1"/>
              </a:solidFill>
              <a:latin typeface="Times" pitchFamily="18" charset="0"/>
              <a:ea typeface="MS PGothic" pitchFamily="34" charset="-128"/>
            </a:endParaRPr>
          </a:p>
        </p:txBody>
      </p:sp>
      <p:sp>
        <p:nvSpPr>
          <p:cNvPr id="375811"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a:xfrm>
            <a:off x="907628" y="4721186"/>
            <a:ext cx="4991947" cy="4472702"/>
          </a:xfrm>
        </p:spPr>
        <p:txBody>
          <a:bodyPr/>
          <a:lstStyle/>
          <a:p>
            <a:r>
              <a:rPr lang="en-US" sz="1400" dirty="0"/>
              <a:t>A new capability in the DeltaV and AMS Device Manager systems automates the commissioning of FF devices. As long as there is a tag match and device revision match between the database and the device being commissioned, the system can perform the necessary tasks without the need for human interaction.</a:t>
            </a:r>
          </a:p>
          <a:p>
            <a:r>
              <a:rPr lang="en-US" sz="1400" dirty="0"/>
              <a:t>Based on user preference (one for automatic commissioning and one for automatic replacement), the system is able to automatically reconcile any Resource/Transducer block parameter differences between the AMS Device Manager database and the field device.</a:t>
            </a:r>
          </a:p>
          <a:p>
            <a:r>
              <a:rPr lang="en-US" sz="1400" dirty="0"/>
              <a:t>Operators and/or maintenance technicians can follow the progress of the automatic commissioning task in a newly developed progress log accessed via the DeltaV Diagnostics application. A log file is also created and stored as a more permanent record of the events.</a:t>
            </a:r>
          </a:p>
          <a:p>
            <a:r>
              <a:rPr lang="en-US" sz="700" b="1" dirty="0">
                <a:latin typeface="Times" pitchFamily="18" charset="0"/>
              </a:rPr>
              <a:t>Latest version of DD from the Fieldbus Foundation lets the device manufacturer tell which earlier versions of a device type the file is compatible with – thus allowing direct replacement not only with the exact same version, but also with some other versions as well. That is, the technician need not search the store for the exact same version.</a:t>
            </a:r>
          </a:p>
          <a:p>
            <a:r>
              <a:rPr lang="en-US" sz="1400" dirty="0"/>
              <a:t>Operators and/or maintenance technicians can follow the progress of the automatic replacement task in a newly developed progress log accessed via the DeltaV Diagnostics application. A log file is also created and stored as a more permanent record of the events.</a:t>
            </a:r>
          </a:p>
          <a:p>
            <a:r>
              <a:rPr lang="en-US" sz="1400" dirty="0"/>
              <a:t>The Automatic Fieldbus Device Replacement/Commissioning feature in the DeltaV and AMS Device Manager systems automates the reconciliation of Resource and Transducer block information between the AMS Device Manager system and the device during replacement or commissioning. The behavior of the reconciliation is determined by settings in the DeltaV system that allow the user to specify whether the device or database contains the master configuration set (there is one setting for dictating the behavior of automatic device commissioning and one setting for automatic device replacement).</a:t>
            </a:r>
          </a:p>
          <a:p>
            <a:r>
              <a:rPr lang="en-US" sz="1400" dirty="0"/>
              <a:t>Once the replacement device is successfully commissioned and reconciled by the system, the device is downloaded so that it can be placed into service.</a:t>
            </a:r>
          </a:p>
          <a:p>
            <a:r>
              <a:rPr lang="en-US" sz="1400" dirty="0"/>
              <a:t>In addition to the progress monitor in the DeltaV Diagnostics application, a log file is also created and stored as a more permanent record of the commissioning/replacement events.</a:t>
            </a:r>
          </a:p>
          <a:p>
            <a:r>
              <a:rPr lang="en-US" sz="700" dirty="0"/>
              <a:t>With </a:t>
            </a:r>
            <a:r>
              <a:rPr lang="en-US" sz="700" u="sng" dirty="0">
                <a:hlinkClick r:id="rId3" tooltip="http://mtndocs.mt.na.emersonprocess.com/groups/public_assetoptprodlit/documents/presentations/idm_allppi_ffease.ppt"/>
              </a:rPr>
              <a:t>Easier Device Commissioning and Replacement</a:t>
            </a:r>
            <a:r>
              <a:rPr lang="en-US" sz="700" dirty="0"/>
              <a:t>, as long as there is a tag match and device revision match between the database and the device being commissioned / replaced, DeltaV and AMS Device Manager can perform the necessary tasks without the need for human interaction.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8AD9E7-A26C-457E-B0F4-540D42DDEAB8}" type="slidenum">
              <a:rPr lang="en-US"/>
              <a:pPr/>
              <a:t>92</a:t>
            </a:fld>
            <a:endParaRPr lang="en-US"/>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r>
              <a:rPr lang="en-US" dirty="0"/>
              <a:t>The DeltaV system has a special wizard that takes the technician step-by-step through the process of commissioning a Fieldbus device, including automatic address assignment to avoid human errors like address duplication etc. The guided procedure continues with comparison and reconciliation of the configuration in the device and system database, and lastly the configuration download. The device commissioning wizard takes the mystery out of Fieldbus device commissioning.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97301" rtl="0" eaLnBrk="1" fontAlgn="base" latinLnBrk="0" hangingPunct="1">
              <a:lnSpc>
                <a:spcPct val="100000"/>
              </a:lnSpc>
              <a:spcBef>
                <a:spcPct val="30000"/>
              </a:spcBef>
              <a:spcAft>
                <a:spcPct val="0"/>
              </a:spcAft>
              <a:buClrTx/>
              <a:buSzTx/>
              <a:buFontTx/>
              <a:buNone/>
              <a:tabLst/>
              <a:defRPr/>
            </a:pPr>
            <a:r>
              <a:rPr lang="en-US" dirty="0">
                <a:ea typeface="+mn-ea"/>
                <a:cs typeface="+mn-cs"/>
              </a:rPr>
              <a:t>A well-defined template has meaningful values for all parameters, allowing smooth commissioning with no error messages or device malfunctioning due to configuration problems.</a:t>
            </a:r>
            <a:endParaRPr lang="en-US" sz="1200" kern="1200" dirty="0">
              <a:solidFill>
                <a:schemeClr val="tx1"/>
              </a:solidFill>
              <a:latin typeface="Arial" charset="0"/>
              <a:ea typeface="ＭＳ Ｐゴシック" pitchFamily="-128" charset="-128"/>
              <a:cs typeface="ＭＳ Ｐゴシック" charset="-128"/>
            </a:endParaRPr>
          </a:p>
          <a:p>
            <a:pPr defTabSz="897301" eaLnBrk="1" hangingPunct="1">
              <a:defRPr/>
            </a:pPr>
            <a:endParaRPr lang="en-US" dirty="0">
              <a:ea typeface="+mn-ea"/>
              <a:cs typeface="+mn-cs"/>
            </a:endParaRPr>
          </a:p>
          <a:p>
            <a:endParaRPr lang="en-US" dirty="0"/>
          </a:p>
        </p:txBody>
      </p:sp>
      <p:sp>
        <p:nvSpPr>
          <p:cNvPr id="4" name="Slide Number Placeholder 3"/>
          <p:cNvSpPr>
            <a:spLocks noGrp="1"/>
          </p:cNvSpPr>
          <p:nvPr>
            <p:ph type="sldNum" sz="quarter" idx="10"/>
          </p:nvPr>
        </p:nvSpPr>
        <p:spPr/>
        <p:txBody>
          <a:bodyPr/>
          <a:lstStyle/>
          <a:p>
            <a:fld id="{DD64A71E-27A4-45D7-AF88-0C4E872F2F23}" type="slidenum">
              <a:rPr lang="en-US" smtClean="0"/>
              <a:pPr/>
              <a:t>93</a:t>
            </a:fld>
            <a:endParaRPr lang="en-US"/>
          </a:p>
        </p:txBody>
      </p:sp>
    </p:spTree>
    <p:extLst>
      <p:ext uri="{BB962C8B-B14F-4D97-AF65-F5344CB8AC3E}">
        <p14:creationId xmlns:p14="http://schemas.microsoft.com/office/powerpoint/2010/main" val="1322288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BF398C-4BA4-4538-9412-47418637B2F6}" type="slidenum">
              <a:rPr lang="en-US"/>
              <a:pPr/>
              <a:t>94</a:t>
            </a:fld>
            <a:endParaRPr lang="en-US"/>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pPr lvl="1"/>
            <a:r>
              <a:rPr lang="en-US" dirty="0">
                <a:latin typeface="Times" pitchFamily="18" charset="0"/>
              </a:rPr>
              <a:t>Can upload I/O function blocks only, not control blocks</a:t>
            </a:r>
          </a:p>
          <a:p>
            <a:pPr lvl="1"/>
            <a:r>
              <a:rPr lang="en-US" dirty="0">
                <a:latin typeface="Times" pitchFamily="18" charset="0"/>
              </a:rPr>
              <a:t>One device at a time on demand.</a:t>
            </a:r>
          </a:p>
          <a:p>
            <a:pPr lvl="1"/>
            <a:r>
              <a:rPr lang="en-US" dirty="0">
                <a:latin typeface="Times" pitchFamily="18" charset="0"/>
              </a:rPr>
              <a:t>DeltaV does not touch </a:t>
            </a:r>
            <a:r>
              <a:rPr lang="en-US">
                <a:latin typeface="Times" pitchFamily="18" charset="0"/>
              </a:rPr>
              <a:t>transducer blocks</a:t>
            </a:r>
            <a:endParaRPr lang="en-US" dirty="0">
              <a:latin typeface="Times" pitchFamily="18" charset="0"/>
            </a:endParaRPr>
          </a:p>
          <a:p>
            <a:endParaRPr lang="en-US" dirty="0">
              <a:latin typeface="Times"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D2BAAC-58FC-4D28-AD30-BB6D93D351B4}" type="slidenum">
              <a:rPr lang="en-US"/>
              <a:pPr/>
              <a:t>95</a:t>
            </a:fld>
            <a:endParaRPr lang="en-US"/>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r>
              <a:rPr lang="en-US" dirty="0"/>
              <a:t>Just like</a:t>
            </a:r>
            <a:r>
              <a:rPr lang="en-US" baseline="0" dirty="0"/>
              <a:t> “safely remove hardware” in Windows</a:t>
            </a:r>
            <a:endParaRPr lang="en-US" dirty="0"/>
          </a:p>
          <a:p>
            <a:r>
              <a:rPr lang="en-US" dirty="0"/>
              <a:t>Temporary removal</a:t>
            </a:r>
          </a:p>
          <a:p>
            <a:pPr lvl="1"/>
            <a:r>
              <a:rPr lang="en-US" dirty="0"/>
              <a:t>To remove for bench calibration etc. with intention to put back into same place soon after</a:t>
            </a:r>
          </a:p>
          <a:p>
            <a:pPr lvl="1"/>
            <a:r>
              <a:rPr lang="en-US" dirty="0"/>
              <a:t>Decommission to </a:t>
            </a:r>
            <a:r>
              <a:rPr lang="en-US" u="sng" dirty="0"/>
              <a:t>Offline</a:t>
            </a:r>
          </a:p>
          <a:p>
            <a:pPr lvl="1"/>
            <a:r>
              <a:rPr lang="en-US" dirty="0"/>
              <a:t>Tag remains</a:t>
            </a:r>
          </a:p>
          <a:p>
            <a:pPr lvl="2"/>
            <a:r>
              <a:rPr lang="en-US" dirty="0"/>
              <a:t>A convenience feature so device is easier to put back into operation</a:t>
            </a:r>
          </a:p>
          <a:p>
            <a:r>
              <a:rPr lang="en-US" dirty="0"/>
              <a:t>Permanent removal</a:t>
            </a:r>
          </a:p>
          <a:p>
            <a:pPr lvl="1"/>
            <a:r>
              <a:rPr lang="en-US" dirty="0"/>
              <a:t>To remove for replacement etc.</a:t>
            </a:r>
          </a:p>
          <a:p>
            <a:pPr lvl="1"/>
            <a:r>
              <a:rPr lang="en-US" dirty="0"/>
              <a:t>Decommission to </a:t>
            </a:r>
            <a:r>
              <a:rPr lang="en-US" u="sng" dirty="0"/>
              <a:t>Spare</a:t>
            </a:r>
          </a:p>
          <a:p>
            <a:pPr lvl="1"/>
            <a:r>
              <a:rPr lang="en-US" dirty="0"/>
              <a:t>Tag is cleared</a:t>
            </a:r>
          </a:p>
          <a:p>
            <a:pPr lvl="2"/>
            <a:r>
              <a:rPr lang="en-US" dirty="0"/>
              <a:t>A safety feature making sure the device does not cause conflicts when connected to another bus in the future</a:t>
            </a:r>
          </a:p>
          <a:p>
            <a:endParaRPr lang="en-US" dirty="0"/>
          </a:p>
          <a:p>
            <a:r>
              <a:rPr lang="en-US" dirty="0"/>
              <a:t>So the way </a:t>
            </a:r>
            <a:r>
              <a:rPr lang="en-US"/>
              <a:t>it works </a:t>
            </a:r>
            <a:r>
              <a:rPr lang="en-US" dirty="0"/>
              <a:t>is that "make spare" deletes the tag (putting device ID as tag) while "make offline" retains the tag so easy to see which place holder to drag-and-drop it to and there is no database reconcile step</a:t>
            </a:r>
          </a:p>
          <a:p>
            <a:r>
              <a:rPr lang="en-US" dirty="0"/>
              <a:t>The “Do Not Wait” simply hides that dialogue box. It still takes time for this process to happen in the background</a:t>
            </a:r>
          </a:p>
          <a:p>
            <a:r>
              <a:rPr lang="en-US" dirty="0"/>
              <a:t>Spare: Tag = </a:t>
            </a:r>
            <a:r>
              <a:rPr lang="en-US" dirty="0" err="1"/>
              <a:t>DeviceID</a:t>
            </a:r>
            <a:r>
              <a:rPr lang="en-US" dirty="0"/>
              <a:t>, Address = 248-251</a:t>
            </a:r>
          </a:p>
          <a:p>
            <a:r>
              <a:rPr lang="en-US" dirty="0"/>
              <a:t>Offline: Tag = retained, Address 248-251</a:t>
            </a:r>
          </a:p>
          <a:p>
            <a:r>
              <a:rPr lang="en-US" dirty="0"/>
              <a:t>Standby: Tag = retained, Address 232-247</a:t>
            </a:r>
          </a:p>
          <a:p>
            <a:r>
              <a:rPr lang="en-US" dirty="0"/>
              <a:t>Commission: Set Tag, Address 20-35</a:t>
            </a:r>
          </a:p>
          <a:p>
            <a:r>
              <a:rPr lang="en-US" dirty="0"/>
              <a:t>So presumably Invalid is address 36-231</a:t>
            </a:r>
          </a:p>
          <a:p>
            <a:endParaRPr lang="en-US" dirty="0"/>
          </a:p>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DeltaV Explorer Add Device Type Wizard makes adding support for new device types and versions easy by loading the support files on the DeltaV </a:t>
            </a:r>
            <a:r>
              <a:rPr lang="en-US" dirty="0" err="1"/>
              <a:t>ProPlus</a:t>
            </a:r>
            <a:r>
              <a:rPr lang="en-US" dirty="0"/>
              <a:t> station they are automatically copied to all station in the system. There is no need to install DTMs or other software each machine. No license key management. No Windows conflicts. Device support files for new device types can easily be downloaded from the Emerson website. 	</a:t>
            </a:r>
          </a:p>
          <a:p>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96</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n-US">
                <a:latin typeface="Arial" pitchFamily="34" charset="0"/>
                <a:ea typeface="ＭＳ Ｐゴシック" pitchFamily="34" charset="-128"/>
              </a:rPr>
              <a:t>Device Description Update Manager (DD-UM) and Guardian</a:t>
            </a:r>
          </a:p>
        </p:txBody>
      </p:sp>
      <p:sp>
        <p:nvSpPr>
          <p:cNvPr id="76804" name="Slide Number Placeholder 3"/>
          <p:cNvSpPr>
            <a:spLocks noGrp="1"/>
          </p:cNvSpPr>
          <p:nvPr>
            <p:ph type="sldNum" sz="quarter" idx="5"/>
          </p:nvPr>
        </p:nvSpPr>
        <p:spPr>
          <a:noFill/>
        </p:spPr>
        <p:txBody>
          <a:bodyPr/>
          <a:lstStyle/>
          <a:p>
            <a:fld id="{5181B863-85C5-4C58-983E-3CAF60227BFD}" type="slidenum">
              <a:rPr lang="en-US" smtClean="0">
                <a:ea typeface="ＭＳ Ｐゴシック" pitchFamily="34" charset="-128"/>
              </a:rPr>
              <a:pPr/>
              <a:t>97</a:t>
            </a:fld>
            <a:endParaRPr lang="en-US">
              <a:ea typeface="ＭＳ Ｐゴシック" pitchFamily="34"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DD-UM</a:t>
            </a:r>
          </a:p>
        </p:txBody>
      </p:sp>
      <p:sp>
        <p:nvSpPr>
          <p:cNvPr id="4" name="Slide Number Placeholder 3"/>
          <p:cNvSpPr>
            <a:spLocks noGrp="1"/>
          </p:cNvSpPr>
          <p:nvPr>
            <p:ph type="sldNum" sz="quarter" idx="10"/>
          </p:nvPr>
        </p:nvSpPr>
        <p:spPr/>
        <p:txBody>
          <a:bodyPr/>
          <a:lstStyle/>
          <a:p>
            <a:pPr>
              <a:defRPr/>
            </a:pPr>
            <a:fld id="{B12F5CC8-9944-4BB2-AFD5-D93D2FCCACA6}" type="slidenum">
              <a:rPr lang="en-US" smtClean="0"/>
              <a:pPr>
                <a:defRPr/>
              </a:pPr>
              <a:t>98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65D555-0619-41F8-B1FD-515F37C6886F}" type="slidenum">
              <a:rPr lang="en-US"/>
              <a:pPr/>
              <a:t>9</a:t>
            </a:fld>
            <a:endParaRPr lang="en-US"/>
          </a:p>
        </p:txBody>
      </p:sp>
      <p:sp>
        <p:nvSpPr>
          <p:cNvPr id="473090" name="Rectangle 2"/>
          <p:cNvSpPr>
            <a:spLocks noGrp="1" noRot="1" noChangeAspect="1" noChangeArrowheads="1" noTextEdit="1"/>
          </p:cNvSpPr>
          <p:nvPr>
            <p:ph type="sldImg"/>
          </p:nvPr>
        </p:nvSpPr>
        <p:spPr>
          <a:ln/>
        </p:spPr>
      </p:sp>
      <p:sp>
        <p:nvSpPr>
          <p:cNvPr id="473091" name="Rectangle 3"/>
          <p:cNvSpPr>
            <a:spLocks noGrp="1" noChangeArrowheads="1"/>
          </p:cNvSpPr>
          <p:nvPr>
            <p:ph type="body" idx="1"/>
          </p:nvPr>
        </p:nvSpPr>
        <p:spPr/>
        <p:txBody>
          <a:bodyPr/>
          <a:lstStyle/>
          <a:p>
            <a:r>
              <a:rPr lang="en-US" dirty="0"/>
              <a:t>FOUNDATION fieldbus is a two-wire bus combining power and communication for multiple devices on the same pair of wires thus reducing wiring. Long cables up to 1.9 km are possible, reaching devices far into the field, and spur cables can branch out as far as 120 m permitting versatile topologies.</a:t>
            </a:r>
          </a:p>
          <a:p>
            <a:r>
              <a:rPr lang="en-US" dirty="0"/>
              <a:t>FOUNDATION fieldbus was designed for process control where many industries have explosive atmospheres. For hazardous areas, bus power with traditional intrinsic safety as well as the optimized Fieldbus Intrinsically Safe Concept (FISCO) for Zone 0 and Zone 1 (Division 1) is available and permits easy </a:t>
            </a:r>
            <a:r>
              <a:rPr lang="en-US"/>
              <a:t>live work. </a:t>
            </a:r>
            <a:r>
              <a:rPr lang="en-US" dirty="0"/>
              <a:t>Optionally safety barriers can be mounted in the field. Other hazardous area power solutions include traditional non-</a:t>
            </a:r>
            <a:r>
              <a:rPr lang="en-US" dirty="0" err="1"/>
              <a:t>incendive</a:t>
            </a:r>
            <a:r>
              <a:rPr lang="en-US" dirty="0"/>
              <a:t> Division 2. </a:t>
            </a:r>
          </a:p>
          <a:p>
            <a:endParaRPr lang="en-US" dirty="0"/>
          </a:p>
          <a:p>
            <a:r>
              <a:rPr lang="en-US" dirty="0"/>
              <a:t>Fieldbus cable can be routed in flame proof (explosion proof) conduits and junction boxes. Many solutions for intrinsic safety using entity and FISCO (Fieldbus Intrinsically Safe Concept) models for both </a:t>
            </a:r>
            <a:r>
              <a:rPr lang="en-US" dirty="0" err="1"/>
              <a:t>Exia</a:t>
            </a:r>
            <a:r>
              <a:rPr lang="en-US" dirty="0"/>
              <a:t> and </a:t>
            </a:r>
            <a:r>
              <a:rPr lang="en-US" dirty="0" err="1"/>
              <a:t>Exib</a:t>
            </a:r>
            <a:r>
              <a:rPr lang="en-US" dirty="0"/>
              <a:t> and gas groups IIB and IIC, Non-</a:t>
            </a:r>
            <a:r>
              <a:rPr lang="en-US" dirty="0" err="1"/>
              <a:t>incendive</a:t>
            </a:r>
            <a:r>
              <a:rPr lang="en-US" dirty="0"/>
              <a:t> using entity. Field mounted barriers and limiters based on increased safety Exe (increased safety) and </a:t>
            </a:r>
            <a:r>
              <a:rPr lang="en-US" dirty="0" err="1"/>
              <a:t>ExnA</a:t>
            </a:r>
            <a:r>
              <a:rPr lang="en-US" dirty="0"/>
              <a:t> (non-sparking normally non-arcing) trunks are available. Using these protection techniques Zone 0, 1, and 2 (division 1 and 2) can be covered.</a:t>
            </a:r>
          </a:p>
          <a:p>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charset="0"/>
                <a:ea typeface="+mn-ea"/>
                <a:cs typeface="+mn-cs"/>
              </a:rPr>
              <a:t>DeltaV does NOT need FDT/DTM. This means you only need the DD files, you don’t need to worry about DTMs programs. Therefore DeltaV is shipped with DD for all devices in the market loaded (whether used on the project or not) on the system (you can’t install all DTMs) so chances of support for devices missing is low. Secondly, if any device support is missing, you can simply get the DD file from the FF site (you can’t find DTMs there) and you only need to copy the DD files onto the system (DTMs have to be installed). That is, DeltaV is easier because it uses a single technology instead of two.</a:t>
            </a:r>
          </a:p>
          <a:p>
            <a:endParaRPr lang="en-US" sz="1200" kern="12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CD864878-429B-483B-B33D-AEB2CDDF479A}" type="slidenum">
              <a:rPr lang="en-US" smtClean="0"/>
              <a:pPr/>
              <a:t>99</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F0AB516-FF12-4005-815A-25E3869D9143}" type="slidenum">
              <a:rPr lang="en-US"/>
              <a:pPr/>
              <a:t>100</a:t>
            </a:fld>
            <a:endParaRPr lang="en-US"/>
          </a:p>
        </p:txBody>
      </p:sp>
      <p:sp>
        <p:nvSpPr>
          <p:cNvPr id="377858" name="Rectangle 7"/>
          <p:cNvSpPr txBox="1">
            <a:spLocks noGrp="1" noChangeArrowheads="1"/>
          </p:cNvSpPr>
          <p:nvPr/>
        </p:nvSpPr>
        <p:spPr bwMode="auto">
          <a:xfrm>
            <a:off x="3857415" y="9442373"/>
            <a:ext cx="2949787" cy="496967"/>
          </a:xfrm>
          <a:prstGeom prst="rect">
            <a:avLst/>
          </a:prstGeom>
          <a:noFill/>
          <a:ln w="9525">
            <a:noFill/>
            <a:miter lim="800000"/>
            <a:headEnd/>
            <a:tailEnd/>
          </a:ln>
        </p:spPr>
        <p:txBody>
          <a:bodyPr lIns="91432" tIns="45716" rIns="91432" bIns="45716" anchor="b"/>
          <a:lstStyle/>
          <a:p>
            <a:pPr algn="r"/>
            <a:fld id="{DA6A7B9D-EE50-4EAF-973A-135065748DBE}" type="slidenum">
              <a:rPr lang="en-US" sz="1200" baseline="-25000">
                <a:solidFill>
                  <a:schemeClr val="tx1"/>
                </a:solidFill>
                <a:latin typeface="Times" pitchFamily="18" charset="0"/>
                <a:ea typeface="MS PGothic" pitchFamily="34" charset="-128"/>
              </a:rPr>
              <a:pPr algn="r"/>
              <a:t>100</a:t>
            </a:fld>
            <a:endParaRPr lang="en-US" sz="1200" baseline="-25000" dirty="0">
              <a:solidFill>
                <a:schemeClr val="tx1"/>
              </a:solidFill>
              <a:latin typeface="Times" pitchFamily="18" charset="0"/>
              <a:ea typeface="MS PGothic" pitchFamily="34" charset="-128"/>
            </a:endParaRPr>
          </a:p>
        </p:txBody>
      </p:sp>
      <p:sp>
        <p:nvSpPr>
          <p:cNvPr id="377859" name="Rectangle 2"/>
          <p:cNvSpPr>
            <a:spLocks noGrp="1" noRot="1" noChangeAspect="1" noChangeArrowheads="1" noTextEdit="1"/>
          </p:cNvSpPr>
          <p:nvPr>
            <p:ph type="sldImg"/>
          </p:nvPr>
        </p:nvSpPr>
        <p:spPr>
          <a:ln/>
        </p:spPr>
      </p:sp>
      <p:sp>
        <p:nvSpPr>
          <p:cNvPr id="377860" name="Rectangle 3"/>
          <p:cNvSpPr>
            <a:spLocks noGrp="1" noChangeArrowheads="1"/>
          </p:cNvSpPr>
          <p:nvPr>
            <p:ph type="body" idx="1"/>
          </p:nvPr>
        </p:nvSpPr>
        <p:spPr>
          <a:xfrm>
            <a:off x="907628" y="4721186"/>
            <a:ext cx="4991947" cy="4472702"/>
          </a:xfrm>
        </p:spPr>
        <p:txBody>
          <a:bodyPr/>
          <a:lstStyle/>
          <a:p>
            <a:r>
              <a:rPr lang="en-US" dirty="0">
                <a:latin typeface="Times" pitchFamily="18" charset="0"/>
              </a:rPr>
              <a:t>This new option for FF device/segment downloads speeds up commissioning activities.</a:t>
            </a:r>
          </a:p>
          <a:p>
            <a:r>
              <a:rPr lang="en-US" dirty="0">
                <a:latin typeface="Times" pitchFamily="18" charset="0"/>
              </a:rPr>
              <a:t>A dialog will show all (and only) the FF devices and segments in a DeltaV system. The dialog will allow concurrent selection of multiple segments and FF devices for download.</a:t>
            </a:r>
          </a:p>
          <a:p>
            <a:r>
              <a:rPr lang="en-US" dirty="0">
                <a:latin typeface="Times" pitchFamily="18" charset="0"/>
              </a:rPr>
              <a:t>This project will reduce commissioning time for FF projects</a:t>
            </a:r>
          </a:p>
          <a:p>
            <a:r>
              <a:rPr lang="en-US" dirty="0">
                <a:latin typeface="Times" pitchFamily="18" charset="0"/>
              </a:rPr>
              <a:t>Express download suspends the precisely periodic control macrocycle (so cannot be done on a running plant) but becomes 50% faster when used at commissioning before startup</a:t>
            </a:r>
          </a:p>
          <a:p>
            <a:r>
              <a:rPr lang="en-US" dirty="0">
                <a:latin typeface="Times" pitchFamily="18" charset="0"/>
              </a:rPr>
              <a:t>You can select </a:t>
            </a:r>
            <a:r>
              <a:rPr lang="en-US">
                <a:latin typeface="Times" pitchFamily="18" charset="0"/>
              </a:rPr>
              <a:t>several networks </a:t>
            </a:r>
            <a:r>
              <a:rPr lang="en-US" dirty="0">
                <a:latin typeface="Times" pitchFamily="18" charset="0"/>
              </a:rPr>
              <a:t>and go home... DeltaV will handle all the download unattended. No questions/prompts asked, all accepted. Any errors are logged.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5604231-C296-44FC-A2B9-8A8DC7F5401A}" type="slidenum">
              <a:rPr lang="en-US"/>
              <a:pPr/>
              <a:t>101</a:t>
            </a:fld>
            <a:endParaRPr lang="en-US"/>
          </a:p>
        </p:txBody>
      </p:sp>
      <p:sp>
        <p:nvSpPr>
          <p:cNvPr id="379906" name="Rectangle 7"/>
          <p:cNvSpPr txBox="1">
            <a:spLocks noGrp="1" noChangeArrowheads="1"/>
          </p:cNvSpPr>
          <p:nvPr/>
        </p:nvSpPr>
        <p:spPr bwMode="auto">
          <a:xfrm>
            <a:off x="3857415" y="9442373"/>
            <a:ext cx="2949787" cy="496967"/>
          </a:xfrm>
          <a:prstGeom prst="rect">
            <a:avLst/>
          </a:prstGeom>
          <a:noFill/>
          <a:ln w="9525">
            <a:noFill/>
            <a:miter lim="800000"/>
            <a:headEnd/>
            <a:tailEnd/>
          </a:ln>
        </p:spPr>
        <p:txBody>
          <a:bodyPr lIns="91432" tIns="45716" rIns="91432" bIns="45716" anchor="b"/>
          <a:lstStyle/>
          <a:p>
            <a:pPr algn="r"/>
            <a:fld id="{E73A1E9C-AAB6-454D-919A-108B95E427A3}" type="slidenum">
              <a:rPr lang="en-US" sz="1200" baseline="-25000">
                <a:solidFill>
                  <a:schemeClr val="tx1"/>
                </a:solidFill>
                <a:latin typeface="Times" pitchFamily="18" charset="0"/>
                <a:ea typeface="MS PGothic" pitchFamily="34" charset="-128"/>
              </a:rPr>
              <a:pPr algn="r"/>
              <a:t>101</a:t>
            </a:fld>
            <a:endParaRPr lang="en-US" sz="1200" baseline="-25000" dirty="0">
              <a:solidFill>
                <a:schemeClr val="tx1"/>
              </a:solidFill>
              <a:latin typeface="Times" pitchFamily="18" charset="0"/>
              <a:ea typeface="MS PGothic" pitchFamily="34" charset="-128"/>
            </a:endParaRPr>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a:xfrm>
            <a:off x="907628" y="4721186"/>
            <a:ext cx="4991947" cy="4472702"/>
          </a:xfrm>
        </p:spPr>
        <p:txBody>
          <a:bodyPr/>
          <a:lstStyle/>
          <a:p>
            <a:r>
              <a:rPr lang="en-US" sz="1600" dirty="0"/>
              <a:t>Reduces the need to perform Ff device commissioning activities twice when the DeltaV project is performed in pieces. For example, if a process skid is outfitted with Ff devices, it is likely desirable to commission and check out the devices and operation of the skid at the skid vendor’s facility. In many cases, project teams perform the device and system checkout using a standalone DeltaV system, and then merge the configuration into the main DeltaV configuration database before plant startup. In previous versions of DeltaV, the commissioning state of the devices would be lost when the small system’s configuration was imported into the main DeltaV system. Now, for v10.3, the user will be able to optionally retain the commissioning state of Ff devices contained in the import file. The option is displayed as a checkbox on the import dialog.</a:t>
            </a:r>
            <a:endParaRPr lang="en-US" sz="1400" dirty="0"/>
          </a:p>
          <a:p>
            <a:endParaRPr lang="en-US" sz="800" dirty="0">
              <a:latin typeface="Times"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70264C-E5A0-4D32-ACFF-6592780CD7C6}" type="slidenum">
              <a:rPr lang="en-US"/>
              <a:pPr/>
              <a:t>102</a:t>
            </a:fld>
            <a:endParaRPr 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r>
              <a:rPr lang="en-US" dirty="0"/>
              <a:t>Fieldbus is no longer new and experimental. Fieldbus was very difficult the first couple of years because the products and software were not very good and the test tools did not exist. Emerson has over the past ten years made fieldbus easy to use based on feedback from thousands of fieldbus users. The Fieldbus Foundation has improved the technology and instituted rigorous testing. Many third parties have developed specialized fieldbus test tools. However, most other control systems have not done </a:t>
            </a:r>
            <a:r>
              <a:rPr lang="en-US"/>
              <a:t>their homework. </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DeltaV faceplates are not limited to the same information as hardwired devices and loops. </a:t>
            </a:r>
            <a:r>
              <a:rPr lang="en-US" u="sng" dirty="0"/>
              <a:t>DeltaV Operate</a:t>
            </a:r>
            <a:r>
              <a:rPr lang="en-US" dirty="0"/>
              <a:t> has standard device alarm faceplate, loop faceplate, and detail page created specifically to take full advantage of Fieldbus features.</a:t>
            </a:r>
          </a:p>
          <a:p>
            <a:r>
              <a:rPr lang="en-US" dirty="0"/>
              <a:t> </a:t>
            </a:r>
          </a:p>
          <a:p>
            <a:r>
              <a:rPr lang="en-US" dirty="0"/>
              <a:t>The </a:t>
            </a:r>
            <a:r>
              <a:rPr lang="en-US" i="1" dirty="0"/>
              <a:t>Device Alarm Faceplate</a:t>
            </a:r>
            <a:r>
              <a:rPr lang="en-US" dirty="0"/>
              <a:t> is accessed from the alarm banner in a single click and makes full use of the Fieldbus alarm indication. The intelligent device management software is accessed directly in a second click. The faceplates for CIC and CIF loops are the same.</a:t>
            </a:r>
          </a:p>
          <a:p>
            <a:r>
              <a:rPr lang="en-US" dirty="0"/>
              <a:t> </a:t>
            </a:r>
          </a:p>
          <a:p>
            <a:r>
              <a:rPr lang="en-US" dirty="0"/>
              <a:t>The </a:t>
            </a:r>
            <a:r>
              <a:rPr lang="en-US" i="1" dirty="0"/>
              <a:t>Loop Faceplate</a:t>
            </a:r>
            <a:r>
              <a:rPr lang="en-US" dirty="0"/>
              <a:t> displays full Fieldbus status, provides full support for fieldbus mode, and makes full use of fieldbus alarm indication</a:t>
            </a:r>
          </a:p>
          <a:p>
            <a:r>
              <a:rPr lang="en-US" dirty="0"/>
              <a:t> </a:t>
            </a:r>
          </a:p>
          <a:p>
            <a:r>
              <a:rPr lang="en-US" dirty="0"/>
              <a:t>The </a:t>
            </a:r>
            <a:r>
              <a:rPr lang="en-US" i="1" dirty="0"/>
              <a:t>Loop Detail Page</a:t>
            </a:r>
            <a:r>
              <a:rPr lang="en-US" dirty="0"/>
              <a:t> provides full access to Fieldbus limits and alarms levels as well as tuning, makes full use of alarm indication, and displays full Fieldbus status and errors.</a:t>
            </a:r>
          </a:p>
        </p:txBody>
      </p:sp>
      <p:sp>
        <p:nvSpPr>
          <p:cNvPr id="4" name="Slide Number Placeholder 3"/>
          <p:cNvSpPr>
            <a:spLocks noGrp="1"/>
          </p:cNvSpPr>
          <p:nvPr>
            <p:ph type="sldNum" sz="quarter" idx="10"/>
          </p:nvPr>
        </p:nvSpPr>
        <p:spPr/>
        <p:txBody>
          <a:bodyPr/>
          <a:lstStyle/>
          <a:p>
            <a:fld id="{CD864878-429B-483B-B33D-AEB2CDDF479A}" type="slidenum">
              <a:rPr lang="en-US" smtClean="0"/>
              <a:pPr/>
              <a:t>103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E11D14-CF7D-4B45-904E-8E66FB509730}" type="slidenum">
              <a:rPr lang="en-US"/>
              <a:pPr/>
              <a:t>104</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r>
              <a:rPr lang="en-US" b="1" dirty="0"/>
              <a:t>DeltaV </a:t>
            </a:r>
            <a:r>
              <a:rPr lang="en-US" b="1" dirty="0" err="1"/>
              <a:t>InSight's</a:t>
            </a:r>
            <a:r>
              <a:rPr lang="en-US" b="1" dirty="0"/>
              <a:t> On-Demand Tuning </a:t>
            </a:r>
            <a:r>
              <a:rPr lang="en-US" dirty="0"/>
              <a:t>is available</a:t>
            </a:r>
          </a:p>
          <a:p>
            <a:r>
              <a:rPr lang="en-US" dirty="0"/>
              <a:t>for PID and Fuzzy Logic control blocks in the DeltaV</a:t>
            </a:r>
          </a:p>
          <a:p>
            <a:r>
              <a:rPr lang="en-US" dirty="0"/>
              <a:t>controller or Emerson FOUNDATION fieldbus devices.</a:t>
            </a:r>
          </a:p>
          <a:p>
            <a:r>
              <a:rPr lang="en-US" dirty="0"/>
              <a:t>Tuning recommendations are available on demand</a:t>
            </a:r>
          </a:p>
          <a:p>
            <a:r>
              <a:rPr lang="en-US" dirty="0"/>
              <a:t>by initiating automatic testing of the process. During</a:t>
            </a:r>
          </a:p>
          <a:p>
            <a:r>
              <a:rPr lang="en-US" dirty="0"/>
              <a:t>the tests, the loop remains under control to prevent</a:t>
            </a:r>
          </a:p>
          <a:p>
            <a:r>
              <a:rPr lang="en-US" dirty="0"/>
              <a:t>large disturbances to the process. The on-demand</a:t>
            </a:r>
          </a:p>
          <a:p>
            <a:r>
              <a:rPr lang="en-US" dirty="0"/>
              <a:t>tuning is based on the patented </a:t>
            </a:r>
            <a:r>
              <a:rPr lang="en-US" dirty="0" err="1"/>
              <a:t>Åström</a:t>
            </a:r>
            <a:r>
              <a:rPr lang="en-US" dirty="0"/>
              <a:t>-</a:t>
            </a:r>
          </a:p>
          <a:p>
            <a:r>
              <a:rPr lang="en-US" dirty="0" err="1"/>
              <a:t>Hägglund</a:t>
            </a:r>
            <a:r>
              <a:rPr lang="en-US" dirty="0"/>
              <a:t> algorithm referred to as </a:t>
            </a:r>
            <a:r>
              <a:rPr lang="en-US" dirty="0" err="1"/>
              <a:t>relayoscillation</a:t>
            </a:r>
            <a:r>
              <a:rPr lang="en-US" dirty="0"/>
              <a:t>. Users may easily adjust the</a:t>
            </a:r>
          </a:p>
          <a:p>
            <a:r>
              <a:rPr lang="en-US" dirty="0"/>
              <a:t>desired speed of response for the control loop to</a:t>
            </a:r>
          </a:p>
          <a:p>
            <a:r>
              <a:rPr lang="en-US" dirty="0"/>
              <a:t>speed up or slow down the closed loop response.</a:t>
            </a:r>
          </a:p>
          <a:p>
            <a:r>
              <a:rPr lang="en-US" dirty="0"/>
              <a:t>Advanced users may also specify optional tuning</a:t>
            </a:r>
          </a:p>
          <a:p>
            <a:r>
              <a:rPr lang="en-US" dirty="0"/>
              <a:t>rules for modified Ziegler-Nichols, Lambda, or</a:t>
            </a:r>
          </a:p>
          <a:p>
            <a:r>
              <a:rPr lang="en-US" dirty="0"/>
              <a:t>Internal Model Control.</a:t>
            </a:r>
          </a:p>
          <a:p>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006CB-DD69-4A55-A4C8-6B2D8887F9A7}" type="slidenum">
              <a:rPr lang="en-US"/>
              <a:pPr/>
              <a:t>105</a:t>
            </a:fld>
            <a:endParaRPr lang="en-US"/>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r>
              <a:rPr lang="en-US" dirty="0"/>
              <a:t>The status associated with the process variables and other values is very valuable in validating data and for troubleshooting. The DeltaV historian collects status as an integral part with the value without additional </a:t>
            </a:r>
            <a:r>
              <a:rPr lang="en-US"/>
              <a:t>configuration work </a:t>
            </a:r>
            <a:r>
              <a:rPr lang="en-US" dirty="0"/>
              <a:t>and without increasing the historian tag count. The status is indicated as text adjacent to value and time-stamp and as a different color in trends. Status is also included in generated reports. That is, this highly valuable feature of Fieldbus is not lost in historical records.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A6F53-1F53-4C02-99EE-220767074C46}" type="slidenum">
              <a:rPr lang="en-US"/>
              <a:pPr/>
              <a:t>106</a:t>
            </a:fld>
            <a:endParaRPr lang="en-US"/>
          </a:p>
        </p:txBody>
      </p:sp>
      <p:sp>
        <p:nvSpPr>
          <p:cNvPr id="464898" name="Rectangle 2"/>
          <p:cNvSpPr>
            <a:spLocks noGrp="1" noRot="1" noChangeAspect="1" noChangeArrowheads="1" noTextEdit="1"/>
          </p:cNvSpPr>
          <p:nvPr>
            <p:ph type="sldImg"/>
          </p:nvPr>
        </p:nvSpPr>
        <p:spPr>
          <a:xfrm>
            <a:off x="944563" y="788988"/>
            <a:ext cx="4910137" cy="3681412"/>
          </a:xfrm>
          <a:ln/>
        </p:spPr>
      </p:sp>
      <p:sp>
        <p:nvSpPr>
          <p:cNvPr id="464899" name="Rectangle 3"/>
          <p:cNvSpPr>
            <a:spLocks noGrp="1" noChangeArrowheads="1"/>
          </p:cNvSpPr>
          <p:nvPr>
            <p:ph type="body" idx="1"/>
          </p:nvPr>
        </p:nvSpPr>
        <p:spPr>
          <a:xfrm>
            <a:off x="896599" y="4733265"/>
            <a:ext cx="5007704" cy="4470976"/>
          </a:xfrm>
        </p:spPr>
        <p:txBody>
          <a:bodyPr/>
          <a:lstStyle/>
          <a:p>
            <a:r>
              <a:rPr lang="en-US" altLang="zh-TW" dirty="0"/>
              <a:t>Process alarm detection can be done inside FOUNDATION fieldbus devices. Diagnostics is also communicated as alarms. Devices notify events such as parameter changes. Collectively, alarms and events are called alerts, communicated up to the system and included in system log. Notification is by exception, that is only when state changes. This is the most efficient use of communication. Device </a:t>
            </a:r>
            <a:r>
              <a:rPr lang="en-US" altLang="zh-TW" i="1" dirty="0"/>
              <a:t>field diagnostics</a:t>
            </a:r>
            <a:r>
              <a:rPr lang="en-US" altLang="zh-TW" dirty="0"/>
              <a:t> is prioritized and categorized as per NAMUR NE107 recommendation, such that the system can bring it to the right person, without flooding others in alarms. The real-time clock in the device is used to time-stamp the alerts in the device. The sequence of event recording is therefore accurate even if communication is not instantaneous.</a:t>
            </a:r>
            <a:endParaRPr lang="zh-TW"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708662-D613-41D3-B52D-99132E0FB96C}" type="slidenum">
              <a:rPr lang="en-US"/>
              <a:pPr/>
              <a:t>107</a:t>
            </a:fld>
            <a:endParaRPr lang="en-US"/>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2FC3E-C5FF-4174-BDB2-A9A1A3839670}" type="slidenum">
              <a:rPr lang="en-US"/>
              <a:pPr/>
              <a:t>108</a:t>
            </a:fld>
            <a:endParaRPr lang="en-US"/>
          </a:p>
        </p:txBody>
      </p:sp>
      <p:sp>
        <p:nvSpPr>
          <p:cNvPr id="480258" name="Rectangle 2"/>
          <p:cNvSpPr>
            <a:spLocks noGrp="1" noRot="1" noChangeAspect="1" noChangeArrowheads="1" noTextEdit="1"/>
          </p:cNvSpPr>
          <p:nvPr>
            <p:ph type="sldImg"/>
          </p:nvPr>
        </p:nvSpPr>
        <p:spPr>
          <a:xfrm>
            <a:off x="920750" y="746125"/>
            <a:ext cx="4967288" cy="3725863"/>
          </a:xfrm>
          <a:ln/>
        </p:spPr>
      </p:sp>
      <p:sp>
        <p:nvSpPr>
          <p:cNvPr id="480259" name="Rectangle 3"/>
          <p:cNvSpPr>
            <a:spLocks noGrp="1" noChangeArrowheads="1"/>
          </p:cNvSpPr>
          <p:nvPr>
            <p:ph type="body" idx="1"/>
          </p:nvPr>
        </p:nvSpPr>
        <p:spPr/>
        <p:txBody>
          <a:bodyPr/>
          <a:lstStyle/>
          <a:p>
            <a:r>
              <a:rPr lang="en-US" dirty="0"/>
              <a:t>DeltaV with AMS Device Manager meet the suggestion from NAMUR NE91 for an integrated host solution. Because EDDL is text-based it is not interfering with the control system. Therefore the control system engineering station can also configure the device. That is, complete configuration from a single station. This makes it easy to verify range in system and device is the same. Device diagnostics can be displayed in the operator console. This has the advantage that when critical device failures occur (operators are not burdened with non-critical advisory alerts), they have a few minutes or hours to take action before it develops into a process problem. An important observation here is that the </a:t>
            </a:r>
            <a:r>
              <a:rPr lang="en-US"/>
              <a:t>operator workstations </a:t>
            </a:r>
            <a:r>
              <a:rPr lang="en-US" dirty="0"/>
              <a:t>are always manned so device alarms are noticed, while maintenance stations usually are not so device failures go unnoticed. The maintenance station has process visibility allowing technicians to check vessels are empty and pipes depressurized before device is removed.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0A55BAE-9C41-485C-B925-A440A766113A}" type="slidenum">
              <a:rPr lang="en-US"/>
              <a:pPr/>
              <a:t>10</a:t>
            </a:fld>
            <a:endParaRPr lang="en-US"/>
          </a:p>
        </p:txBody>
      </p:sp>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p:txBody>
          <a:bodyPr lIns="91422" tIns="45712" rIns="91422" bIns="45712"/>
          <a:lstStyle/>
          <a:p>
            <a:r>
              <a:rPr lang="en-US" dirty="0"/>
              <a:t>There is no HART control system, only HART device management system</a:t>
            </a:r>
          </a:p>
          <a:p>
            <a:r>
              <a:rPr lang="en-US" dirty="0"/>
              <a:t>Don’t build your plant old</a:t>
            </a:r>
          </a:p>
          <a:p>
            <a:endParaRPr lang="en-US" dirty="0"/>
          </a:p>
          <a:p>
            <a:r>
              <a:rPr lang="en-US" dirty="0"/>
              <a:t>CD-LP-CD-LP-CD</a:t>
            </a:r>
          </a:p>
          <a:p>
            <a:r>
              <a:rPr lang="en-US" dirty="0"/>
              <a:t>CD-CD-CD-CD-CD</a:t>
            </a:r>
          </a:p>
          <a:p>
            <a:r>
              <a:rPr lang="en-US" dirty="0"/>
              <a:t>Its like: Type, print, send, scan, reply, print, send, scan... or just email...</a:t>
            </a:r>
          </a:p>
          <a:p>
            <a:endParaRPr lang="en-US" dirty="0"/>
          </a:p>
        </p:txBody>
      </p:sp>
      <p:sp>
        <p:nvSpPr>
          <p:cNvPr id="5124" name="Slide Number Placeholder 3"/>
          <p:cNvSpPr txBox="1">
            <a:spLocks noGrp="1"/>
          </p:cNvSpPr>
          <p:nvPr/>
        </p:nvSpPr>
        <p:spPr bwMode="auto">
          <a:xfrm>
            <a:off x="3855839" y="9440648"/>
            <a:ext cx="2949787" cy="496967"/>
          </a:xfrm>
          <a:prstGeom prst="rect">
            <a:avLst/>
          </a:prstGeom>
          <a:noFill/>
          <a:ln w="9525">
            <a:noFill/>
            <a:miter lim="800000"/>
            <a:headEnd/>
            <a:tailEnd/>
          </a:ln>
        </p:spPr>
        <p:txBody>
          <a:bodyPr lIns="91422" tIns="45712" rIns="91422" bIns="45712" anchor="b"/>
          <a:lstStyle/>
          <a:p>
            <a:pPr algn="r" defTabSz="883713"/>
            <a:fld id="{A30EEAEE-5766-4F8A-9600-4319A1FD3919}" type="slidenum">
              <a:rPr lang="en-US" sz="1200"/>
              <a:pPr algn="r" defTabSz="883713"/>
              <a:t>10</a:t>
            </a:fld>
            <a:endParaRPr lang="en-US" sz="1200"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r>
              <a:rPr lang="en-US" dirty="0">
                <a:ea typeface="ＭＳ Ｐゴシック" pitchFamily="50" charset="-128"/>
              </a:rPr>
              <a:t>Also, different users have different information needs depending upon their roll.</a:t>
            </a:r>
          </a:p>
          <a:p>
            <a:endParaRPr lang="en-US" dirty="0">
              <a:ea typeface="ＭＳ Ｐゴシック" pitchFamily="50" charset="-128"/>
            </a:endParaRPr>
          </a:p>
          <a:p>
            <a:r>
              <a:rPr lang="en-US" dirty="0">
                <a:ea typeface="ＭＳ Ｐゴシック" pitchFamily="50" charset="-128"/>
              </a:rPr>
              <a:t>For example, </a:t>
            </a:r>
            <a:r>
              <a:rPr lang="en-US">
                <a:ea typeface="ＭＳ Ｐゴシック" pitchFamily="50" charset="-128"/>
              </a:rPr>
              <a:t>engineering works </a:t>
            </a:r>
            <a:r>
              <a:rPr lang="en-US" dirty="0">
                <a:ea typeface="ＭＳ Ｐゴシック" pitchFamily="50" charset="-128"/>
              </a:rPr>
              <a:t>on process problems.</a:t>
            </a:r>
          </a:p>
          <a:p>
            <a:endParaRPr lang="en-US" dirty="0">
              <a:ea typeface="ＭＳ Ｐゴシック" pitchFamily="50" charset="-128"/>
            </a:endParaRPr>
          </a:p>
          <a:p>
            <a:r>
              <a:rPr lang="en-US" dirty="0">
                <a:ea typeface="ＭＳ Ｐゴシック" pitchFamily="50" charset="-128"/>
              </a:rPr>
              <a:t>Rationalized real-time process alarms, critical early warning alerts, and degraded safety performance alerts help operators to run the plant safely.</a:t>
            </a:r>
          </a:p>
          <a:p>
            <a:endParaRPr lang="en-US" dirty="0">
              <a:ea typeface="ＭＳ Ｐゴシック" pitchFamily="50" charset="-128"/>
            </a:endParaRPr>
          </a:p>
          <a:p>
            <a:r>
              <a:rPr lang="en-US" dirty="0">
                <a:ea typeface="ＭＳ Ｐゴシック" pitchFamily="50" charset="-128"/>
              </a:rPr>
              <a:t>Plant maintenance cares about equipment health and performance to support operational goals.</a:t>
            </a:r>
          </a:p>
          <a:p>
            <a:endParaRPr lang="en-US" dirty="0">
              <a:ea typeface="ＭＳ Ｐゴシック" pitchFamily="50" charset="-128"/>
            </a:endParaRPr>
          </a:p>
          <a:p>
            <a:r>
              <a:rPr lang="en-US" dirty="0">
                <a:ea typeface="ＭＳ Ｐゴシック" pitchFamily="50" charset="-128"/>
              </a:rPr>
              <a:t>Safety professionals and safety experts focus on degraded safety performance information.</a:t>
            </a:r>
          </a:p>
          <a:p>
            <a:endParaRPr lang="en-US" dirty="0">
              <a:ea typeface="ＭＳ Ｐゴシック" pitchFamily="50" charset="-128"/>
            </a:endParaRPr>
          </a:p>
          <a:p>
            <a:r>
              <a:rPr lang="en-US" dirty="0">
                <a:ea typeface="ＭＳ Ｐゴシック" pitchFamily="50" charset="-128"/>
              </a:rPr>
              <a:t>Operations – critical early warning, control strategy system</a:t>
            </a:r>
          </a:p>
          <a:p>
            <a:r>
              <a:rPr lang="en-US" dirty="0" err="1">
                <a:ea typeface="ＭＳ Ｐゴシック" pitchFamily="50" charset="-128"/>
              </a:rPr>
              <a:t>Maint</a:t>
            </a:r>
            <a:r>
              <a:rPr lang="en-US" dirty="0">
                <a:ea typeface="ＭＳ Ｐゴシック" pitchFamily="50" charset="-128"/>
              </a:rPr>
              <a:t> – device alerts planned</a:t>
            </a:r>
          </a:p>
          <a:p>
            <a:r>
              <a:rPr lang="en-US" dirty="0">
                <a:ea typeface="ＭＳ Ｐゴシック" pitchFamily="50" charset="-128"/>
              </a:rPr>
              <a:t>Safety- safety issue tripped</a:t>
            </a:r>
          </a:p>
          <a:p>
            <a:r>
              <a:rPr lang="en-US" dirty="0">
                <a:ea typeface="ＭＳ Ｐゴシック" pitchFamily="50" charset="-128"/>
              </a:rPr>
              <a:t>Eng – process or production impacts </a:t>
            </a:r>
          </a:p>
          <a:p>
            <a:endParaRPr lang="en-US" dirty="0">
              <a:ea typeface="ＭＳ Ｐゴシック" pitchFamily="50" charset="-128"/>
            </a:endParaRPr>
          </a:p>
        </p:txBody>
      </p:sp>
      <p:sp>
        <p:nvSpPr>
          <p:cNvPr id="52228" name="Slide Number Placeholder 3"/>
          <p:cNvSpPr>
            <a:spLocks noGrp="1"/>
          </p:cNvSpPr>
          <p:nvPr>
            <p:ph type="sldNum" sz="quarter" idx="5"/>
          </p:nvPr>
        </p:nvSpPr>
        <p:spPr>
          <a:noFill/>
        </p:spPr>
        <p:txBody>
          <a:bodyPr/>
          <a:lstStyle/>
          <a:p>
            <a:fld id="{DAEFC3F4-2158-4B75-B396-1F7E79C9FCEE}" type="slidenum">
              <a:rPr lang="en-US" smtClean="0">
                <a:ea typeface="ＭＳ Ｐゴシック" pitchFamily="50" charset="-128"/>
              </a:rPr>
              <a:pPr/>
              <a:t>109</a:t>
            </a:fld>
            <a:endParaRPr lang="en-US">
              <a:ea typeface="ＭＳ Ｐゴシック" pitchFamily="50"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70264C-E5A0-4D32-ACFF-6592780CD7C6}" type="slidenum">
              <a:rPr lang="en-US"/>
              <a:pPr/>
              <a:t>110</a:t>
            </a:fld>
            <a:endParaRPr 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r>
              <a:rPr lang="en-US" dirty="0"/>
              <a:t>Fieldbus is no longer new and experimental. Fieldbus was very difficult the first couple of years because the products and software were not very good and the test tools did not exist. Emerson has over the past ten years made fieldbus easy to use based on feedback from thousands of fieldbus users. The Fieldbus Foundation has improved the technology and instituted rigorous testing. Many third parties have developed specialized fieldbus test tools. However, most other control systems have not done </a:t>
            </a:r>
            <a:r>
              <a:rPr lang="en-US"/>
              <a:t>their homework. </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03AD3-DA3F-4818-A01A-9EBD3F5CC098}" type="slidenum">
              <a:rPr lang="en-US"/>
              <a:pPr/>
              <a:t>113</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r>
              <a:rPr lang="en-US" dirty="0"/>
              <a:t>Carnegie Mellon University Human Computer Interaction Institute</a:t>
            </a:r>
          </a:p>
          <a:p>
            <a:r>
              <a:rPr lang="en-US" dirty="0"/>
              <a:t>http://www.hcii.cmu.edu/</a:t>
            </a:r>
          </a:p>
          <a:p>
            <a:r>
              <a:rPr lang="en-US" dirty="0"/>
              <a:t>http://www.hcii.cmu.edu/news/seminar/2008/09/emerson-process-management-human-centered-design-center-excellence</a:t>
            </a:r>
          </a:p>
          <a:p>
            <a:r>
              <a:rPr lang="en-US" dirty="0"/>
              <a:t>http://www.hcii.cmu.edu/mhci/projects/emerson-assets</a:t>
            </a:r>
          </a:p>
          <a:p>
            <a:r>
              <a:rPr lang="en-US" dirty="0"/>
              <a:t>http://www.hcii.cmu.edu/mhci/projects/emerson-deltav</a:t>
            </a:r>
          </a:p>
          <a:p>
            <a:endParaRPr lang="en-US" dirty="0"/>
          </a:p>
          <a:p>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AA22DD-8066-4D79-86EC-269BD4DFB13E}" type="slidenum">
              <a:rPr lang="en-US" smtClean="0"/>
              <a:pPr/>
              <a:t>114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5D9E0E-D6DD-4F1E-9E46-991990DC98F1}" type="slidenum">
              <a:rPr lang="en-US"/>
              <a:pPr/>
              <a:t>115</a:t>
            </a:fld>
            <a:endParaRPr lang="en-US"/>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a:xfrm>
            <a:off x="907628" y="4721186"/>
            <a:ext cx="4991947" cy="4472702"/>
          </a:xfrm>
        </p:spPr>
        <p:txBody>
          <a:bodyPr/>
          <a:lstStyle/>
          <a:p>
            <a:r>
              <a:rPr lang="en-US" dirty="0"/>
              <a:t>In the yellow box you see the procedure for zeroing a pressure transmitter. As you can see it has several steps that require you to go to a </a:t>
            </a:r>
            <a:r>
              <a:rPr lang="en-US" dirty="0" err="1"/>
              <a:t>certina</a:t>
            </a:r>
            <a:r>
              <a:rPr lang="en-US" dirty="0"/>
              <a:t> block and make changes to various block parameters. With EDDL methods (wizards) all you do is initiate the method and it steps you through the entire process without the aid of a manual.</a:t>
            </a:r>
          </a:p>
          <a:p>
            <a:endParaRPr lang="en-US" dirty="0"/>
          </a:p>
          <a:p>
            <a:r>
              <a:rPr lang="en-US" dirty="0"/>
              <a:t>This is a partial example of a method as seen on DeltaV.</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0CDB556-E65F-401A-8EAF-B9D81E2561DE}" type="slidenum">
              <a:rPr lang="en-US"/>
              <a:pPr/>
              <a:t>116</a:t>
            </a:fld>
            <a:endParaRPr lang="en-US"/>
          </a:p>
        </p:txBody>
      </p:sp>
      <p:sp>
        <p:nvSpPr>
          <p:cNvPr id="375810" name="Rectangle 7"/>
          <p:cNvSpPr txBox="1">
            <a:spLocks noGrp="1" noChangeArrowheads="1"/>
          </p:cNvSpPr>
          <p:nvPr/>
        </p:nvSpPr>
        <p:spPr bwMode="auto">
          <a:xfrm>
            <a:off x="3857415" y="9442373"/>
            <a:ext cx="2949787" cy="496967"/>
          </a:xfrm>
          <a:prstGeom prst="rect">
            <a:avLst/>
          </a:prstGeom>
          <a:noFill/>
          <a:ln w="9525">
            <a:noFill/>
            <a:miter lim="800000"/>
            <a:headEnd/>
            <a:tailEnd/>
          </a:ln>
        </p:spPr>
        <p:txBody>
          <a:bodyPr lIns="91432" tIns="45716" rIns="91432" bIns="45716" anchor="b"/>
          <a:lstStyle/>
          <a:p>
            <a:pPr algn="r"/>
            <a:fld id="{7E17306A-FE30-4424-A2D7-185E69A2B0B1}" type="slidenum">
              <a:rPr lang="en-US" sz="1200" baseline="-25000">
                <a:solidFill>
                  <a:schemeClr val="tx1"/>
                </a:solidFill>
                <a:latin typeface="Times" pitchFamily="18" charset="0"/>
                <a:ea typeface="MS PGothic" pitchFamily="34" charset="-128"/>
              </a:rPr>
              <a:pPr algn="r"/>
              <a:t>116</a:t>
            </a:fld>
            <a:endParaRPr lang="en-US" sz="1200" baseline="-25000" dirty="0">
              <a:solidFill>
                <a:schemeClr val="tx1"/>
              </a:solidFill>
              <a:latin typeface="Times" pitchFamily="18" charset="0"/>
              <a:ea typeface="MS PGothic" pitchFamily="34" charset="-128"/>
            </a:endParaRPr>
          </a:p>
        </p:txBody>
      </p:sp>
      <p:sp>
        <p:nvSpPr>
          <p:cNvPr id="375811"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a:xfrm>
            <a:off x="907628" y="4721186"/>
            <a:ext cx="4991947" cy="4472702"/>
          </a:xfrm>
        </p:spPr>
        <p:txBody>
          <a:bodyPr/>
          <a:lstStyle/>
          <a:p>
            <a:r>
              <a:rPr lang="en-US" sz="1400" dirty="0"/>
              <a:t>A new capability in the DeltaV and AMS Device Manager systems automates the commissioning of FF devices. As long as there is a tag match and device revision match between the database and the device being commissioned, the system can perform the necessary tasks without the need for human interaction.</a:t>
            </a:r>
          </a:p>
          <a:p>
            <a:r>
              <a:rPr lang="en-US" sz="1400" dirty="0"/>
              <a:t>Based on user preference (one for automatic commissioning and one for automatic replacement), the system is able to automatically reconcile any Resource/Transducer block parameter differences between the AMS Device Manager database and the field device.</a:t>
            </a:r>
          </a:p>
          <a:p>
            <a:r>
              <a:rPr lang="en-US" sz="1400" dirty="0"/>
              <a:t>Operators and/or maintenance technicians can follow the progress of the automatic commissioning task in a newly developed progress log accessed via the DeltaV Diagnostics application. A log file is also created and stored as a more permanent record of the events.</a:t>
            </a:r>
          </a:p>
          <a:p>
            <a:r>
              <a:rPr lang="en-US" sz="700" b="1" dirty="0">
                <a:latin typeface="Times" pitchFamily="18" charset="0"/>
              </a:rPr>
              <a:t>Latest version of DD from the Fieldbus Foundation lets the device manufacturer tell which earlier versions of a device type the file is compatible with – thus allowing direct replacement not only with the exact same version, but also with some other versions as well. That is, the technician need not search the store for the exact same version.</a:t>
            </a:r>
          </a:p>
          <a:p>
            <a:r>
              <a:rPr lang="en-US" sz="1400" dirty="0"/>
              <a:t>Operators and/or maintenance technicians can follow the progress of the automatic replacement task in a newly developed progress log accessed via the DeltaV Diagnostics application. A log file is also created and stored as a more permanent record of the events.</a:t>
            </a:r>
          </a:p>
          <a:p>
            <a:r>
              <a:rPr lang="en-US" sz="1400" dirty="0"/>
              <a:t>The Automatic Fieldbus Device Replacement/Commissioning feature in the DeltaV and AMS Device Manager systems automates the reconciliation of Resource and Transducer block information between the AMS Device Manager system and the device during replacement or commissioning. The behavior of the reconciliation is determined by settings in the DeltaV system that allow the user to specify whether the device or database contains the master configuration set (there is one setting for dictating the behavior of automatic device commissioning and one setting for automatic device replacement).</a:t>
            </a:r>
          </a:p>
          <a:p>
            <a:r>
              <a:rPr lang="en-US" sz="1400" dirty="0"/>
              <a:t>Once the replacement device is successfully commissioned and reconciled by the system, the device is downloaded so that it can be placed into service.</a:t>
            </a:r>
          </a:p>
          <a:p>
            <a:r>
              <a:rPr lang="en-US" sz="1400" dirty="0"/>
              <a:t>In addition to the progress monitor in the DeltaV Diagnostics application, a log file is also created and stored as a more permanent record of the commissioning/replacement events.</a:t>
            </a:r>
          </a:p>
          <a:p>
            <a:r>
              <a:rPr lang="en-US" sz="700" dirty="0"/>
              <a:t>With </a:t>
            </a:r>
            <a:r>
              <a:rPr lang="en-US" sz="700" u="sng" dirty="0">
                <a:hlinkClick r:id="rId3" tooltip="http://mtndocs.mt.na.emersonprocess.com/groups/public_assetoptprodlit/documents/presentations/idm_allppi_ffease.ppt"/>
              </a:rPr>
              <a:t>Easier Device Commissioning and Replacement</a:t>
            </a:r>
            <a:r>
              <a:rPr lang="en-US" sz="700" dirty="0"/>
              <a:t>, as long as there is a tag match and device revision match between the database and the device being commissioned / replaced, DeltaV and AMS Device Manager can perform the necessary tasks without the need for human interaction.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C198FA-3DB3-4F81-AC51-26B9864B367C}" type="slidenum">
              <a:rPr lang="en-US"/>
              <a:pPr/>
              <a:t>117</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dirty="0"/>
              <a:t>The Fieldbus Device Replacement Wizard is a new, optional feature in DeltaV v8.4 that can help the user take the correct steps, in the correct order, to replace a FOUNDATION fieldbus device. Note that the steps required to replace a fieldbus device did not change, but the wizard forces the correct order of the steps necessary.</a:t>
            </a:r>
          </a:p>
          <a:p>
            <a:r>
              <a:rPr lang="en-US" dirty="0"/>
              <a:t>The wizard can change the device revision number of the placeholder automatically provided the new device is of the same type and from the same manufacturer. Also, the wizard can alert the user if the function block index numbers in the new device differ from the replaced device, which can prevent configuration problems.</a:t>
            </a:r>
          </a:p>
          <a:p>
            <a:r>
              <a:rPr lang="en-US" dirty="0"/>
              <a:t>Finally, the wizard improves the commissioning of FOUNDATION fieldbus devices that are in the Mismatch state by recognizing and reconciling the device state.</a:t>
            </a:r>
          </a:p>
          <a:p>
            <a:r>
              <a:rPr lang="en-US" dirty="0"/>
              <a:t>Note that this wizard is not our end goal for simplifying fieldbus device replacement – we </a:t>
            </a:r>
            <a:r>
              <a:rPr lang="en-US"/>
              <a:t>are working </a:t>
            </a:r>
            <a:r>
              <a:rPr lang="en-US" dirty="0"/>
              <a:t>toward two states only for fieldbus devices (commissioned and decommissioned).</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DeltaV has built-in statistics... No need to connect an external bus monitor laptop with interface and software to track communication errors rate</a:t>
            </a:r>
          </a:p>
        </p:txBody>
      </p:sp>
      <p:sp>
        <p:nvSpPr>
          <p:cNvPr id="4" name="Slide Number Placeholder 3"/>
          <p:cNvSpPr>
            <a:spLocks noGrp="1"/>
          </p:cNvSpPr>
          <p:nvPr>
            <p:ph type="sldNum" sz="quarter" idx="10"/>
          </p:nvPr>
        </p:nvSpPr>
        <p:spPr/>
        <p:txBody>
          <a:bodyPr/>
          <a:lstStyle/>
          <a:p>
            <a:fld id="{CD864878-429B-483B-B33D-AEB2CDDF479A}" type="slidenum">
              <a:rPr lang="en-US" smtClean="0"/>
              <a:pPr/>
              <a:t>118</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5FB542-09C2-4AD9-ADED-3AE746AC0C6B}" type="slidenum">
              <a:rPr lang="en-US"/>
              <a:pPr/>
              <a:t>119</a:t>
            </a:fld>
            <a:endParaRPr lang="en-US"/>
          </a:p>
        </p:txBody>
      </p:sp>
      <p:sp>
        <p:nvSpPr>
          <p:cNvPr id="217090" name="Rectangle 2"/>
          <p:cNvSpPr>
            <a:spLocks noGrp="1" noRot="1" noChangeAspect="1" noChangeArrowheads="1" noTextEdit="1"/>
          </p:cNvSpPr>
          <p:nvPr>
            <p:ph type="sldImg"/>
          </p:nvPr>
        </p:nvSpPr>
        <p:spPr>
          <a:xfrm>
            <a:off x="920750" y="746125"/>
            <a:ext cx="4967288" cy="3725863"/>
          </a:xfrm>
          <a:ln/>
        </p:spPr>
      </p:sp>
      <p:sp>
        <p:nvSpPr>
          <p:cNvPr id="217091" name="Rectangle 3"/>
          <p:cNvSpPr>
            <a:spLocks noGrp="1" noChangeArrowheads="1"/>
          </p:cNvSpPr>
          <p:nvPr>
            <p:ph type="body" idx="1"/>
          </p:nvPr>
        </p:nvSpPr>
        <p:spPr>
          <a:xfrm>
            <a:off x="289938" y="4721186"/>
            <a:ext cx="6150117" cy="4472702"/>
          </a:xfrm>
        </p:spPr>
        <p:txBody>
          <a:bodyPr/>
          <a:lstStyle/>
          <a:p>
            <a:r>
              <a:rPr lang="en-US" dirty="0"/>
              <a:t>P+F USB-FBPS-1.11.45.NI laptop-FF power supply for use with NI interface</a:t>
            </a:r>
          </a:p>
          <a:p>
            <a:r>
              <a:rPr lang="en-US" dirty="0" err="1"/>
              <a:t>Beamex</a:t>
            </a:r>
            <a:r>
              <a:rPr lang="en-US" dirty="0"/>
              <a:t> calibrator with fieldbus interface</a:t>
            </a:r>
          </a:p>
          <a:p>
            <a:r>
              <a:rPr lang="en-US" dirty="0"/>
              <a:t>Relcom FBT6 bus tester</a:t>
            </a:r>
          </a:p>
          <a:p>
            <a:r>
              <a:rPr lang="en-US" dirty="0"/>
              <a:t>Although Fieldbus wiring validation, and troubleshooting if need be, can be done using an ordinary digital multi-meter or portable oscilloscope, third-parties have developed specialized Fieldbus testers which are easier to use for non-experts. These are helpful already at site pre-commissioning, and throughout the system lifecycle.</a:t>
            </a:r>
          </a:p>
          <a:p>
            <a:r>
              <a:rPr lang="en-US" dirty="0"/>
              <a:t>Documenting calibrators supporting Fieldbus are also available from third-parties making calibration trim of Fieldbus devices easier. Unique to Foundation fieldbus is that a calibrator can be connected to an operational </a:t>
            </a:r>
            <a:r>
              <a:rPr lang="en-US"/>
              <a:t>Fieldbus network </a:t>
            </a:r>
            <a:r>
              <a:rPr lang="en-US" dirty="0"/>
              <a:t>for trim to be done without removing the device from the bus and without interfering with control. Or the calibrator can be used stand-alone on </a:t>
            </a:r>
            <a:r>
              <a:rPr lang="en-US"/>
              <a:t>a workbench</a:t>
            </a:r>
            <a:r>
              <a:rPr lang="en-US" dirty="0"/>
              <a:t>.</a:t>
            </a:r>
          </a:p>
          <a:p>
            <a:endParaRPr lang="en-US" dirty="0"/>
          </a:p>
          <a:p>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46CBD-9110-46DE-8DB5-36F088536F9F}" type="slidenum">
              <a:rPr lang="en-US"/>
              <a:pPr/>
              <a:t>120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920750" y="747713"/>
            <a:ext cx="4970463" cy="3729037"/>
          </a:xfrm>
          <a:ln/>
        </p:spPr>
      </p:sp>
      <p:sp>
        <p:nvSpPr>
          <p:cNvPr id="27651" name="Rectangle 3"/>
          <p:cNvSpPr>
            <a:spLocks noGrp="1" noChangeArrowheads="1"/>
          </p:cNvSpPr>
          <p:nvPr>
            <p:ph type="body" idx="1"/>
          </p:nvPr>
        </p:nvSpPr>
        <p:spPr>
          <a:xfrm>
            <a:off x="906051" y="4721187"/>
            <a:ext cx="4995099" cy="4470977"/>
          </a:xfrm>
          <a:noFill/>
          <a:ln/>
        </p:spPr>
        <p:txBody>
          <a:bodyPr/>
          <a:lstStyle/>
          <a:p>
            <a:pPr eaLnBrk="1" hangingPunct="1">
              <a:lnSpc>
                <a:spcPct val="90000"/>
              </a:lnSpc>
              <a:spcBef>
                <a:spcPct val="15000"/>
              </a:spcBef>
            </a:pPr>
            <a:r>
              <a:rPr lang="en-US" dirty="0"/>
              <a:t>As a sampling, Emerson has been trusted with executing the largest, most complex projects in the world.</a:t>
            </a:r>
          </a:p>
          <a:p>
            <a:pPr eaLnBrk="1" hangingPunct="1">
              <a:lnSpc>
                <a:spcPct val="90000"/>
              </a:lnSpc>
              <a:spcBef>
                <a:spcPct val="15000"/>
              </a:spcBef>
            </a:pPr>
            <a:endParaRPr lang="en-US" dirty="0"/>
          </a:p>
          <a:p>
            <a:pPr eaLnBrk="1" hangingPunct="1">
              <a:lnSpc>
                <a:spcPct val="90000"/>
              </a:lnSpc>
              <a:spcBef>
                <a:spcPct val="15000"/>
              </a:spcBef>
            </a:pPr>
            <a:r>
              <a:rPr lang="en-US" dirty="0"/>
              <a:t>Emerson has helped our customers be successful all over the world in the process industries.</a:t>
            </a:r>
          </a:p>
          <a:p>
            <a:pPr eaLnBrk="1" hangingPunct="1">
              <a:lnSpc>
                <a:spcPct val="90000"/>
              </a:lnSpc>
              <a:spcBef>
                <a:spcPct val="15000"/>
              </a:spcBef>
            </a:pPr>
            <a:endParaRPr lang="en-US" b="1" u="sng" dirty="0"/>
          </a:p>
          <a:p>
            <a:pPr eaLnBrk="1" hangingPunct="1">
              <a:lnSpc>
                <a:spcPct val="90000"/>
              </a:lnSpc>
              <a:spcBef>
                <a:spcPct val="15000"/>
              </a:spcBef>
            </a:pPr>
            <a:r>
              <a:rPr lang="en-US" b="1" u="sng" dirty="0"/>
              <a:t>Emerson:</a:t>
            </a:r>
            <a:r>
              <a:rPr lang="en-US" dirty="0"/>
              <a:t> Successful projects call for partnering with a financially strong, globally experienced organization that delivers the best available technology to assure efficient plant operations. </a:t>
            </a:r>
          </a:p>
          <a:p>
            <a:pPr eaLnBrk="1" hangingPunct="1">
              <a:lnSpc>
                <a:spcPct val="90000"/>
              </a:lnSpc>
              <a:spcBef>
                <a:spcPct val="15000"/>
              </a:spcBef>
            </a:pPr>
            <a:endParaRPr lang="en-US" b="1" u="sng" dirty="0"/>
          </a:p>
          <a:p>
            <a:pPr eaLnBrk="1" hangingPunct="1">
              <a:lnSpc>
                <a:spcPct val="90000"/>
              </a:lnSpc>
              <a:spcBef>
                <a:spcPct val="15000"/>
              </a:spcBef>
            </a:pPr>
            <a:r>
              <a:rPr lang="en-US" b="1" u="sng" dirty="0"/>
              <a:t>Full Service:</a:t>
            </a:r>
            <a:r>
              <a:rPr lang="en-US" dirty="0"/>
              <a:t> Services span a wide range of commercial and contracting strategies including MIV, PAS, ICSS and MAC projects.</a:t>
            </a:r>
          </a:p>
          <a:p>
            <a:pPr eaLnBrk="1" hangingPunct="1">
              <a:lnSpc>
                <a:spcPct val="90000"/>
              </a:lnSpc>
              <a:spcBef>
                <a:spcPct val="15000"/>
              </a:spcBef>
            </a:pPr>
            <a:endParaRPr lang="en-US" b="1" u="sng" dirty="0"/>
          </a:p>
          <a:p>
            <a:pPr eaLnBrk="1" hangingPunct="1">
              <a:lnSpc>
                <a:spcPct val="90000"/>
              </a:lnSpc>
              <a:spcBef>
                <a:spcPct val="15000"/>
              </a:spcBef>
            </a:pPr>
            <a:r>
              <a:rPr lang="en-US" b="1" u="sng" dirty="0"/>
              <a:t>Delivering Results:</a:t>
            </a:r>
            <a:r>
              <a:rPr lang="en-US" dirty="0"/>
              <a:t> Customers typically save over 30% on installed costs with the PlantWeb digital plant architecture and can improve plant efficiency by 2% or more.</a:t>
            </a:r>
            <a:endParaRPr lang="en-US" altLang="zh-CN" dirty="0"/>
          </a:p>
          <a:p>
            <a:pPr eaLnBrk="1" hangingPunct="1">
              <a:lnSpc>
                <a:spcPct val="90000"/>
              </a:lnSpc>
              <a:spcBef>
                <a:spcPct val="15000"/>
              </a:spcBef>
            </a:pPr>
            <a:endParaRPr lang="en-US" b="1" u="sng" dirty="0"/>
          </a:p>
          <a:p>
            <a:pPr eaLnBrk="1" hangingPunct="1">
              <a:lnSpc>
                <a:spcPct val="90000"/>
              </a:lnSpc>
              <a:spcBef>
                <a:spcPct val="15000"/>
              </a:spcBef>
            </a:pPr>
            <a:r>
              <a:rPr lang="en-US" b="1" u="sng" dirty="0"/>
              <a:t>Experience:</a:t>
            </a:r>
            <a:r>
              <a:rPr lang="en-US" dirty="0"/>
              <a:t> We have experience implementing the best leading edge technology, PlantWeb, in some of the largest automation projects in the world. </a:t>
            </a:r>
          </a:p>
          <a:p>
            <a:pPr eaLnBrk="1" hangingPunct="1">
              <a:lnSpc>
                <a:spcPct val="90000"/>
              </a:lnSpc>
              <a:spcBef>
                <a:spcPct val="15000"/>
              </a:spcBef>
            </a:pPr>
            <a:endParaRPr lang="en-US" b="1" u="sng" dirty="0"/>
          </a:p>
          <a:p>
            <a:pPr eaLnBrk="1" hangingPunct="1">
              <a:lnSpc>
                <a:spcPct val="90000"/>
              </a:lnSpc>
              <a:spcBef>
                <a:spcPct val="15000"/>
              </a:spcBef>
            </a:pPr>
            <a:r>
              <a:rPr lang="en-US" b="1" u="sng" dirty="0"/>
              <a:t>Consistent Excellence:</a:t>
            </a:r>
            <a:r>
              <a:rPr lang="en-US" dirty="0"/>
              <a:t> We continuously invest in our Project Management Office (PMO), driving best practices, improvement, service excellence and consistency around the world.</a:t>
            </a:r>
          </a:p>
          <a:p>
            <a:pPr eaLnBrk="1" hangingPunct="1">
              <a:lnSpc>
                <a:spcPct val="90000"/>
              </a:lnSpc>
              <a:spcBef>
                <a:spcPct val="15000"/>
              </a:spcBef>
            </a:pPr>
            <a:endParaRPr lang="en-US" b="1" u="sng" dirty="0"/>
          </a:p>
          <a:p>
            <a:pPr eaLnBrk="1" hangingPunct="1">
              <a:lnSpc>
                <a:spcPct val="90000"/>
              </a:lnSpc>
              <a:spcBef>
                <a:spcPct val="15000"/>
              </a:spcBef>
            </a:pPr>
            <a:r>
              <a:rPr lang="en-US" b="1" u="sng" dirty="0"/>
              <a:t>Great People:</a:t>
            </a:r>
            <a:r>
              <a:rPr lang="en-US" dirty="0"/>
              <a:t> We train our professionals as technologies and methods evolve, and we have experts in each served industry.</a:t>
            </a:r>
          </a:p>
          <a:p>
            <a:pPr eaLnBrk="1" hangingPunct="1">
              <a:spcBef>
                <a:spcPct val="15000"/>
              </a:spcBef>
            </a:pPr>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AA46C2-479E-44A6-9529-B44470703F2D}" type="slidenum">
              <a:rPr lang="en-US"/>
              <a:pPr/>
              <a:t>121</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r>
              <a:rPr lang="en-US" dirty="0"/>
              <a:t>3051S</a:t>
            </a:r>
          </a:p>
          <a:p>
            <a:endParaRPr lang="en-US" dirty="0"/>
          </a:p>
          <a:p>
            <a:r>
              <a:rPr lang="en-US" dirty="0"/>
              <a:t># Standard Blocks</a:t>
            </a:r>
          </a:p>
          <a:p>
            <a:r>
              <a:rPr lang="en-US" dirty="0"/>
              <a:t>-Resource Block</a:t>
            </a:r>
          </a:p>
          <a:p>
            <a:r>
              <a:rPr lang="en-US" dirty="0"/>
              <a:t>-Transducer Block</a:t>
            </a:r>
          </a:p>
          <a:p>
            <a:r>
              <a:rPr lang="en-US" dirty="0"/>
              <a:t>-LCD Block</a:t>
            </a:r>
          </a:p>
          <a:p>
            <a:r>
              <a:rPr lang="en-US" dirty="0"/>
              <a:t>-2 Analog Input Blocks</a:t>
            </a:r>
          </a:p>
          <a:p>
            <a:r>
              <a:rPr lang="en-US" dirty="0"/>
              <a:t>-PID Block with Auto-tune</a:t>
            </a:r>
          </a:p>
          <a:p>
            <a:endParaRPr lang="en-US" dirty="0"/>
          </a:p>
          <a:p>
            <a:r>
              <a:rPr lang="en-US" dirty="0"/>
              <a:t># Advanced Control Function Block Suite (Option Code A01)</a:t>
            </a:r>
          </a:p>
          <a:p>
            <a:r>
              <a:rPr lang="en-US" dirty="0"/>
              <a:t>-Input Selector Block</a:t>
            </a:r>
          </a:p>
          <a:p>
            <a:r>
              <a:rPr lang="en-US" dirty="0"/>
              <a:t>-Arithmetic Block</a:t>
            </a:r>
          </a:p>
          <a:p>
            <a:r>
              <a:rPr lang="en-US" dirty="0"/>
              <a:t>-Signal Characterizer Block</a:t>
            </a:r>
          </a:p>
          <a:p>
            <a:r>
              <a:rPr lang="en-US" dirty="0"/>
              <a:t>-Integrator Bock</a:t>
            </a:r>
          </a:p>
          <a:p>
            <a:r>
              <a:rPr lang="en-US" dirty="0"/>
              <a:t>-Output Splitter Block</a:t>
            </a:r>
          </a:p>
          <a:p>
            <a:r>
              <a:rPr lang="en-US" dirty="0"/>
              <a:t>-Control Selector Block</a:t>
            </a:r>
          </a:p>
          <a:p>
            <a:endParaRPr lang="en-US" dirty="0"/>
          </a:p>
          <a:p>
            <a:r>
              <a:rPr lang="en-US" dirty="0"/>
              <a:t># NE107</a:t>
            </a:r>
          </a:p>
          <a:p>
            <a:endParaRPr lang="en-US" dirty="0"/>
          </a:p>
          <a:p>
            <a:r>
              <a:rPr lang="en-US" dirty="0"/>
              <a:t># Standard Backup LAS</a:t>
            </a:r>
          </a:p>
          <a:p>
            <a:endParaRPr lang="en-US" dirty="0"/>
          </a:p>
          <a:p>
            <a:r>
              <a:rPr lang="en-US" dirty="0"/>
              <a:t># Standard firmware update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B95C6F-E348-499B-8ED6-6C592563DBC1}" type="slidenum">
              <a:rPr lang="en-US"/>
              <a:pPr/>
              <a:t>122</a:t>
            </a:fld>
            <a:endParaRPr lang="en-US"/>
          </a:p>
        </p:txBody>
      </p:sp>
      <p:sp>
        <p:nvSpPr>
          <p:cNvPr id="630786" name="Rectangle 2"/>
          <p:cNvSpPr>
            <a:spLocks noGrp="1" noRot="1" noChangeAspect="1" noChangeArrowheads="1" noTextEdit="1"/>
          </p:cNvSpPr>
          <p:nvPr>
            <p:ph type="sldImg"/>
          </p:nvPr>
        </p:nvSpPr>
        <p:spPr>
          <a:ln/>
        </p:spPr>
      </p:sp>
      <p:sp>
        <p:nvSpPr>
          <p:cNvPr id="630787"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latin typeface="Arial" charset="0"/>
                <a:ea typeface="+mn-ea"/>
                <a:cs typeface="+mn-cs"/>
              </a:rPr>
              <a:t>Pressure, flue gas oxygen, displacer level, process gas analyzer, on-off valve controller, Coriolis flow, DP flow, temperature, multi-input temperature, field display, electric actuator / Motor Operated Valve (MOV), magnetic flow, vortex flow, </a:t>
            </a:r>
            <a:r>
              <a:rPr lang="en-US" sz="1200" kern="1200" dirty="0" err="1">
                <a:solidFill>
                  <a:schemeClr val="tx1"/>
                </a:solidFill>
                <a:latin typeface="Arial" charset="0"/>
                <a:ea typeface="+mn-ea"/>
                <a:cs typeface="+mn-cs"/>
              </a:rPr>
              <a:t>amperometric</a:t>
            </a:r>
            <a:r>
              <a:rPr lang="en-US" sz="1200" kern="1200" dirty="0">
                <a:solidFill>
                  <a:schemeClr val="tx1"/>
                </a:solidFill>
                <a:latin typeface="Arial" charset="0"/>
                <a:ea typeface="+mn-ea"/>
                <a:cs typeface="+mn-cs"/>
              </a:rPr>
              <a:t> (DO2), pH/ORP, conductivity, FMCW radar level, radar level (pulse), guided wave radar level, </a:t>
            </a:r>
            <a:r>
              <a:rPr lang="en-US" sz="1200" kern="1200" dirty="0" err="1">
                <a:solidFill>
                  <a:schemeClr val="tx1"/>
                </a:solidFill>
                <a:latin typeface="Arial" charset="0"/>
                <a:ea typeface="+mn-ea"/>
                <a:cs typeface="+mn-cs"/>
              </a:rPr>
              <a:t>magnetostrictive</a:t>
            </a:r>
            <a:r>
              <a:rPr lang="en-US" sz="1200" kern="1200" dirty="0">
                <a:solidFill>
                  <a:schemeClr val="tx1"/>
                </a:solidFill>
                <a:latin typeface="Arial" charset="0"/>
                <a:ea typeface="+mn-ea"/>
                <a:cs typeface="+mn-cs"/>
              </a:rPr>
              <a:t> level, control valve positioner, and O2 &amp; combustion gas analyzer etc. </a:t>
            </a:r>
          </a:p>
          <a:p>
            <a:r>
              <a:rPr lang="en-US" dirty="0"/>
              <a:t>Green: only in FF, cannot be done using 4-20 mA</a:t>
            </a:r>
          </a:p>
          <a:p>
            <a:r>
              <a:rPr lang="en-US" dirty="0"/>
              <a:t>From specific technologies and services to comprehensive solutions, our family of brands represents the myriad ways Emerson Process Management can help you meet your Fieldbus needs.</a:t>
            </a:r>
          </a:p>
          <a:p>
            <a:r>
              <a:rPr lang="en-US" dirty="0"/>
              <a:t>Emerson delivers the widest array of advanced Fieldbus devices covering a vast majority of instrumentation needs. These devices integrate tightly with the Emerson architecture, or with any third-party system supporting Fieldbus. Some of these devices are only available as a Foundation fieldbus model, others have special features only available in the Foundation fieldbus version, because they cannot be done using 4-20 mA.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2C403757-FD11-4357-BA22-1AD040FEF8F9}" type="slidenum">
              <a:rPr lang="en-US" smtClean="0"/>
              <a:pPr/>
              <a:t>123</a:t>
            </a:fld>
            <a:endParaRPr lang="en-US"/>
          </a:p>
        </p:txBody>
      </p:sp>
      <p:sp>
        <p:nvSpPr>
          <p:cNvPr id="50179" name="Rectangle 2"/>
          <p:cNvSpPr>
            <a:spLocks noGrp="1" noRot="1" noChangeAspect="1" noChangeArrowheads="1" noTextEdit="1"/>
          </p:cNvSpPr>
          <p:nvPr>
            <p:ph type="sldImg"/>
          </p:nvPr>
        </p:nvSpPr>
        <p:spPr>
          <a:xfrm>
            <a:off x="920750" y="746125"/>
            <a:ext cx="4967288" cy="3725863"/>
          </a:xfrm>
          <a:ln/>
        </p:spPr>
      </p:sp>
      <p:sp>
        <p:nvSpPr>
          <p:cNvPr id="50180" name="Rectangle 3"/>
          <p:cNvSpPr>
            <a:spLocks noGrp="1" noChangeArrowheads="1"/>
          </p:cNvSpPr>
          <p:nvPr>
            <p:ph type="body" idx="1"/>
          </p:nvPr>
        </p:nvSpPr>
        <p:spPr>
          <a:xfrm>
            <a:off x="907628" y="4721186"/>
            <a:ext cx="4991947" cy="4472702"/>
          </a:xfrm>
          <a:noFill/>
          <a:ln/>
        </p:spPr>
        <p:txBody>
          <a:bodyPr/>
          <a:lstStyle/>
          <a:p>
            <a:pPr eaLnBrk="1" hangingPunct="1"/>
            <a:r>
              <a:rPr lang="en-US" dirty="0"/>
              <a:t>This slide gives just a few examples of the detailed and meaningful diagnostics that exist in FR field devices today. In terms of Asset Utilization of field devices, HART and FF are absolutely paramount. It is the diagnostics that are embedded in field devices that makes the difference. Note we think of these intelligent field devices and “Data Servers” because they do much more than simply measure pressure, temp., level or flow.</a:t>
            </a:r>
          </a:p>
          <a:p>
            <a:pPr eaLnBrk="1" hangingPunct="1"/>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E0A76A-B60B-4C27-8325-3C91E269671D}" type="slidenum">
              <a:rPr lang="en-US"/>
              <a:pPr/>
              <a:t>124</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0C7A0A-5944-415D-9752-91FF61D1F8CB}" type="slidenum">
              <a:rPr lang="en-US"/>
              <a:pPr/>
              <a:t>125</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r>
              <a:rPr lang="en-US" dirty="0"/>
              <a:t>"FF-based function block" refers to the fact that DeltaV blocks use the same kind of inputs and outputs so that the fieldbus status is propagated through the control strategy. That is, fault state mechanism, reset windup protection, and cascade initialization etc. </a:t>
            </a:r>
            <a:r>
              <a:rPr lang="en-US"/>
              <a:t>still work. </a:t>
            </a:r>
            <a:r>
              <a:rPr lang="en-US" dirty="0"/>
              <a:t>This compares favorably against other control systems that use proprietary programming languages that do not utilize the status from fieldbus devices fully.</a:t>
            </a:r>
          </a:p>
          <a:p>
            <a:endParaRPr lang="en-US" dirty="0"/>
          </a:p>
          <a:p>
            <a:r>
              <a:rPr lang="en-US" dirty="0"/>
              <a:t>Proper AO handshake means that both CAS_IN and BKCAL_OUT of the AO block shall be used. This ensures trip on communication loss and that PID is initialized to actual valve position after valve has been hand operated.</a:t>
            </a:r>
          </a:p>
          <a:p>
            <a:r>
              <a:rPr lang="en-US" dirty="0"/>
              <a:t>Device management shall be integrated in operator consoles, but only device diagnostics, not device configuration/setup</a:t>
            </a:r>
          </a:p>
          <a:p>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9ECC23-DF18-43E7-9BE4-0CA6F116CB39}" type="slidenum">
              <a:rPr lang="en-US"/>
              <a:pPr/>
              <a:t>126</a:t>
            </a:fld>
            <a:endParaRPr 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r>
              <a:rPr lang="en-US" dirty="0"/>
              <a:t>Device management shall be integrated in operator consoles, but only device diagnostics, not device configuration/setup</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latin typeface="Arial" charset="0"/>
                <a:ea typeface="+mn-ea"/>
                <a:cs typeface="+mn-cs"/>
              </a:rPr>
              <a:t>Things should </a:t>
            </a:r>
            <a:r>
              <a:rPr lang="en-US" sz="1200" kern="1200">
                <a:solidFill>
                  <a:schemeClr val="tx1"/>
                </a:solidFill>
                <a:latin typeface="Arial" charset="0"/>
                <a:ea typeface="+mn-ea"/>
                <a:cs typeface="+mn-cs"/>
              </a:rPr>
              <a:t>just work </a:t>
            </a:r>
            <a:r>
              <a:rPr lang="en-US" sz="1200" kern="1200" dirty="0">
                <a:solidFill>
                  <a:schemeClr val="tx1"/>
                </a:solidFill>
                <a:latin typeface="Arial" charset="0"/>
                <a:ea typeface="+mn-ea"/>
                <a:cs typeface="+mn-cs"/>
              </a:rPr>
              <a:t>together; the TV with the DVD player and the Hi-Fi surround system. We take for granted that email </a:t>
            </a:r>
            <a:r>
              <a:rPr lang="en-US" sz="1200" kern="1200">
                <a:solidFill>
                  <a:schemeClr val="tx1"/>
                </a:solidFill>
                <a:latin typeface="Arial" charset="0"/>
                <a:ea typeface="+mn-ea"/>
                <a:cs typeface="+mn-cs"/>
              </a:rPr>
              <a:t>application work </a:t>
            </a:r>
            <a:r>
              <a:rPr lang="en-US" sz="1200" kern="1200" dirty="0">
                <a:solidFill>
                  <a:schemeClr val="tx1"/>
                </a:solidFill>
                <a:latin typeface="Arial" charset="0"/>
                <a:ea typeface="+mn-ea"/>
                <a:cs typeface="+mn-cs"/>
              </a:rPr>
              <a:t>with the word processor application, spreadsheet application, and the slide show presentation application. The smartphone, tablet, computer, digital media player, should </a:t>
            </a:r>
            <a:r>
              <a:rPr lang="en-US" sz="1200" kern="1200">
                <a:solidFill>
                  <a:schemeClr val="tx1"/>
                </a:solidFill>
                <a:latin typeface="Arial" charset="0"/>
                <a:ea typeface="+mn-ea"/>
                <a:cs typeface="+mn-cs"/>
              </a:rPr>
              <a:t>all work </a:t>
            </a:r>
            <a:r>
              <a:rPr lang="en-US" sz="1200" kern="1200" dirty="0">
                <a:solidFill>
                  <a:schemeClr val="tx1"/>
                </a:solidFill>
                <a:latin typeface="Arial" charset="0"/>
                <a:ea typeface="+mn-ea"/>
                <a:cs typeface="+mn-cs"/>
              </a:rPr>
              <a:t>together with each other and the cloud. These are digital ecosystems. The whole is greater than the sum of its parts. Similarly the control system, Intelligent Device Management (IDM) software part of the Asset Management System (AMS), digital transmitters, digital valve controllers, handheld field communicators, and laptop interfaces </a:t>
            </a:r>
            <a:r>
              <a:rPr lang="en-US" sz="1200" kern="1200">
                <a:solidFill>
                  <a:schemeClr val="tx1"/>
                </a:solidFill>
                <a:latin typeface="Arial" charset="0"/>
                <a:ea typeface="+mn-ea"/>
                <a:cs typeface="+mn-cs"/>
              </a:rPr>
              <a:t>must work </a:t>
            </a:r>
            <a:r>
              <a:rPr lang="en-US" sz="1200" kern="1200" dirty="0">
                <a:solidFill>
                  <a:schemeClr val="tx1"/>
                </a:solidFill>
                <a:latin typeface="Arial" charset="0"/>
                <a:ea typeface="+mn-ea"/>
                <a:cs typeface="+mn-cs"/>
              </a:rPr>
              <a:t>seamlessly in order to unleash their full capability. Standards and interoperability testing go far to ensure this. The system vendor can further ensure tight </a:t>
            </a:r>
            <a:r>
              <a:rPr lang="en-US" sz="1200" kern="1200">
                <a:solidFill>
                  <a:schemeClr val="tx1"/>
                </a:solidFill>
                <a:latin typeface="Arial" charset="0"/>
                <a:ea typeface="+mn-ea"/>
                <a:cs typeface="+mn-cs"/>
              </a:rPr>
              <a:t>integration working </a:t>
            </a:r>
            <a:r>
              <a:rPr lang="en-US" sz="1200" kern="1200" dirty="0">
                <a:solidFill>
                  <a:schemeClr val="tx1"/>
                </a:solidFill>
                <a:latin typeface="Arial" charset="0"/>
                <a:ea typeface="+mn-ea"/>
                <a:cs typeface="+mn-cs"/>
              </a:rPr>
              <a:t>closely with the instrument vendors. The best results can be achieved when the system vendor and the instrument vendor is one and the same company.</a:t>
            </a:r>
          </a:p>
          <a:p>
            <a:r>
              <a:rPr lang="en-US" sz="1200" kern="1200" dirty="0">
                <a:solidFill>
                  <a:schemeClr val="tx1"/>
                </a:solidFill>
                <a:latin typeface="Arial" charset="0"/>
                <a:ea typeface="+mn-ea"/>
                <a:cs typeface="+mn-cs"/>
              </a:rPr>
              <a:t> </a:t>
            </a:r>
          </a:p>
          <a:p>
            <a:r>
              <a:rPr lang="en-US" sz="1200" kern="1200" dirty="0">
                <a:solidFill>
                  <a:schemeClr val="tx1"/>
                </a:solidFill>
                <a:latin typeface="Arial" charset="0"/>
                <a:ea typeface="+mn-ea"/>
                <a:cs typeface="+mn-cs"/>
              </a:rPr>
              <a:t>There appears to be a contradiction that Emerson devices are fully interoperable with third-party systems, and Emerson systems are fully interoperable with third-party devices, yet together Emerson devices and systems often provide more functionality than third-party devices, even over and above international standards. The reason is twofold; implementing options and more standards. Standards like 4-20 mA / HART, FOUNDATION fieldbus, PROFIBUS-DP, and WirelessHART have mandatory features and optional features. Many third-party vendors implement only the mandatory features in their products; a bare minimum to meet the standards. Emerson routinely also implements many of the optional features, resulting in greater capability. Features in a device often require corresponding capability in the host system </a:t>
            </a:r>
            <a:r>
              <a:rPr lang="en-US" sz="1200" kern="1200">
                <a:solidFill>
                  <a:schemeClr val="tx1"/>
                </a:solidFill>
                <a:latin typeface="Arial" charset="0"/>
                <a:ea typeface="+mn-ea"/>
                <a:cs typeface="+mn-cs"/>
              </a:rPr>
              <a:t>to work. </a:t>
            </a:r>
            <a:r>
              <a:rPr lang="en-US" sz="1200" kern="1200" dirty="0">
                <a:solidFill>
                  <a:schemeClr val="tx1"/>
                </a:solidFill>
                <a:latin typeface="Arial" charset="0"/>
                <a:ea typeface="+mn-ea"/>
                <a:cs typeface="+mn-cs"/>
              </a:rPr>
              <a:t>Emerson ensures the systems support the same options as the devices. In addition to international standards like 4-20 mA / HART, FOUNDATION fieldbus, PROFIBUS-DP, and WirelessHART, Emerson develop internal standard and guidelines to ensure products from different business units behave consistently </a:t>
            </a:r>
            <a:r>
              <a:rPr lang="en-US" sz="1200" kern="1200">
                <a:solidFill>
                  <a:schemeClr val="tx1"/>
                </a:solidFill>
                <a:latin typeface="Arial" charset="0"/>
                <a:ea typeface="+mn-ea"/>
                <a:cs typeface="+mn-cs"/>
              </a:rPr>
              <a:t>and work </a:t>
            </a:r>
            <a:r>
              <a:rPr lang="en-US" sz="1200" kern="1200" dirty="0">
                <a:solidFill>
                  <a:schemeClr val="tx1"/>
                </a:solidFill>
                <a:latin typeface="Arial" charset="0"/>
                <a:ea typeface="+mn-ea"/>
                <a:cs typeface="+mn-cs"/>
              </a:rPr>
              <a:t>together. Optional features and enhancements do not prevent interoperability with third party product. There is a history of such specification eventually being adopted as international standards; such as HART, Device Description Language, and PlantWeb Alerts.</a:t>
            </a:r>
          </a:p>
          <a:p>
            <a:endParaRPr lang="en-US" sz="1200" kern="1200" dirty="0">
              <a:solidFill>
                <a:schemeClr val="tx1"/>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CD864878-429B-483B-B33D-AEB2CDDF479A}" type="slidenum">
              <a:rPr lang="en-US" smtClean="0"/>
              <a:pPr/>
              <a:t>129</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http://search-ext.</a:t>
            </a:r>
            <a:r>
              <a:rPr lang="en-US" b="1" dirty="0"/>
              <a:t>abb</a:t>
            </a:r>
            <a:r>
              <a:rPr lang="en-US" dirty="0"/>
              <a:t>.com/library/Download.aspx?DocumentID=2PAA103000&amp;LanguageCode=en&amp;DocumentPartId=&amp;Action=Launch</a:t>
            </a:r>
          </a:p>
          <a:p>
            <a:r>
              <a:rPr lang="en-US" dirty="0"/>
              <a:t>https://www.</a:t>
            </a:r>
            <a:r>
              <a:rPr lang="en-US" b="1" dirty="0"/>
              <a:t>honeywell</a:t>
            </a:r>
            <a:r>
              <a:rPr lang="en-US" dirty="0"/>
              <a:t>process.com/library/support/Public/Documents/Fieldbus-Devices-HIST-ExperionPKS.pdf</a:t>
            </a:r>
          </a:p>
          <a:p>
            <a:r>
              <a:rPr lang="en-US" dirty="0"/>
              <a:t>http://www.</a:t>
            </a:r>
            <a:r>
              <a:rPr lang="en-US" b="1" dirty="0"/>
              <a:t>yokogawa</a:t>
            </a:r>
            <a:r>
              <a:rPr lang="en-US" dirty="0"/>
              <a:t>.com/fbs/Interoperability/fbs-hist-en.htm</a:t>
            </a:r>
          </a:p>
          <a:p>
            <a:r>
              <a:rPr lang="en-US" dirty="0"/>
              <a:t>http://www.</a:t>
            </a:r>
            <a:r>
              <a:rPr lang="en-US" b="1" dirty="0"/>
              <a:t>fdt</a:t>
            </a:r>
            <a:r>
              <a:rPr lang="en-US" dirty="0"/>
              <a:t>group.org/product-catalog/certified-dtms?company=Emerson+Process+Management&amp;field_device_type_value_many_to_one=All&amp;field_protocol_value_many_to_one=All</a:t>
            </a:r>
          </a:p>
        </p:txBody>
      </p:sp>
      <p:sp>
        <p:nvSpPr>
          <p:cNvPr id="4" name="Slide Number Placeholder 3"/>
          <p:cNvSpPr>
            <a:spLocks noGrp="1"/>
          </p:cNvSpPr>
          <p:nvPr>
            <p:ph type="sldNum" sz="quarter" idx="10"/>
          </p:nvPr>
        </p:nvSpPr>
        <p:spPr/>
        <p:txBody>
          <a:bodyPr/>
          <a:lstStyle/>
          <a:p>
            <a:fld id="{CD864878-429B-483B-B33D-AEB2CDDF479A}" type="slidenum">
              <a:rPr lang="en-US" smtClean="0"/>
              <a:pPr/>
              <a:t>130</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9E54D0-0D00-4F59-9A20-1E604C75E63C}" type="slidenum">
              <a:rPr lang="en-US"/>
              <a:pPr/>
              <a:t>132</a:t>
            </a:fld>
            <a:endParaRPr lang="en-US"/>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D6F6F4-DB92-4DA3-84BA-5DDA99991A37}" type="slidenum">
              <a:rPr lang="en-US"/>
              <a:pPr/>
              <a:t>133</a:t>
            </a:fld>
            <a:endParaRPr lang="en-US"/>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a:xfrm>
            <a:off x="907628" y="4721186"/>
            <a:ext cx="4991947" cy="4472702"/>
          </a:xfrm>
        </p:spPr>
        <p:txBody>
          <a:bodyPr/>
          <a:lstStyle/>
          <a:p>
            <a:r>
              <a:rPr lang="en-GB" dirty="0"/>
              <a:t>Rather than trying to cover all industrial communications this book focuses on the field-level </a:t>
            </a:r>
            <a:r>
              <a:rPr lang="en-GB"/>
              <a:t>process networks </a:t>
            </a:r>
            <a:r>
              <a:rPr lang="en-GB" dirty="0"/>
              <a:t>HART, </a:t>
            </a:r>
            <a:r>
              <a:rPr lang="en-US" dirty="0"/>
              <a:t>Foundation™</a:t>
            </a:r>
            <a:r>
              <a:rPr lang="en-GB" dirty="0"/>
              <a:t> H1 Fieldbus and PROFIBUS PA and the host-level Ethernet versions </a:t>
            </a:r>
            <a:r>
              <a:rPr lang="en-US" dirty="0"/>
              <a:t>Foundation™</a:t>
            </a:r>
            <a:r>
              <a:rPr lang="en-GB" dirty="0"/>
              <a:t> HSE Fieldbus and </a:t>
            </a:r>
            <a:r>
              <a:rPr lang="en-GB" dirty="0" err="1"/>
              <a:t>PROFInet</a:t>
            </a:r>
            <a:r>
              <a:rPr lang="en-GB" dirty="0"/>
              <a:t>. More than just wiring rules this book covers the topic in-depth including configuration and documentation aspects. The book has 468 hardbound pages, approximately 230 illustrations and 100 review questions.</a:t>
            </a:r>
          </a:p>
          <a:p>
            <a:endParaRPr lang="en-US" dirty="0"/>
          </a:p>
          <a:p>
            <a:r>
              <a:rPr lang="en-GB" dirty="0"/>
              <a:t>This implementation-oriented book based on experience collected from end-users across a wide range of industries around the world provides a clear and concise presentation of how to apply </a:t>
            </a:r>
            <a:r>
              <a:rPr lang="en-GB" dirty="0" err="1"/>
              <a:t>fieldbuses</a:t>
            </a:r>
            <a:r>
              <a:rPr lang="en-GB" dirty="0"/>
              <a:t> for process control. It addresses "how-to" for all phases of the system lifecycle from engineering to device and strategy configuration, installation and commissioning, diagnostics and troubleshooting, operation, calibration and maintenance. The book covers the three leading process fieldbus technologies: HART, FOUNDATION™ Fieldbus and PROFIBUS-PA. Both the field-level and the Ethernet-based </a:t>
            </a:r>
            <a:r>
              <a:rPr lang="en-GB"/>
              <a:t>host-level networking </a:t>
            </a:r>
            <a:r>
              <a:rPr lang="en-GB" dirty="0"/>
              <a:t>are covered. The operation chapter touches on software integration using OPC (OLE for Process Control). The text also addresses concerns and solutions for interoperability, integration and migration as well as availability and safety. A chapter on benefits helps engineers justify business advantages to the management. The final chapter is for "propeller heads" and covers how these fieldbus </a:t>
            </a:r>
            <a:r>
              <a:rPr lang="en-GB"/>
              <a:t>technologies work. </a:t>
            </a:r>
            <a:r>
              <a:rPr lang="en-GB" dirty="0"/>
              <a:t>The book exposes similarities, differences and capabilities of these bus technologies. This book is a must-have for system designers, instrument engineers and technicians. Even process engineers can benefit learning about the capabilities of fieldbus technologies. The book is ideal for courses and for self-study and will remain a handy reference when configuring and troubleshoot systems. This book is sure to be a well-thumbed addition to every control engineer's bookshelf.</a:t>
            </a:r>
          </a:p>
          <a:p>
            <a:endParaRPr lang="en-GB" dirty="0"/>
          </a:p>
          <a:p>
            <a:r>
              <a:rPr lang="en-GB" dirty="0"/>
              <a:t>Content: Introduction, benefits, installation and commissioning, configuration, integration and migration, troubleshooting, operation, design and engineering, maintenance, availability and safety, function</a:t>
            </a:r>
          </a:p>
          <a:p>
            <a:endParaRPr lang="en-GB" dirty="0"/>
          </a:p>
          <a:p>
            <a:r>
              <a:rPr lang="en-GB" dirty="0"/>
              <a:t>Buy online:</a:t>
            </a:r>
          </a:p>
          <a:p>
            <a:r>
              <a:rPr lang="en-US" u="sng" dirty="0">
                <a:solidFill>
                  <a:srgbClr val="0000FF"/>
                </a:solidFill>
                <a:hlinkClick r:id="rId3"/>
              </a:rPr>
              <a:t>http://books.isa.org/</a:t>
            </a:r>
            <a:endParaRPr lang="en-GB" dirty="0"/>
          </a:p>
          <a:p>
            <a:r>
              <a:rPr lang="en-US" u="sng" dirty="0">
                <a:solidFill>
                  <a:srgbClr val="0000FF"/>
                </a:solidFill>
                <a:hlinkClick r:id="rId4"/>
              </a:rPr>
              <a:t>http://www.amazon.com/</a:t>
            </a:r>
            <a:endParaRPr lang="en-GB" dirty="0"/>
          </a:p>
          <a:p>
            <a:r>
              <a:rPr lang="en-US" u="sng" dirty="0">
                <a:solidFill>
                  <a:srgbClr val="0000FF"/>
                </a:solidFill>
                <a:hlinkClick r:id="rId5"/>
              </a:rPr>
              <a:t>http://shop.barnesandnoble.com/</a:t>
            </a:r>
            <a:endParaRPr lang="en-GB" dirty="0"/>
          </a:p>
          <a:p>
            <a:endParaRPr lang="en-GB" dirty="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0962" name="Picture 2" descr="process management"/>
          <p:cNvPicPr>
            <a:picLocks noChangeAspect="1" noChangeArrowheads="1"/>
          </p:cNvPicPr>
          <p:nvPr/>
        </p:nvPicPr>
        <p:blipFill rotWithShape="1">
          <a:blip r:embed="rId2" cstate="print"/>
          <a:srcRect b="29206"/>
          <a:stretch/>
        </p:blipFill>
        <p:spPr bwMode="auto">
          <a:xfrm>
            <a:off x="5835650" y="4700588"/>
            <a:ext cx="2482850" cy="1176684"/>
          </a:xfrm>
          <a:prstGeom prst="rect">
            <a:avLst/>
          </a:prstGeom>
          <a:noFill/>
        </p:spPr>
      </p:pic>
      <p:sp>
        <p:nvSpPr>
          <p:cNvPr id="40963" name="Rectangle 3"/>
          <p:cNvSpPr>
            <a:spLocks noGrp="1" noChangeArrowheads="1"/>
          </p:cNvSpPr>
          <p:nvPr>
            <p:ph type="ctrTitle"/>
          </p:nvPr>
        </p:nvSpPr>
        <p:spPr>
          <a:xfrm>
            <a:off x="2044700" y="1447800"/>
            <a:ext cx="5486400" cy="1168400"/>
          </a:xfrm>
          <a:effectLst/>
        </p:spPr>
        <p:txBody>
          <a:bodyPr/>
          <a:lstStyle>
            <a:lvl1pPr>
              <a:lnSpc>
                <a:spcPct val="75000"/>
              </a:lnSpc>
              <a:defRPr sz="4000" i="0">
                <a:solidFill>
                  <a:srgbClr val="004B8D"/>
                </a:solidFill>
                <a:effectLst/>
              </a:defRPr>
            </a:lvl1pPr>
          </a:lstStyle>
          <a:p>
            <a:r>
              <a:rPr lang="en-US"/>
              <a:t>Click to edit Master title style</a:t>
            </a:r>
          </a:p>
        </p:txBody>
      </p:sp>
      <p:sp>
        <p:nvSpPr>
          <p:cNvPr id="40964" name="Rectangle 4"/>
          <p:cNvSpPr>
            <a:spLocks noGrp="1" noChangeArrowheads="1"/>
          </p:cNvSpPr>
          <p:nvPr>
            <p:ph type="subTitle" idx="1"/>
          </p:nvPr>
        </p:nvSpPr>
        <p:spPr>
          <a:xfrm>
            <a:off x="2057400" y="2692400"/>
            <a:ext cx="5575300" cy="1651000"/>
          </a:xfrm>
        </p:spPr>
        <p:txBody>
          <a:bodyPr/>
          <a:lstStyle>
            <a:lvl1pPr marL="0" indent="0">
              <a:buFont typeface="Wingdings" pitchFamily="2" charset="2"/>
              <a:buNone/>
              <a:defRPr/>
            </a:lvl1pPr>
          </a:lstStyle>
          <a:p>
            <a:r>
              <a:rPr lang="en-US"/>
              <a:t>Click to edit Master subtitle style</a:t>
            </a:r>
          </a:p>
        </p:txBody>
      </p:sp>
      <p:sp>
        <p:nvSpPr>
          <p:cNvPr id="7" name="Rectangle 18"/>
          <p:cNvSpPr/>
          <p:nvPr userDrawn="1"/>
        </p:nvSpPr>
        <p:spPr bwMode="auto">
          <a:xfrm>
            <a:off x="0" y="2581663"/>
            <a:ext cx="2277752" cy="4276339"/>
          </a:xfrm>
          <a:custGeom>
            <a:avLst/>
            <a:gdLst/>
            <a:ahLst/>
            <a:cxnLst/>
            <a:rect l="l" t="t" r="r" b="b"/>
            <a:pathLst>
              <a:path w="2277752" h="4276339">
                <a:moveTo>
                  <a:pt x="0" y="0"/>
                </a:moveTo>
                <a:lnTo>
                  <a:pt x="2277752" y="4276339"/>
                </a:lnTo>
                <a:lnTo>
                  <a:pt x="0" y="4276339"/>
                </a:lnTo>
                <a:close/>
              </a:path>
            </a:pathLst>
          </a:custGeom>
          <a:solidFill>
            <a:srgbClr val="004B8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4B8D"/>
              </a:solidFill>
              <a:latin typeface="Times"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406400"/>
            <a:ext cx="2103438" cy="5346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84200" y="406400"/>
            <a:ext cx="6159500" cy="5346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84200" y="406400"/>
            <a:ext cx="8415338" cy="723900"/>
          </a:xfrm>
        </p:spPr>
        <p:txBody>
          <a:bodyPr/>
          <a:lstStyle/>
          <a:p>
            <a:r>
              <a:rPr lang="en-US"/>
              <a:t>Click to edit Master title style</a:t>
            </a:r>
          </a:p>
        </p:txBody>
      </p:sp>
      <p:sp>
        <p:nvSpPr>
          <p:cNvPr id="3" name="Table Placeholder 2"/>
          <p:cNvSpPr>
            <a:spLocks noGrp="1"/>
          </p:cNvSpPr>
          <p:nvPr>
            <p:ph type="tbl" idx="1"/>
          </p:nvPr>
        </p:nvSpPr>
        <p:spPr>
          <a:xfrm>
            <a:off x="590550" y="1206500"/>
            <a:ext cx="8343900" cy="4546600"/>
          </a:xfrm>
        </p:spPr>
        <p:txBody>
          <a:bodyPr/>
          <a:lstStyle/>
          <a:p>
            <a:r>
              <a:rPr lang="en-US"/>
              <a:t>Click icon to add table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6553200" y="6245225"/>
            <a:ext cx="2133600" cy="476250"/>
          </a:xfrm>
          <a:prstGeom prst="rect">
            <a:avLst/>
          </a:prstGeom>
        </p:spPr>
        <p:txBody>
          <a:bodyPr/>
          <a:lstStyle/>
          <a:p>
            <a:pPr>
              <a:defRPr/>
            </a:pPr>
            <a:fld id="{6099E5F7-B170-43B1-B7BB-759BA657E60F}" type="slidenum">
              <a:rPr lang="en-US" smtClean="0"/>
              <a:pPr>
                <a:defRPr/>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200" y="406400"/>
            <a:ext cx="8415338" cy="723900"/>
          </a:xfrm>
        </p:spPr>
        <p:txBody>
          <a:bodyPr/>
          <a:lstStyle/>
          <a:p>
            <a:r>
              <a:rPr lang="en-US"/>
              <a:t>Click to edit Master title style</a:t>
            </a:r>
          </a:p>
        </p:txBody>
      </p:sp>
      <p:sp>
        <p:nvSpPr>
          <p:cNvPr id="3" name="Text Placeholder 2"/>
          <p:cNvSpPr>
            <a:spLocks noGrp="1"/>
          </p:cNvSpPr>
          <p:nvPr>
            <p:ph type="body" sz="half" idx="1"/>
          </p:nvPr>
        </p:nvSpPr>
        <p:spPr>
          <a:xfrm>
            <a:off x="590550" y="1206500"/>
            <a:ext cx="409575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206500"/>
            <a:ext cx="4095750" cy="454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6478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055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206500"/>
            <a:ext cx="4095750" cy="454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611560" y="-315416"/>
            <a:ext cx="4032448" cy="288032"/>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Old Way</a:t>
            </a:r>
          </a:p>
        </p:txBody>
      </p:sp>
      <p:sp>
        <p:nvSpPr>
          <p:cNvPr id="6" name="Rectangle 5"/>
          <p:cNvSpPr/>
          <p:nvPr userDrawn="1"/>
        </p:nvSpPr>
        <p:spPr bwMode="auto">
          <a:xfrm>
            <a:off x="4860032" y="-315416"/>
            <a:ext cx="4032448" cy="288032"/>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New Way</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bwMode="auto">
          <a:xfrm>
            <a:off x="584200" y="406400"/>
            <a:ext cx="8415338" cy="723900"/>
          </a:xfrm>
          <a:prstGeom prst="rect">
            <a:avLst/>
          </a:prstGeom>
          <a:noFill/>
          <a:ln w="9525">
            <a:noFill/>
            <a:miter lim="800000"/>
            <a:headEnd/>
            <a:tailEnd/>
          </a:ln>
          <a:effectLst>
            <a:outerShdw dist="35921" dir="2700000" algn="ctr" rotWithShape="0">
              <a:schemeClr val="bg1"/>
            </a:outerShdw>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9940" name="Rectangle 4"/>
          <p:cNvSpPr>
            <a:spLocks noGrp="1" noChangeArrowheads="1"/>
          </p:cNvSpPr>
          <p:nvPr>
            <p:ph type="body" idx="1"/>
          </p:nvPr>
        </p:nvSpPr>
        <p:spPr bwMode="auto">
          <a:xfrm>
            <a:off x="590550" y="1206500"/>
            <a:ext cx="8343900" cy="4546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0" y="6519446"/>
            <a:ext cx="436337" cy="338554"/>
          </a:xfrm>
          <a:prstGeom prst="rect">
            <a:avLst/>
          </a:prstGeom>
          <a:noFill/>
        </p:spPr>
        <p:txBody>
          <a:bodyPr wrap="none" rtlCol="0">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fld id="{D0C52996-9BE7-47F2-89E9-A3A06C6F0499}" type="slidenum">
              <a:rPr lang="en-US" smtClean="0"/>
              <a:pPr marL="0" marR="0" indent="0" algn="ctr" defTabSz="914400" rtl="0" eaLnBrk="0" fontAlgn="base" latinLnBrk="0" hangingPunct="0">
                <a:lnSpc>
                  <a:spcPct val="100000"/>
                </a:lnSpc>
                <a:spcBef>
                  <a:spcPct val="0"/>
                </a:spcBef>
                <a:spcAft>
                  <a:spcPct val="0"/>
                </a:spcAft>
                <a:buClrTx/>
                <a:buSzTx/>
                <a:buFontTx/>
                <a:buNone/>
                <a:tabLst/>
                <a:defRPr/>
              </a:pPr>
              <a:t>‹#›</a:t>
            </a:fld>
            <a:endParaRPr lang="en-US" dirty="0"/>
          </a:p>
        </p:txBody>
      </p:sp>
      <p:sp>
        <p:nvSpPr>
          <p:cNvPr id="8" name="Line 20"/>
          <p:cNvSpPr>
            <a:spLocks noChangeShapeType="1"/>
          </p:cNvSpPr>
          <p:nvPr userDrawn="1"/>
        </p:nvSpPr>
        <p:spPr bwMode="auto">
          <a:xfrm>
            <a:off x="0" y="1100138"/>
            <a:ext cx="8737600" cy="0"/>
          </a:xfrm>
          <a:prstGeom prst="line">
            <a:avLst/>
          </a:prstGeom>
          <a:noFill/>
          <a:ln w="9525">
            <a:solidFill>
              <a:srgbClr val="004B8D"/>
            </a:solidFill>
            <a:round/>
            <a:headEnd/>
            <a:tailEnd/>
          </a:ln>
          <a:effectLst/>
        </p:spPr>
        <p:txBody>
          <a:bodyPr wrap="none" anchor="ctr"/>
          <a:lstStyle/>
          <a:p>
            <a:pPr eaLnBrk="0" fontAlgn="base" hangingPunct="0">
              <a:spcBef>
                <a:spcPct val="0"/>
              </a:spcBef>
              <a:spcAft>
                <a:spcPct val="0"/>
              </a:spcAft>
              <a:defRPr/>
            </a:pPr>
            <a:endParaRPr lang="en-US" sz="2400" dirty="0">
              <a:solidFill>
                <a:srgbClr val="0F245F"/>
              </a:solidFill>
              <a:latin typeface="Times" charset="0"/>
            </a:endParaRPr>
          </a:p>
        </p:txBody>
      </p:sp>
      <p:pic>
        <p:nvPicPr>
          <p:cNvPr id="9" name="Picture 2" descr="X:\EMERSON\_BRAND_RESOURCES\BRAND_STANDARDS\Logos\Logos-Corporate\Logos-Corporate-PNG\CORP_2C_Standard.png"/>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7890285" y="6227938"/>
            <a:ext cx="1249696" cy="5903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76" r:id="rId12"/>
    <p:sldLayoutId id="2147483677" r:id="rId13"/>
    <p:sldLayoutId id="2147483678" r:id="rId14"/>
  </p:sldLayoutIdLst>
  <p:transition/>
  <p:hf sldNum="0" hdr="0" ftr="0"/>
  <p:txStyles>
    <p:titleStyle>
      <a:lvl1pPr algn="l" rtl="0" eaLnBrk="1" fontAlgn="base" hangingPunct="1">
        <a:lnSpc>
          <a:spcPct val="85000"/>
        </a:lnSpc>
        <a:spcBef>
          <a:spcPct val="0"/>
        </a:spcBef>
        <a:spcAft>
          <a:spcPct val="0"/>
        </a:spcAft>
        <a:defRPr sz="3200" b="1" i="0">
          <a:solidFill>
            <a:srgbClr val="004B8D"/>
          </a:solidFill>
          <a:effectLst/>
          <a:latin typeface="+mj-lt"/>
          <a:ea typeface="+mj-ea"/>
          <a:cs typeface="+mj-cs"/>
        </a:defRPr>
      </a:lvl1pPr>
      <a:lvl2pPr algn="l" rtl="0" eaLnBrk="1" fontAlgn="base" hangingPunct="1">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2pPr>
      <a:lvl3pPr algn="l" rtl="0" eaLnBrk="1" fontAlgn="base" hangingPunct="1">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3pPr>
      <a:lvl4pPr algn="l" rtl="0" eaLnBrk="1" fontAlgn="base" hangingPunct="1">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4pPr>
      <a:lvl5pPr algn="l" rtl="0" eaLnBrk="1" fontAlgn="base" hangingPunct="1">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5pPr>
      <a:lvl6pPr marL="457200" algn="l" rtl="0" eaLnBrk="1" fontAlgn="base" hangingPunct="1">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400" algn="l" rtl="0" eaLnBrk="1" fontAlgn="base" hangingPunct="1">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600" algn="l" rtl="0" eaLnBrk="1" fontAlgn="base" hangingPunct="1">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800" algn="l" rtl="0" eaLnBrk="1" fontAlgn="base" hangingPunct="1">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9pPr>
    </p:titleStyle>
    <p:bodyStyle>
      <a:lvl1pPr marL="342900" indent="-342900" algn="l" rtl="0" eaLnBrk="1" fontAlgn="base" hangingPunct="1">
        <a:spcBef>
          <a:spcPct val="0"/>
        </a:spcBef>
        <a:spcAft>
          <a:spcPct val="0"/>
        </a:spcAft>
        <a:buClr>
          <a:schemeClr val="bg2"/>
        </a:buClr>
        <a:buSzPct val="60000"/>
        <a:buFont typeface="Wingdings" pitchFamily="2" charset="2"/>
        <a:buChar char="l"/>
        <a:defRPr sz="2800">
          <a:solidFill>
            <a:srgbClr val="000000"/>
          </a:solidFill>
          <a:latin typeface="+mn-lt"/>
          <a:ea typeface="+mn-ea"/>
          <a:cs typeface="+mn-cs"/>
        </a:defRPr>
      </a:lvl1pPr>
      <a:lvl2pPr marL="749300" indent="-292100" algn="l" rtl="0" eaLnBrk="1" fontAlgn="base" hangingPunct="1">
        <a:spcBef>
          <a:spcPct val="0"/>
        </a:spcBef>
        <a:spcAft>
          <a:spcPct val="0"/>
        </a:spcAft>
        <a:buClr>
          <a:schemeClr val="bg2"/>
        </a:buClr>
        <a:buChar char="–"/>
        <a:defRPr sz="2400">
          <a:solidFill>
            <a:srgbClr val="000000"/>
          </a:solidFill>
          <a:latin typeface="+mn-lt"/>
        </a:defRPr>
      </a:lvl2pPr>
      <a:lvl3pPr marL="1092200" indent="-228600" algn="l" rtl="0" eaLnBrk="1" fontAlgn="base" hangingPunct="1">
        <a:spcBef>
          <a:spcPct val="0"/>
        </a:spcBef>
        <a:spcAft>
          <a:spcPct val="0"/>
        </a:spcAft>
        <a:buClr>
          <a:schemeClr val="bg2"/>
        </a:buClr>
        <a:buChar char="•"/>
        <a:defRPr sz="2000">
          <a:solidFill>
            <a:srgbClr val="000000"/>
          </a:solidFill>
          <a:latin typeface="+mn-lt"/>
        </a:defRPr>
      </a:lvl3pPr>
      <a:lvl4pPr marL="1435100" indent="-228600" algn="l" rtl="0" eaLnBrk="1" fontAlgn="base" hangingPunct="1">
        <a:spcBef>
          <a:spcPct val="0"/>
        </a:spcBef>
        <a:spcAft>
          <a:spcPct val="0"/>
        </a:spcAft>
        <a:buClr>
          <a:schemeClr val="bg2"/>
        </a:buClr>
        <a:buChar char="–"/>
        <a:defRPr>
          <a:solidFill>
            <a:srgbClr val="000000"/>
          </a:solidFill>
          <a:latin typeface="+mn-lt"/>
        </a:defRPr>
      </a:lvl4pPr>
      <a:lvl5pPr marL="1778000" indent="-228600" algn="l" rtl="0" eaLnBrk="1" fontAlgn="base" hangingPunct="1">
        <a:spcBef>
          <a:spcPct val="0"/>
        </a:spcBef>
        <a:spcAft>
          <a:spcPct val="0"/>
        </a:spcAft>
        <a:buClr>
          <a:schemeClr val="bg2"/>
        </a:buClr>
        <a:buChar char="»"/>
        <a:defRPr>
          <a:solidFill>
            <a:srgbClr val="000000"/>
          </a:solidFill>
          <a:latin typeface="+mn-lt"/>
        </a:defRPr>
      </a:lvl5pPr>
      <a:lvl6pPr marL="2235200" indent="-228600" algn="l" rtl="0" eaLnBrk="1" fontAlgn="base" hangingPunct="1">
        <a:spcBef>
          <a:spcPct val="0"/>
        </a:spcBef>
        <a:spcAft>
          <a:spcPct val="0"/>
        </a:spcAft>
        <a:buClr>
          <a:schemeClr val="bg2"/>
        </a:buClr>
        <a:buChar char="»"/>
        <a:defRPr>
          <a:solidFill>
            <a:srgbClr val="000000"/>
          </a:solidFill>
          <a:latin typeface="+mn-lt"/>
        </a:defRPr>
      </a:lvl6pPr>
      <a:lvl7pPr marL="2692400" indent="-228600" algn="l" rtl="0" eaLnBrk="1" fontAlgn="base" hangingPunct="1">
        <a:spcBef>
          <a:spcPct val="0"/>
        </a:spcBef>
        <a:spcAft>
          <a:spcPct val="0"/>
        </a:spcAft>
        <a:buClr>
          <a:schemeClr val="bg2"/>
        </a:buClr>
        <a:buChar char="»"/>
        <a:defRPr>
          <a:solidFill>
            <a:srgbClr val="000000"/>
          </a:solidFill>
          <a:latin typeface="+mn-lt"/>
        </a:defRPr>
      </a:lvl7pPr>
      <a:lvl8pPr marL="3149600" indent="-228600" algn="l" rtl="0" eaLnBrk="1" fontAlgn="base" hangingPunct="1">
        <a:spcBef>
          <a:spcPct val="0"/>
        </a:spcBef>
        <a:spcAft>
          <a:spcPct val="0"/>
        </a:spcAft>
        <a:buClr>
          <a:schemeClr val="bg2"/>
        </a:buClr>
        <a:buChar char="»"/>
        <a:defRPr>
          <a:solidFill>
            <a:srgbClr val="000000"/>
          </a:solidFill>
          <a:latin typeface="+mn-lt"/>
        </a:defRPr>
      </a:lvl8pPr>
      <a:lvl9pPr marL="3606800" indent="-228600" algn="l" rtl="0" eaLnBrk="1" fontAlgn="base" hangingPunct="1">
        <a:spcBef>
          <a:spcPct val="0"/>
        </a:spcBef>
        <a:spcAft>
          <a:spcPct val="0"/>
        </a:spcAft>
        <a:buClr>
          <a:schemeClr val="bg2"/>
        </a:buClr>
        <a:buChar char="»"/>
        <a:defRPr>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5.wmf"/></Relationships>
</file>

<file path=ppt/slides/_rels/slide10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98.png"/><Relationship Id="rId4" Type="http://schemas.openxmlformats.org/officeDocument/2006/relationships/image" Target="../media/image197.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0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3.jpeg"/><Relationship Id="rId7" Type="http://schemas.openxmlformats.org/officeDocument/2006/relationships/image" Target="../media/image20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210.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7.png"/><Relationship Id="rId9" Type="http://schemas.openxmlformats.org/officeDocument/2006/relationships/image" Target="../media/image208.png"/></Relationships>
</file>

<file path=ppt/slides/_rels/slide107.x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image" Target="../media/image211.png"/><Relationship Id="rId7" Type="http://schemas.openxmlformats.org/officeDocument/2006/relationships/image" Target="../media/image21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213.png"/><Relationship Id="rId4" Type="http://schemas.openxmlformats.org/officeDocument/2006/relationships/image" Target="../media/image212.png"/><Relationship Id="rId9" Type="http://schemas.openxmlformats.org/officeDocument/2006/relationships/image" Target="../media/image216.png"/></Relationships>
</file>

<file path=ppt/slides/_rels/slide10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109.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jpeg"/><Relationship Id="rId18" Type="http://schemas.openxmlformats.org/officeDocument/2006/relationships/image" Target="../media/image35.png"/><Relationship Id="rId3" Type="http://schemas.openxmlformats.org/officeDocument/2006/relationships/image" Target="../media/image21.png"/><Relationship Id="rId21" Type="http://schemas.openxmlformats.org/officeDocument/2006/relationships/image" Target="../media/image38.png"/><Relationship Id="rId7" Type="http://schemas.openxmlformats.org/officeDocument/2006/relationships/image" Target="../media/image25.png"/><Relationship Id="rId12" Type="http://schemas.openxmlformats.org/officeDocument/2006/relationships/image" Target="../media/image29.png"/><Relationship Id="rId17" Type="http://schemas.openxmlformats.org/officeDocument/2006/relationships/image" Target="../media/image34.jpeg"/><Relationship Id="rId2" Type="http://schemas.openxmlformats.org/officeDocument/2006/relationships/notesSlide" Target="../notesSlides/notesSlide9.xml"/><Relationship Id="rId16" Type="http://schemas.openxmlformats.org/officeDocument/2006/relationships/image" Target="../media/image33.jpe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hyperlink" Target="http://www.bhpbilliton.com/bb/home/home.jsp" TargetMode="External"/><Relationship Id="rId5" Type="http://schemas.openxmlformats.org/officeDocument/2006/relationships/image" Target="../media/image23.png"/><Relationship Id="rId15" Type="http://schemas.openxmlformats.org/officeDocument/2006/relationships/image" Target="../media/image32.jpeg"/><Relationship Id="rId10" Type="http://schemas.openxmlformats.org/officeDocument/2006/relationships/image" Target="../media/image28.png"/><Relationship Id="rId19" Type="http://schemas.openxmlformats.org/officeDocument/2006/relationships/image" Target="../media/image36.jpe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6.xml"/><Relationship Id="rId5" Type="http://schemas.openxmlformats.org/officeDocument/2006/relationships/image" Target="../media/image223.png"/><Relationship Id="rId4" Type="http://schemas.openxmlformats.org/officeDocument/2006/relationships/image" Target="../media/image222.png"/></Relationships>
</file>

<file path=ppt/slides/_rels/slide113.xml.rels><?xml version="1.0" encoding="UTF-8" standalone="yes"?>
<Relationships xmlns="http://schemas.openxmlformats.org/package/2006/relationships"><Relationship Id="rId3" Type="http://schemas.openxmlformats.org/officeDocument/2006/relationships/image" Target="../media/image224.jpeg"/><Relationship Id="rId7"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jpeg"/></Relationships>
</file>

<file path=ppt/slides/_rels/slide114.xml.rels><?xml version="1.0" encoding="UTF-8" standalone="yes"?>
<Relationships xmlns="http://schemas.openxmlformats.org/package/2006/relationships"><Relationship Id="rId8" Type="http://schemas.openxmlformats.org/officeDocument/2006/relationships/image" Target="../media/image232.jpeg"/><Relationship Id="rId3" Type="http://schemas.openxmlformats.org/officeDocument/2006/relationships/notesSlide" Target="../notesSlides/notesSlide83.xml"/><Relationship Id="rId7" Type="http://schemas.openxmlformats.org/officeDocument/2006/relationships/image" Target="../media/image23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30.png"/><Relationship Id="rId5" Type="http://schemas.openxmlformats.org/officeDocument/2006/relationships/image" Target="../media/image229.png"/><Relationship Id="rId10" Type="http://schemas.openxmlformats.org/officeDocument/2006/relationships/image" Target="../media/image234.jpeg"/><Relationship Id="rId4" Type="http://schemas.openxmlformats.org/officeDocument/2006/relationships/image" Target="../media/image228.png"/><Relationship Id="rId9" Type="http://schemas.openxmlformats.org/officeDocument/2006/relationships/image" Target="../media/image233.jpeg"/></Relationships>
</file>

<file path=ppt/slides/_rels/slide115.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27.png"/><Relationship Id="rId7" Type="http://schemas.openxmlformats.org/officeDocument/2006/relationships/image" Target="../media/image237.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105.png"/><Relationship Id="rId10" Type="http://schemas.openxmlformats.org/officeDocument/2006/relationships/image" Target="../media/image240.png"/><Relationship Id="rId4" Type="http://schemas.openxmlformats.org/officeDocument/2006/relationships/image" Target="../media/image235.png"/><Relationship Id="rId9" Type="http://schemas.openxmlformats.org/officeDocument/2006/relationships/image" Target="../media/image2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17.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3" Type="http://schemas.openxmlformats.org/officeDocument/2006/relationships/image" Target="../media/image242.png"/><Relationship Id="rId7" Type="http://schemas.openxmlformats.org/officeDocument/2006/relationships/image" Target="../media/image246.png"/><Relationship Id="rId12" Type="http://schemas.openxmlformats.org/officeDocument/2006/relationships/image" Target="../media/image251.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png"/></Relationships>
</file>

<file path=ppt/slides/_rels/slide11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11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5.png"/><Relationship Id="rId7"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105.png"/><Relationship Id="rId10" Type="http://schemas.openxmlformats.org/officeDocument/2006/relationships/image" Target="../media/image11.png"/><Relationship Id="rId4" Type="http://schemas.openxmlformats.org/officeDocument/2006/relationships/image" Target="../media/image255.png"/><Relationship Id="rId9" Type="http://schemas.openxmlformats.org/officeDocument/2006/relationships/image" Target="../media/image25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93.png"/><Relationship Id="rId18" Type="http://schemas.openxmlformats.org/officeDocument/2006/relationships/image" Target="../media/image264.jpeg"/><Relationship Id="rId26" Type="http://schemas.openxmlformats.org/officeDocument/2006/relationships/image" Target="../media/image271.png"/><Relationship Id="rId3" Type="http://schemas.openxmlformats.org/officeDocument/2006/relationships/image" Target="../media/image124.png"/><Relationship Id="rId21" Type="http://schemas.openxmlformats.org/officeDocument/2006/relationships/image" Target="../media/image142.jpeg"/><Relationship Id="rId7" Type="http://schemas.openxmlformats.org/officeDocument/2006/relationships/image" Target="../media/image259.png"/><Relationship Id="rId12" Type="http://schemas.openxmlformats.org/officeDocument/2006/relationships/image" Target="../media/image127.jpeg"/><Relationship Id="rId17" Type="http://schemas.openxmlformats.org/officeDocument/2006/relationships/image" Target="../media/image141.png"/><Relationship Id="rId25" Type="http://schemas.openxmlformats.org/officeDocument/2006/relationships/image" Target="../media/image270.wmf"/><Relationship Id="rId2" Type="http://schemas.openxmlformats.org/officeDocument/2006/relationships/notesSlide" Target="../notesSlides/notesSlide91.xml"/><Relationship Id="rId16" Type="http://schemas.openxmlformats.org/officeDocument/2006/relationships/image" Target="../media/image263.png"/><Relationship Id="rId20" Type="http://schemas.openxmlformats.org/officeDocument/2006/relationships/image" Target="../media/image266.jpeg"/><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129.png"/><Relationship Id="rId24" Type="http://schemas.openxmlformats.org/officeDocument/2006/relationships/image" Target="../media/image269.png"/><Relationship Id="rId5" Type="http://schemas.openxmlformats.org/officeDocument/2006/relationships/image" Target="../media/image258.png"/><Relationship Id="rId15" Type="http://schemas.openxmlformats.org/officeDocument/2006/relationships/image" Target="../media/image262.png"/><Relationship Id="rId23" Type="http://schemas.openxmlformats.org/officeDocument/2006/relationships/image" Target="../media/image268.png"/><Relationship Id="rId28" Type="http://schemas.openxmlformats.org/officeDocument/2006/relationships/image" Target="../media/image273.png"/><Relationship Id="rId10" Type="http://schemas.openxmlformats.org/officeDocument/2006/relationships/image" Target="../media/image261.png"/><Relationship Id="rId19" Type="http://schemas.openxmlformats.org/officeDocument/2006/relationships/image" Target="../media/image265.jpeg"/><Relationship Id="rId4" Type="http://schemas.openxmlformats.org/officeDocument/2006/relationships/image" Target="../media/image125.png"/><Relationship Id="rId9" Type="http://schemas.openxmlformats.org/officeDocument/2006/relationships/image" Target="../media/image95.png"/><Relationship Id="rId14" Type="http://schemas.openxmlformats.org/officeDocument/2006/relationships/image" Target="../media/image15.png"/><Relationship Id="rId22" Type="http://schemas.openxmlformats.org/officeDocument/2006/relationships/image" Target="../media/image267.png"/><Relationship Id="rId27" Type="http://schemas.openxmlformats.org/officeDocument/2006/relationships/image" Target="../media/image272.png"/></Relationships>
</file>

<file path=ppt/slides/_rels/slide123.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notesSlide" Target="../notesSlides/notesSlide92.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77.jpeg"/><Relationship Id="rId11" Type="http://schemas.openxmlformats.org/officeDocument/2006/relationships/image" Target="../media/image93.png"/><Relationship Id="rId5" Type="http://schemas.openxmlformats.org/officeDocument/2006/relationships/image" Target="../media/image276.png"/><Relationship Id="rId10" Type="http://schemas.openxmlformats.org/officeDocument/2006/relationships/image" Target="../media/image15.png"/><Relationship Id="rId4" Type="http://schemas.openxmlformats.org/officeDocument/2006/relationships/image" Target="../media/image275.jpeg"/><Relationship Id="rId9" Type="http://schemas.openxmlformats.org/officeDocument/2006/relationships/image" Target="../media/image203.jpeg"/></Relationships>
</file>

<file path=ppt/slides/_rels/slide1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126.png"/><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3.png"/></Relationships>
</file>

<file path=ppt/slides/_rels/slide12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173.jpeg"/><Relationship Id="rId3" Type="http://schemas.openxmlformats.org/officeDocument/2006/relationships/image" Target="../media/image280.wmf"/><Relationship Id="rId7" Type="http://schemas.openxmlformats.org/officeDocument/2006/relationships/image" Target="../media/image284.png"/><Relationship Id="rId12" Type="http://schemas.openxmlformats.org/officeDocument/2006/relationships/image" Target="../media/image172.png"/><Relationship Id="rId17" Type="http://schemas.openxmlformats.org/officeDocument/2006/relationships/image" Target="../media/image83.png"/><Relationship Id="rId2" Type="http://schemas.openxmlformats.org/officeDocument/2006/relationships/image" Target="../media/image279.wmf"/><Relationship Id="rId16" Type="http://schemas.openxmlformats.org/officeDocument/2006/relationships/image" Target="../media/image194.png"/><Relationship Id="rId1" Type="http://schemas.openxmlformats.org/officeDocument/2006/relationships/slideLayout" Target="../slideLayouts/slideLayout6.xml"/><Relationship Id="rId6" Type="http://schemas.openxmlformats.org/officeDocument/2006/relationships/image" Target="../media/image283.png"/><Relationship Id="rId11" Type="http://schemas.openxmlformats.org/officeDocument/2006/relationships/image" Target="../media/image133.png"/><Relationship Id="rId5" Type="http://schemas.openxmlformats.org/officeDocument/2006/relationships/image" Target="../media/image282.wmf"/><Relationship Id="rId15" Type="http://schemas.openxmlformats.org/officeDocument/2006/relationships/image" Target="../media/image178.png"/><Relationship Id="rId10" Type="http://schemas.openxmlformats.org/officeDocument/2006/relationships/image" Target="../media/image161.png"/><Relationship Id="rId4" Type="http://schemas.openxmlformats.org/officeDocument/2006/relationships/image" Target="../media/image281.wmf"/><Relationship Id="rId9" Type="http://schemas.openxmlformats.org/officeDocument/2006/relationships/image" Target="../media/image201.png"/><Relationship Id="rId14" Type="http://schemas.openxmlformats.org/officeDocument/2006/relationships/image" Target="../media/image286.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130.xml.rels><?xml version="1.0" encoding="UTF-8" standalone="yes"?>
<Relationships xmlns="http://schemas.openxmlformats.org/package/2006/relationships"><Relationship Id="rId8" Type="http://schemas.openxmlformats.org/officeDocument/2006/relationships/hyperlink" Target="http://www.fdtgroup.org/product-catalog/certified-dtms?company=Emerson+Process+Management&amp;field_device_type_value_many_to_one=All&amp;field_protocol_value_many_to_one=All" TargetMode="External"/><Relationship Id="rId3" Type="http://schemas.openxmlformats.org/officeDocument/2006/relationships/hyperlink" Target="http://www.fdtgroup.org/product-catalog/certified-dtms&amp;company=Emerson+Process+Management&amp;field_device_type_value_many_to_one=All&amp;field_protocol_value_many_to_one=All" TargetMode="External"/><Relationship Id="rId7" Type="http://schemas.openxmlformats.org/officeDocument/2006/relationships/hyperlink" Target="http://search-ext.abb.com/library/Download.aspx?DocumentID=2PAA103000&amp;LanguageCode=en&amp;DocumentPartId=&amp;Action=Launch" TargetMode="External"/><Relationship Id="rId12" Type="http://schemas.openxmlformats.org/officeDocument/2006/relationships/image" Target="../media/image29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hyperlink" Target="https://www.honeywellprocess.com/library/support/Public/Documents/Fieldbus-Devices-HIST-ExperionPKS.pdf" TargetMode="External"/><Relationship Id="rId11" Type="http://schemas.openxmlformats.org/officeDocument/2006/relationships/image" Target="../media/image290.png"/><Relationship Id="rId5" Type="http://schemas.openxmlformats.org/officeDocument/2006/relationships/hyperlink" Target="http://www.yokogawa.com/fbs/Interoperability/fbs-hist-en.htm" TargetMode="External"/><Relationship Id="rId10" Type="http://schemas.openxmlformats.org/officeDocument/2006/relationships/image" Target="../media/image289.png"/><Relationship Id="rId4" Type="http://schemas.openxmlformats.org/officeDocument/2006/relationships/image" Target="../media/image287.png"/><Relationship Id="rId9" Type="http://schemas.openxmlformats.org/officeDocument/2006/relationships/image" Target="../media/image288.png"/></Relationships>
</file>

<file path=ppt/slides/_rels/slide131.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hyperlink" Target="http://www.isa.org/fieldbuses"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hyperlink" Target="http://www.fieldbus.org/" TargetMode="External"/><Relationship Id="rId5" Type="http://schemas.openxmlformats.org/officeDocument/2006/relationships/image" Target="../media/image295.png"/><Relationship Id="rId4" Type="http://schemas.openxmlformats.org/officeDocument/2006/relationships/image" Target="../media/image294.png"/></Relationships>
</file>

<file path=ppt/slides/_rels/slide136.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06.png"/><Relationship Id="rId3" Type="http://schemas.openxmlformats.org/officeDocument/2006/relationships/image" Target="../media/image296.png"/><Relationship Id="rId7" Type="http://schemas.openxmlformats.org/officeDocument/2006/relationships/image" Target="../media/image300.png"/><Relationship Id="rId12" Type="http://schemas.openxmlformats.org/officeDocument/2006/relationships/image" Target="../media/image305.png"/><Relationship Id="rId2" Type="http://schemas.openxmlformats.org/officeDocument/2006/relationships/notesSlide" Target="../notesSlides/notesSlide102.xml"/><Relationship Id="rId1" Type="http://schemas.openxmlformats.org/officeDocument/2006/relationships/slideLayout" Target="../slideLayouts/slideLayout13.xml"/><Relationship Id="rId6" Type="http://schemas.openxmlformats.org/officeDocument/2006/relationships/image" Target="../media/image299.jpeg"/><Relationship Id="rId11" Type="http://schemas.openxmlformats.org/officeDocument/2006/relationships/image" Target="../media/image304.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302.png"/><Relationship Id="rId14" Type="http://schemas.openxmlformats.org/officeDocument/2006/relationships/image" Target="../media/image307.png"/></Relationships>
</file>

<file path=ppt/slides/_rels/slide13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7.png"/><Relationship Id="rId7" Type="http://schemas.openxmlformats.org/officeDocument/2006/relationships/image" Target="../media/image203.jpeg"/><Relationship Id="rId12" Type="http://schemas.openxmlformats.org/officeDocument/2006/relationships/image" Target="../media/image192.png"/><Relationship Id="rId2" Type="http://schemas.openxmlformats.org/officeDocument/2006/relationships/notesSlide" Target="../notesSlides/notesSlide103.xml"/><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5.png"/><Relationship Id="rId5" Type="http://schemas.openxmlformats.org/officeDocument/2006/relationships/image" Target="../media/image106.png"/><Relationship Id="rId10" Type="http://schemas.openxmlformats.org/officeDocument/2006/relationships/image" Target="../media/image308.png"/><Relationship Id="rId4" Type="http://schemas.openxmlformats.org/officeDocument/2006/relationships/image" Target="../media/image262.png"/><Relationship Id="rId9" Type="http://schemas.openxmlformats.org/officeDocument/2006/relationships/image" Target="../media/image201.png"/></Relationships>
</file>

<file path=ppt/slides/_rels/slide138.xml.rels><?xml version="1.0" encoding="UTF-8" standalone="yes"?>
<Relationships xmlns="http://schemas.openxmlformats.org/package/2006/relationships"><Relationship Id="rId8" Type="http://schemas.openxmlformats.org/officeDocument/2006/relationships/hyperlink" Target="https://www.emersonexchange365.com/members/jonas.berge" TargetMode="External"/><Relationship Id="rId3" Type="http://schemas.openxmlformats.org/officeDocument/2006/relationships/hyperlink" Target="http://sg.linkedin.com/pub/jonas-berge/0/44a/b1a/" TargetMode="External"/><Relationship Id="rId7" Type="http://schemas.openxmlformats.org/officeDocument/2006/relationships/image" Target="../media/image31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hyperlink" Target="mailto:jonas.berge@emerson.com" TargetMode="External"/><Relationship Id="rId5" Type="http://schemas.openxmlformats.org/officeDocument/2006/relationships/image" Target="../media/image310.png"/><Relationship Id="rId4" Type="http://schemas.openxmlformats.org/officeDocument/2006/relationships/image" Target="../media/image309.png"/></Relationships>
</file>

<file path=ppt/slides/_rels/slide14.xml.rels><?xml version="1.0" encoding="UTF-8" standalone="yes"?>
<Relationships xmlns="http://schemas.openxmlformats.org/package/2006/relationships"><Relationship Id="rId3" Type="http://schemas.openxmlformats.org/officeDocument/2006/relationships/hyperlink" Target="http://www.pharmaceutical-technology.com/projects/grangecastle/"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www.hydrocarbons-technology.com/projects/peru-lng/" TargetMode="Externa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0.jpeg"/><Relationship Id="rId2" Type="http://schemas.openxmlformats.org/officeDocument/2006/relationships/hyperlink" Target="http://www.chemicals-technology.com/projects/nationalchevron/" TargetMode="Externa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hyperlink" Target="http://www.cpchem.com/" TargetMode="External"/><Relationship Id="rId4" Type="http://schemas.openxmlformats.org/officeDocument/2006/relationships/image" Target="../media/image68.jpe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3.bp.blogspot.com/-_pFLX_pWj38/Tc1oiJLQWiI/AAAAAAAAAL4/16bCeMiIuGM/s1600/refinaria.jpg" TargetMode="External"/><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2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7.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10" Type="http://schemas.openxmlformats.org/officeDocument/2006/relationships/image" Target="../media/image5.png"/><Relationship Id="rId4" Type="http://schemas.openxmlformats.org/officeDocument/2006/relationships/image" Target="../media/image15.png"/><Relationship Id="rId9"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89.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8.png"/><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99.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09.jpeg"/></Relationships>
</file>

<file path=ppt/slides/_rels/slide5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Desktop/my%20archive/Emerson%20Exchange/Emerson%20Exchange%202014/_2-1810%20videos/Water%20in%20housing%20increases%20current%20but%20still%20appears%20valid%20(on-scale).AVI" TargetMode="External"/><Relationship Id="rId7" Type="http://schemas.openxmlformats.org/officeDocument/2006/relationships/hyperlink" Target="../../Desktop/my%20archive/Emerson%20Exchange/Emerson%20Exchange%202014/_2-1810%20videos/Increasing%20loop%20resistance%20starves%20transmitter%20limiting%20output%20but%20still%20appears%20valid%20(on-scale).AVI"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hyperlink" Target="../../Desktop/my%20archive/Emerson%20Exchange/Emerson%20Exchange%202014/_2-1810%20videos/For%20insufficient%20compliance%20voltage%20increasing%20PV%20limiting%20output%20but%20still%20appears%20valid%20(on-scale).AVI" TargetMode="Externa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15.wmf"/></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121.png"/><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96.png"/><Relationship Id="rId7" Type="http://schemas.openxmlformats.org/officeDocument/2006/relationships/image" Target="../media/image93.png"/><Relationship Id="rId12" Type="http://schemas.openxmlformats.org/officeDocument/2006/relationships/image" Target="../media/image127.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jpeg"/><Relationship Id="rId10"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2.jpeg"/><Relationship Id="rId4" Type="http://schemas.openxmlformats.org/officeDocument/2006/relationships/image" Target="../media/image1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132.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oleObject" Target="../embeddings/oleObject6.bin"/></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www.controleng.com/media-library/videos/videos/video-understanding-the-user-case-for-cif.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www.youtube.com/watch?v=oiCUYCPPP2I" TargetMode="External"/><Relationship Id="rId5" Type="http://schemas.openxmlformats.org/officeDocument/2006/relationships/image" Target="../media/image136.png"/><Relationship Id="rId4" Type="http://schemas.openxmlformats.org/officeDocument/2006/relationships/image" Target="../media/image13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29.png"/><Relationship Id="rId7" Type="http://schemas.openxmlformats.org/officeDocument/2006/relationships/image" Target="../media/image14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42.jpeg"/><Relationship Id="rId10"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45.emf"/><Relationship Id="rId4" Type="http://schemas.openxmlformats.org/officeDocument/2006/relationships/oleObject" Target="../embeddings/oleObject7.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46.emf"/><Relationship Id="rId5" Type="http://schemas.openxmlformats.org/officeDocument/2006/relationships/oleObject" Target="../embeddings/oleObject8.bin"/><Relationship Id="rId4" Type="http://schemas.openxmlformats.org/officeDocument/2006/relationships/image" Target="../media/image147.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7.pn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10" Type="http://schemas.openxmlformats.org/officeDocument/2006/relationships/image" Target="../media/image5.png"/><Relationship Id="rId4" Type="http://schemas.openxmlformats.org/officeDocument/2006/relationships/image" Target="../media/image15.png"/><Relationship Id="rId9" Type="http://schemas.openxmlformats.org/officeDocument/2006/relationships/image" Target="../media/image20.jpeg"/></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8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3.png"/><Relationship Id="rId7" Type="http://schemas.openxmlformats.org/officeDocument/2006/relationships/image" Target="../media/image18.jpeg"/><Relationship Id="rId12"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166.jpeg"/><Relationship Id="rId5" Type="http://schemas.openxmlformats.org/officeDocument/2006/relationships/image" Target="../media/image16.png"/><Relationship Id="rId10" Type="http://schemas.openxmlformats.org/officeDocument/2006/relationships/image" Target="../media/image165.jpeg"/><Relationship Id="rId4" Type="http://schemas.openxmlformats.org/officeDocument/2006/relationships/image" Target="../media/image19.jpeg"/><Relationship Id="rId9" Type="http://schemas.openxmlformats.org/officeDocument/2006/relationships/image" Target="../media/image1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68.png"/></Relationships>
</file>

<file path=ppt/slides/_rels/slide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73.jpeg"/><Relationship Id="rId4" Type="http://schemas.openxmlformats.org/officeDocument/2006/relationships/image" Target="../media/image172.png"/></Relationships>
</file>

<file path=ppt/slides/_rels/slide9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9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9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8.jpeg"/><Relationship Id="rId7"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jpeg"/><Relationship Id="rId4" Type="http://schemas.openxmlformats.org/officeDocument/2006/relationships/image" Target="../media/image189.png"/></Relationships>
</file>

<file path=ppt/slides/_rels/slide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dirty="0"/>
              <a:t>FOUNDATION fieldbus H1</a:t>
            </a:r>
          </a:p>
        </p:txBody>
      </p:sp>
      <p:sp>
        <p:nvSpPr>
          <p:cNvPr id="3075" name="Rectangle 3"/>
          <p:cNvSpPr>
            <a:spLocks noGrp="1" noChangeArrowheads="1"/>
          </p:cNvSpPr>
          <p:nvPr>
            <p:ph type="subTitle" idx="1"/>
          </p:nvPr>
        </p:nvSpPr>
        <p:spPr/>
        <p:txBody>
          <a:bodyPr/>
          <a:lstStyle/>
          <a:p>
            <a:r>
              <a:rPr lang="en-US" dirty="0"/>
              <a:t>The Future is Digital</a:t>
            </a:r>
          </a:p>
        </p:txBody>
      </p:sp>
      <p:sp>
        <p:nvSpPr>
          <p:cNvPr id="3076" name="Rectangle 4"/>
          <p:cNvSpPr>
            <a:spLocks noChangeArrowheads="1"/>
          </p:cNvSpPr>
          <p:nvPr/>
        </p:nvSpPr>
        <p:spPr bwMode="auto">
          <a:xfrm>
            <a:off x="0" y="0"/>
            <a:ext cx="1908175" cy="2492375"/>
          </a:xfrm>
          <a:prstGeom prst="rect">
            <a:avLst/>
          </a:prstGeom>
          <a:solidFill>
            <a:schemeClr val="bg1"/>
          </a:solidFill>
          <a:ln w="9525" algn="ctr">
            <a:noFill/>
            <a:miter lim="800000"/>
            <a:headEnd/>
            <a:tailEnd/>
          </a:ln>
          <a:effectLst/>
        </p:spPr>
        <p:txBody>
          <a:bodyPr wrap="none" anchor="ctr"/>
          <a:lstStyle/>
          <a:p>
            <a:endParaRPr lang="en-US"/>
          </a:p>
        </p:txBody>
      </p:sp>
      <p:pic>
        <p:nvPicPr>
          <p:cNvPr id="3077" name="Picture 5"/>
          <p:cNvPicPr>
            <a:picLocks noChangeAspect="1" noChangeArrowheads="1"/>
          </p:cNvPicPr>
          <p:nvPr/>
        </p:nvPicPr>
        <p:blipFill>
          <a:blip r:embed="rId3" cstate="print"/>
          <a:srcRect/>
          <a:stretch>
            <a:fillRect/>
          </a:stretch>
        </p:blipFill>
        <p:spPr bwMode="auto">
          <a:xfrm>
            <a:off x="68263" y="333375"/>
            <a:ext cx="1838325" cy="1987550"/>
          </a:xfrm>
          <a:prstGeom prst="rect">
            <a:avLst/>
          </a:prstGeom>
          <a:noFill/>
        </p:spPr>
      </p:pic>
      <p:pic>
        <p:nvPicPr>
          <p:cNvPr id="3080" name="Picture 8" descr="Ovation"/>
          <p:cNvPicPr>
            <a:picLocks noChangeAspect="1" noChangeArrowheads="1"/>
          </p:cNvPicPr>
          <p:nvPr/>
        </p:nvPicPr>
        <p:blipFill>
          <a:blip r:embed="rId4" cstate="print"/>
          <a:srcRect/>
          <a:stretch>
            <a:fillRect/>
          </a:stretch>
        </p:blipFill>
        <p:spPr bwMode="auto">
          <a:xfrm>
            <a:off x="3924300" y="4076700"/>
            <a:ext cx="1657350" cy="2305050"/>
          </a:xfrm>
          <a:prstGeom prst="rect">
            <a:avLst/>
          </a:prstGeom>
          <a:noFill/>
          <a:ln w="9525" algn="ctr">
            <a:noFill/>
            <a:miter lim="800000"/>
            <a:headEnd/>
            <a:tailEnd/>
          </a:ln>
          <a:effectLst/>
        </p:spPr>
      </p:pic>
      <p:pic>
        <p:nvPicPr>
          <p:cNvPr id="12" name="Picture 2" descr="475"/>
          <p:cNvPicPr>
            <a:picLocks noChangeAspect="1" noChangeArrowheads="1"/>
          </p:cNvPicPr>
          <p:nvPr/>
        </p:nvPicPr>
        <p:blipFill>
          <a:blip r:embed="rId5" cstate="print"/>
          <a:srcRect/>
          <a:stretch>
            <a:fillRect/>
          </a:stretch>
        </p:blipFill>
        <p:spPr bwMode="auto">
          <a:xfrm>
            <a:off x="2987824" y="4365104"/>
            <a:ext cx="785818" cy="1248064"/>
          </a:xfrm>
          <a:prstGeom prst="rect">
            <a:avLst/>
          </a:prstGeom>
          <a:noFill/>
          <a:ln w="9525">
            <a:noFill/>
            <a:miter lim="800000"/>
            <a:headEnd/>
            <a:tailEnd/>
          </a:ln>
          <a:effectLst/>
        </p:spPr>
      </p:pic>
      <p:pic>
        <p:nvPicPr>
          <p:cNvPr id="424961" name="Picture 1" descr="Bristol Babcock ControlWave Micro"/>
          <p:cNvPicPr>
            <a:picLocks noChangeAspect="1" noChangeArrowheads="1"/>
          </p:cNvPicPr>
          <p:nvPr/>
        </p:nvPicPr>
        <p:blipFill>
          <a:blip r:embed="rId6" cstate="print"/>
          <a:srcRect/>
          <a:stretch>
            <a:fillRect/>
          </a:stretch>
        </p:blipFill>
        <p:spPr bwMode="auto">
          <a:xfrm>
            <a:off x="5724128" y="4365104"/>
            <a:ext cx="1006029" cy="1078285"/>
          </a:xfrm>
          <a:prstGeom prst="rect">
            <a:avLst/>
          </a:prstGeom>
          <a:noFill/>
          <a:ln w="9525">
            <a:noFill/>
            <a:miter lim="800000"/>
            <a:headEnd/>
            <a:tailEnd/>
          </a:ln>
          <a:effectLst/>
        </p:spPr>
      </p:pic>
      <p:pic>
        <p:nvPicPr>
          <p:cNvPr id="15" name="Picture 39" descr="DeltaV S-series"/>
          <p:cNvPicPr>
            <a:picLocks noChangeAspect="1" noChangeArrowheads="1"/>
          </p:cNvPicPr>
          <p:nvPr/>
        </p:nvPicPr>
        <p:blipFill>
          <a:blip r:embed="rId7" cstate="print"/>
          <a:srcRect/>
          <a:stretch>
            <a:fillRect/>
          </a:stretch>
        </p:blipFill>
        <p:spPr bwMode="auto">
          <a:xfrm>
            <a:off x="395536" y="4149080"/>
            <a:ext cx="2284318" cy="1008112"/>
          </a:xfrm>
          <a:prstGeom prst="rect">
            <a:avLst/>
          </a:prstGeom>
          <a:noFill/>
          <a:ln w="9525">
            <a:noFill/>
            <a:miter lim="800000"/>
            <a:headEnd/>
            <a:tailEnd/>
          </a:ln>
        </p:spPr>
      </p:pic>
      <p:pic>
        <p:nvPicPr>
          <p:cNvPr id="17" name="Picture 9" descr="Rosemount Tank Gauging Raptor 2410 Tank Hub"/>
          <p:cNvPicPr>
            <a:picLocks noChangeAspect="1" noChangeArrowheads="1"/>
          </p:cNvPicPr>
          <p:nvPr/>
        </p:nvPicPr>
        <p:blipFill>
          <a:blip r:embed="rId8" cstate="print"/>
          <a:srcRect/>
          <a:stretch>
            <a:fillRect/>
          </a:stretch>
        </p:blipFill>
        <p:spPr bwMode="auto">
          <a:xfrm>
            <a:off x="7452320" y="4149080"/>
            <a:ext cx="1557288" cy="1269003"/>
          </a:xfrm>
          <a:prstGeom prst="rect">
            <a:avLst/>
          </a:prstGeom>
          <a:noFill/>
          <a:ln w="9525">
            <a:noFill/>
            <a:miter lim="800000"/>
            <a:headEnd/>
            <a:tailEnd/>
          </a:ln>
        </p:spPr>
      </p:pic>
      <p:pic>
        <p:nvPicPr>
          <p:cNvPr id="18" name="Picture 54" descr="DeltaV controller"/>
          <p:cNvPicPr>
            <a:picLocks noChangeAspect="1" noChangeArrowheads="1"/>
          </p:cNvPicPr>
          <p:nvPr/>
        </p:nvPicPr>
        <p:blipFill>
          <a:blip r:embed="rId9" cstate="print"/>
          <a:srcRect/>
          <a:stretch>
            <a:fillRect/>
          </a:stretch>
        </p:blipFill>
        <p:spPr bwMode="auto">
          <a:xfrm>
            <a:off x="1547664" y="5805264"/>
            <a:ext cx="2388778" cy="1011486"/>
          </a:xfrm>
          <a:prstGeom prst="rect">
            <a:avLst/>
          </a:prstGeom>
          <a:noFill/>
          <a:ln w="28575" algn="ctr">
            <a:noFill/>
            <a:miter lim="800000"/>
            <a:headEnd/>
            <a:tailEnd/>
          </a:ln>
        </p:spPr>
      </p:pic>
      <p:pic>
        <p:nvPicPr>
          <p:cNvPr id="969729" name="Picture 1"/>
          <p:cNvPicPr>
            <a:picLocks noChangeAspect="1" noChangeArrowheads="1"/>
          </p:cNvPicPr>
          <p:nvPr/>
        </p:nvPicPr>
        <p:blipFill>
          <a:blip r:embed="rId10" cstate="print"/>
          <a:srcRect/>
          <a:stretch>
            <a:fillRect/>
          </a:stretch>
        </p:blipFill>
        <p:spPr bwMode="auto">
          <a:xfrm>
            <a:off x="179513" y="5445224"/>
            <a:ext cx="1223672" cy="1231776"/>
          </a:xfrm>
          <a:prstGeom prst="rect">
            <a:avLst/>
          </a:prstGeom>
          <a:noFill/>
          <a:ln w="9525">
            <a:noFill/>
            <a:miter lim="800000"/>
            <a:headEnd/>
            <a:tailEnd/>
          </a:ln>
          <a:effectLst/>
        </p:spPr>
      </p:pic>
      <p:pic>
        <p:nvPicPr>
          <p:cNvPr id="19" name="Picture 18"/>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44208" y="2924944"/>
            <a:ext cx="1212933" cy="1455054"/>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4200" y="406400"/>
            <a:ext cx="7551738" cy="723900"/>
          </a:xfrm>
        </p:spPr>
        <p:txBody>
          <a:bodyPr/>
          <a:lstStyle/>
          <a:p>
            <a:r>
              <a:rPr lang="en-US" dirty="0"/>
              <a:t>Most “Digital Control Systems” Aren’t</a:t>
            </a:r>
          </a:p>
        </p:txBody>
      </p:sp>
      <p:sp>
        <p:nvSpPr>
          <p:cNvPr id="85" name="Content Placeholder 84"/>
          <p:cNvSpPr>
            <a:spLocks noGrp="1"/>
          </p:cNvSpPr>
          <p:nvPr>
            <p:ph sz="half" idx="1"/>
          </p:nvPr>
        </p:nvSpPr>
        <p:spPr/>
        <p:txBody>
          <a:bodyPr/>
          <a:lstStyle/>
          <a:p>
            <a:pPr>
              <a:buNone/>
            </a:pPr>
            <a:r>
              <a:rPr lang="en-US" dirty="0"/>
              <a:t>Hardwired</a:t>
            </a:r>
          </a:p>
        </p:txBody>
      </p:sp>
      <p:sp>
        <p:nvSpPr>
          <p:cNvPr id="86" name="Content Placeholder 85"/>
          <p:cNvSpPr>
            <a:spLocks noGrp="1"/>
          </p:cNvSpPr>
          <p:nvPr>
            <p:ph sz="half" idx="2"/>
          </p:nvPr>
        </p:nvSpPr>
        <p:spPr>
          <a:xfrm>
            <a:off x="5580112" y="1206500"/>
            <a:ext cx="3354338" cy="4546600"/>
          </a:xfrm>
        </p:spPr>
        <p:txBody>
          <a:bodyPr/>
          <a:lstStyle/>
          <a:p>
            <a:pPr>
              <a:buNone/>
            </a:pPr>
            <a:r>
              <a:rPr lang="en-US"/>
              <a:t>Fieldbus</a:t>
            </a:r>
            <a:endParaRPr lang="en-US" dirty="0"/>
          </a:p>
        </p:txBody>
      </p:sp>
      <p:sp>
        <p:nvSpPr>
          <p:cNvPr id="55" name="Rectangle 54"/>
          <p:cNvSpPr/>
          <p:nvPr/>
        </p:nvSpPr>
        <p:spPr bwMode="auto">
          <a:xfrm>
            <a:off x="611560" y="5085184"/>
            <a:ext cx="648072" cy="288032"/>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Digital</a:t>
            </a:r>
          </a:p>
        </p:txBody>
      </p:sp>
      <p:sp>
        <p:nvSpPr>
          <p:cNvPr id="60" name="Rectangle 59"/>
          <p:cNvSpPr/>
          <p:nvPr/>
        </p:nvSpPr>
        <p:spPr bwMode="auto">
          <a:xfrm>
            <a:off x="1979784" y="4674622"/>
            <a:ext cx="648000" cy="1130642"/>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Digital</a:t>
            </a:r>
          </a:p>
        </p:txBody>
      </p:sp>
      <p:sp>
        <p:nvSpPr>
          <p:cNvPr id="62" name="Rectangle 61"/>
          <p:cNvSpPr/>
          <p:nvPr/>
        </p:nvSpPr>
        <p:spPr bwMode="auto">
          <a:xfrm>
            <a:off x="3347936" y="4674622"/>
            <a:ext cx="648000" cy="288032"/>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Digital</a:t>
            </a:r>
          </a:p>
        </p:txBody>
      </p:sp>
      <p:cxnSp>
        <p:nvCxnSpPr>
          <p:cNvPr id="65" name="Straight Connector 64"/>
          <p:cNvCxnSpPr>
            <a:stCxn id="55" idx="3"/>
            <a:endCxn id="60" idx="1"/>
          </p:cNvCxnSpPr>
          <p:nvPr/>
        </p:nvCxnSpPr>
        <p:spPr bwMode="auto">
          <a:xfrm>
            <a:off x="1259632" y="5229200"/>
            <a:ext cx="720152" cy="10743"/>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6" name="Straight Connector 65"/>
          <p:cNvCxnSpPr>
            <a:endCxn id="62" idx="1"/>
          </p:cNvCxnSpPr>
          <p:nvPr/>
        </p:nvCxnSpPr>
        <p:spPr bwMode="auto">
          <a:xfrm>
            <a:off x="2627784" y="4818638"/>
            <a:ext cx="720152"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sp>
        <p:nvSpPr>
          <p:cNvPr id="67" name="TextBox 66"/>
          <p:cNvSpPr txBox="1"/>
          <p:nvPr/>
        </p:nvSpPr>
        <p:spPr>
          <a:xfrm>
            <a:off x="1187552" y="4912132"/>
            <a:ext cx="821059" cy="338554"/>
          </a:xfrm>
          <a:prstGeom prst="rect">
            <a:avLst/>
          </a:prstGeom>
          <a:noFill/>
        </p:spPr>
        <p:txBody>
          <a:bodyPr wrap="none" rtlCol="0">
            <a:spAutoFit/>
          </a:bodyPr>
          <a:lstStyle/>
          <a:p>
            <a:r>
              <a:rPr lang="en-US" dirty="0">
                <a:solidFill>
                  <a:srgbClr val="FF0000"/>
                </a:solidFill>
              </a:rPr>
              <a:t>Analog</a:t>
            </a:r>
          </a:p>
        </p:txBody>
      </p:sp>
      <p:sp>
        <p:nvSpPr>
          <p:cNvPr id="68" name="TextBox 67"/>
          <p:cNvSpPr txBox="1"/>
          <p:nvPr/>
        </p:nvSpPr>
        <p:spPr>
          <a:xfrm>
            <a:off x="2555776" y="4480084"/>
            <a:ext cx="821059" cy="338554"/>
          </a:xfrm>
          <a:prstGeom prst="rect">
            <a:avLst/>
          </a:prstGeom>
          <a:noFill/>
        </p:spPr>
        <p:txBody>
          <a:bodyPr wrap="none" rtlCol="0">
            <a:spAutoFit/>
          </a:bodyPr>
          <a:lstStyle/>
          <a:p>
            <a:r>
              <a:rPr lang="en-US" dirty="0">
                <a:solidFill>
                  <a:srgbClr val="FF0000"/>
                </a:solidFill>
              </a:rPr>
              <a:t>Analog</a:t>
            </a:r>
          </a:p>
        </p:txBody>
      </p:sp>
      <p:cxnSp>
        <p:nvCxnSpPr>
          <p:cNvPr id="72" name="Straight Connector 71"/>
          <p:cNvCxnSpPr>
            <a:stCxn id="94" idx="3"/>
            <a:endCxn id="95" idx="1"/>
          </p:cNvCxnSpPr>
          <p:nvPr/>
        </p:nvCxnSpPr>
        <p:spPr bwMode="auto">
          <a:xfrm>
            <a:off x="6228184" y="5194263"/>
            <a:ext cx="720152" cy="9676"/>
          </a:xfrm>
          <a:prstGeom prst="line">
            <a:avLst/>
          </a:prstGeom>
          <a:solidFill>
            <a:schemeClr val="accent1"/>
          </a:solidFill>
          <a:ln w="38100" cap="flat" cmpd="sng" algn="ctr">
            <a:solidFill>
              <a:srgbClr val="00FF00"/>
            </a:solidFill>
            <a:prstDash val="solid"/>
            <a:round/>
            <a:headEnd type="none" w="med" len="med"/>
            <a:tailEnd type="triangle" w="med" len="med"/>
          </a:ln>
          <a:effectLst/>
        </p:spPr>
      </p:cxnSp>
      <p:cxnSp>
        <p:nvCxnSpPr>
          <p:cNvPr id="73" name="Straight Connector 72"/>
          <p:cNvCxnSpPr>
            <a:endCxn id="96" idx="1"/>
          </p:cNvCxnSpPr>
          <p:nvPr/>
        </p:nvCxnSpPr>
        <p:spPr bwMode="auto">
          <a:xfrm>
            <a:off x="7596336" y="4797152"/>
            <a:ext cx="720152" cy="0"/>
          </a:xfrm>
          <a:prstGeom prst="line">
            <a:avLst/>
          </a:prstGeom>
          <a:solidFill>
            <a:schemeClr val="accent1"/>
          </a:solidFill>
          <a:ln w="38100" cap="flat" cmpd="sng" algn="ctr">
            <a:solidFill>
              <a:srgbClr val="00FF00"/>
            </a:solidFill>
            <a:prstDash val="solid"/>
            <a:round/>
            <a:headEnd type="none" w="med" len="med"/>
            <a:tailEnd type="triangle" w="med" len="med"/>
          </a:ln>
          <a:effectLst/>
        </p:spPr>
      </p:cxnSp>
      <p:sp>
        <p:nvSpPr>
          <p:cNvPr id="74" name="TextBox 73"/>
          <p:cNvSpPr txBox="1"/>
          <p:nvPr/>
        </p:nvSpPr>
        <p:spPr>
          <a:xfrm>
            <a:off x="7564287" y="4437112"/>
            <a:ext cx="752129" cy="338554"/>
          </a:xfrm>
          <a:prstGeom prst="rect">
            <a:avLst/>
          </a:prstGeom>
          <a:noFill/>
        </p:spPr>
        <p:txBody>
          <a:bodyPr wrap="none" rtlCol="0">
            <a:spAutoFit/>
          </a:bodyPr>
          <a:lstStyle/>
          <a:p>
            <a:r>
              <a:rPr lang="en-US" dirty="0">
                <a:solidFill>
                  <a:schemeClr val="tx1"/>
                </a:solidFill>
              </a:rPr>
              <a:t>Digital</a:t>
            </a:r>
          </a:p>
        </p:txBody>
      </p:sp>
      <p:sp>
        <p:nvSpPr>
          <p:cNvPr id="75" name="TextBox 74"/>
          <p:cNvSpPr txBox="1"/>
          <p:nvPr/>
        </p:nvSpPr>
        <p:spPr>
          <a:xfrm>
            <a:off x="6228184" y="4840124"/>
            <a:ext cx="752129" cy="338554"/>
          </a:xfrm>
          <a:prstGeom prst="rect">
            <a:avLst/>
          </a:prstGeom>
          <a:noFill/>
        </p:spPr>
        <p:txBody>
          <a:bodyPr wrap="none" rtlCol="0">
            <a:spAutoFit/>
          </a:bodyPr>
          <a:lstStyle/>
          <a:p>
            <a:r>
              <a:rPr lang="en-US" dirty="0">
                <a:solidFill>
                  <a:schemeClr val="tx1"/>
                </a:solidFill>
              </a:rPr>
              <a:t>Digital</a:t>
            </a:r>
          </a:p>
        </p:txBody>
      </p:sp>
      <p:sp>
        <p:nvSpPr>
          <p:cNvPr id="82" name="Folded Corner 81"/>
          <p:cNvSpPr/>
          <p:nvPr/>
        </p:nvSpPr>
        <p:spPr bwMode="auto">
          <a:xfrm>
            <a:off x="4067945" y="4797152"/>
            <a:ext cx="1440160" cy="1800200"/>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t>If it’s not fieldbus, it’s not a digital </a:t>
            </a:r>
            <a:r>
              <a:rPr lang="en-US" sz="1800" u="sng" dirty="0"/>
              <a:t>control</a:t>
            </a:r>
            <a:r>
              <a:rPr lang="en-US" sz="1800" dirty="0"/>
              <a:t> system</a:t>
            </a:r>
          </a:p>
        </p:txBody>
      </p:sp>
      <p:sp>
        <p:nvSpPr>
          <p:cNvPr id="81" name="TextBox 80"/>
          <p:cNvSpPr txBox="1"/>
          <p:nvPr/>
        </p:nvSpPr>
        <p:spPr>
          <a:xfrm>
            <a:off x="467544" y="5394702"/>
            <a:ext cx="1215782" cy="338554"/>
          </a:xfrm>
          <a:prstGeom prst="rect">
            <a:avLst/>
          </a:prstGeom>
          <a:noFill/>
        </p:spPr>
        <p:txBody>
          <a:bodyPr wrap="none" rtlCol="0">
            <a:spAutoFit/>
          </a:bodyPr>
          <a:lstStyle/>
          <a:p>
            <a:pPr algn="l"/>
            <a:r>
              <a:rPr lang="en-US" dirty="0"/>
              <a:t>Transmitter</a:t>
            </a:r>
          </a:p>
        </p:txBody>
      </p:sp>
      <p:sp>
        <p:nvSpPr>
          <p:cNvPr id="84" name="TextBox 83"/>
          <p:cNvSpPr txBox="1"/>
          <p:nvPr/>
        </p:nvSpPr>
        <p:spPr>
          <a:xfrm>
            <a:off x="2972772" y="4962654"/>
            <a:ext cx="1095172" cy="338554"/>
          </a:xfrm>
          <a:prstGeom prst="rect">
            <a:avLst/>
          </a:prstGeom>
          <a:noFill/>
        </p:spPr>
        <p:txBody>
          <a:bodyPr wrap="none" rtlCol="0">
            <a:spAutoFit/>
          </a:bodyPr>
          <a:lstStyle/>
          <a:p>
            <a:pPr algn="r"/>
            <a:r>
              <a:rPr lang="en-US" dirty="0"/>
              <a:t>Positioner</a:t>
            </a:r>
          </a:p>
        </p:txBody>
      </p:sp>
      <p:sp>
        <p:nvSpPr>
          <p:cNvPr id="94" name="Rectangle 93"/>
          <p:cNvSpPr/>
          <p:nvPr/>
        </p:nvSpPr>
        <p:spPr bwMode="auto">
          <a:xfrm>
            <a:off x="5580112" y="5050247"/>
            <a:ext cx="648072" cy="288032"/>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Digital</a:t>
            </a:r>
          </a:p>
        </p:txBody>
      </p:sp>
      <p:sp>
        <p:nvSpPr>
          <p:cNvPr id="95" name="Rectangle 94"/>
          <p:cNvSpPr/>
          <p:nvPr/>
        </p:nvSpPr>
        <p:spPr bwMode="auto">
          <a:xfrm>
            <a:off x="6948336" y="4674622"/>
            <a:ext cx="648000" cy="1058634"/>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Digital</a:t>
            </a:r>
          </a:p>
        </p:txBody>
      </p:sp>
      <p:sp>
        <p:nvSpPr>
          <p:cNvPr id="96" name="Rectangle 95"/>
          <p:cNvSpPr/>
          <p:nvPr/>
        </p:nvSpPr>
        <p:spPr bwMode="auto">
          <a:xfrm>
            <a:off x="8316488" y="4653136"/>
            <a:ext cx="648000" cy="288032"/>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Digital</a:t>
            </a:r>
          </a:p>
        </p:txBody>
      </p:sp>
      <p:sp>
        <p:nvSpPr>
          <p:cNvPr id="101" name="TextBox 100"/>
          <p:cNvSpPr txBox="1"/>
          <p:nvPr/>
        </p:nvSpPr>
        <p:spPr>
          <a:xfrm>
            <a:off x="5516458" y="5322694"/>
            <a:ext cx="1215782" cy="338554"/>
          </a:xfrm>
          <a:prstGeom prst="rect">
            <a:avLst/>
          </a:prstGeom>
          <a:noFill/>
        </p:spPr>
        <p:txBody>
          <a:bodyPr wrap="none" rtlCol="0">
            <a:spAutoFit/>
          </a:bodyPr>
          <a:lstStyle/>
          <a:p>
            <a:pPr algn="l"/>
            <a:r>
              <a:rPr lang="en-US" dirty="0"/>
              <a:t>Transmitter</a:t>
            </a:r>
          </a:p>
        </p:txBody>
      </p:sp>
      <p:sp>
        <p:nvSpPr>
          <p:cNvPr id="103" name="TextBox 102"/>
          <p:cNvSpPr txBox="1"/>
          <p:nvPr/>
        </p:nvSpPr>
        <p:spPr>
          <a:xfrm>
            <a:off x="7941324" y="4890646"/>
            <a:ext cx="1095172" cy="338554"/>
          </a:xfrm>
          <a:prstGeom prst="rect">
            <a:avLst/>
          </a:prstGeom>
          <a:noFill/>
        </p:spPr>
        <p:txBody>
          <a:bodyPr wrap="none" rtlCol="0">
            <a:spAutoFit/>
          </a:bodyPr>
          <a:lstStyle/>
          <a:p>
            <a:pPr algn="r"/>
            <a:r>
              <a:rPr lang="en-US" dirty="0"/>
              <a:t>Positioner</a:t>
            </a:r>
          </a:p>
        </p:txBody>
      </p:sp>
      <p:sp>
        <p:nvSpPr>
          <p:cNvPr id="90" name="Rectangle 89"/>
          <p:cNvSpPr/>
          <p:nvPr/>
        </p:nvSpPr>
        <p:spPr bwMode="auto">
          <a:xfrm>
            <a:off x="3347936" y="5423738"/>
            <a:ext cx="648000" cy="288032"/>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Dumb</a:t>
            </a:r>
          </a:p>
        </p:txBody>
      </p:sp>
      <p:cxnSp>
        <p:nvCxnSpPr>
          <p:cNvPr id="92" name="Straight Connector 91"/>
          <p:cNvCxnSpPr>
            <a:endCxn id="90" idx="1"/>
          </p:cNvCxnSpPr>
          <p:nvPr/>
        </p:nvCxnSpPr>
        <p:spPr bwMode="auto">
          <a:xfrm>
            <a:off x="2627784" y="5567754"/>
            <a:ext cx="720152"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sp>
        <p:nvSpPr>
          <p:cNvPr id="97" name="TextBox 96"/>
          <p:cNvSpPr txBox="1"/>
          <p:nvPr/>
        </p:nvSpPr>
        <p:spPr>
          <a:xfrm>
            <a:off x="2498068" y="5229200"/>
            <a:ext cx="936475" cy="338554"/>
          </a:xfrm>
          <a:prstGeom prst="rect">
            <a:avLst/>
          </a:prstGeom>
          <a:noFill/>
        </p:spPr>
        <p:txBody>
          <a:bodyPr wrap="none" rtlCol="0">
            <a:spAutoFit/>
          </a:bodyPr>
          <a:lstStyle/>
          <a:p>
            <a:r>
              <a:rPr lang="en-US" dirty="0">
                <a:solidFill>
                  <a:srgbClr val="FF0000"/>
                </a:solidFill>
              </a:rPr>
              <a:t>Discrete</a:t>
            </a:r>
          </a:p>
        </p:txBody>
      </p:sp>
      <p:cxnSp>
        <p:nvCxnSpPr>
          <p:cNvPr id="99" name="Straight Connector 98"/>
          <p:cNvCxnSpPr>
            <a:endCxn id="110" idx="1"/>
          </p:cNvCxnSpPr>
          <p:nvPr/>
        </p:nvCxnSpPr>
        <p:spPr bwMode="auto">
          <a:xfrm>
            <a:off x="7596336" y="5567754"/>
            <a:ext cx="720152" cy="0"/>
          </a:xfrm>
          <a:prstGeom prst="line">
            <a:avLst/>
          </a:prstGeom>
          <a:solidFill>
            <a:schemeClr val="accent1"/>
          </a:solidFill>
          <a:ln w="38100" cap="flat" cmpd="sng" algn="ctr">
            <a:solidFill>
              <a:srgbClr val="00FF00"/>
            </a:solidFill>
            <a:prstDash val="solid"/>
            <a:round/>
            <a:headEnd type="none" w="med" len="med"/>
            <a:tailEnd type="triangle" w="med" len="med"/>
          </a:ln>
          <a:effectLst/>
        </p:spPr>
      </p:cxnSp>
      <p:sp>
        <p:nvSpPr>
          <p:cNvPr id="100" name="TextBox 99"/>
          <p:cNvSpPr txBox="1"/>
          <p:nvPr/>
        </p:nvSpPr>
        <p:spPr>
          <a:xfrm>
            <a:off x="7596336" y="5229200"/>
            <a:ext cx="752129" cy="338554"/>
          </a:xfrm>
          <a:prstGeom prst="rect">
            <a:avLst/>
          </a:prstGeom>
          <a:noFill/>
        </p:spPr>
        <p:txBody>
          <a:bodyPr wrap="none" rtlCol="0">
            <a:spAutoFit/>
          </a:bodyPr>
          <a:lstStyle/>
          <a:p>
            <a:r>
              <a:rPr lang="en-US" dirty="0">
                <a:solidFill>
                  <a:schemeClr val="tx1"/>
                </a:solidFill>
              </a:rPr>
              <a:t>Digital</a:t>
            </a:r>
          </a:p>
        </p:txBody>
      </p:sp>
      <p:sp>
        <p:nvSpPr>
          <p:cNvPr id="106" name="TextBox 105"/>
          <p:cNvSpPr txBox="1"/>
          <p:nvPr/>
        </p:nvSpPr>
        <p:spPr>
          <a:xfrm>
            <a:off x="1763688" y="5805264"/>
            <a:ext cx="1072730" cy="338554"/>
          </a:xfrm>
          <a:prstGeom prst="rect">
            <a:avLst/>
          </a:prstGeom>
          <a:noFill/>
        </p:spPr>
        <p:txBody>
          <a:bodyPr wrap="none" rtlCol="0">
            <a:spAutoFit/>
          </a:bodyPr>
          <a:lstStyle/>
          <a:p>
            <a:r>
              <a:rPr lang="en-US" dirty="0"/>
              <a:t>Controller</a:t>
            </a:r>
          </a:p>
        </p:txBody>
      </p:sp>
      <p:sp>
        <p:nvSpPr>
          <p:cNvPr id="107" name="TextBox 106"/>
          <p:cNvSpPr txBox="1"/>
          <p:nvPr/>
        </p:nvSpPr>
        <p:spPr>
          <a:xfrm>
            <a:off x="2725653" y="5711770"/>
            <a:ext cx="1342291" cy="338554"/>
          </a:xfrm>
          <a:prstGeom prst="rect">
            <a:avLst/>
          </a:prstGeom>
          <a:noFill/>
        </p:spPr>
        <p:txBody>
          <a:bodyPr wrap="none" rtlCol="0">
            <a:spAutoFit/>
          </a:bodyPr>
          <a:lstStyle/>
          <a:p>
            <a:pPr algn="r"/>
            <a:r>
              <a:rPr lang="en-US" dirty="0"/>
              <a:t>On-Off Valve</a:t>
            </a:r>
          </a:p>
        </p:txBody>
      </p:sp>
      <p:sp>
        <p:nvSpPr>
          <p:cNvPr id="110" name="Rectangle 109"/>
          <p:cNvSpPr/>
          <p:nvPr/>
        </p:nvSpPr>
        <p:spPr bwMode="auto">
          <a:xfrm>
            <a:off x="8316488" y="5423738"/>
            <a:ext cx="648000" cy="288032"/>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Digital</a:t>
            </a:r>
          </a:p>
        </p:txBody>
      </p:sp>
      <p:sp>
        <p:nvSpPr>
          <p:cNvPr id="112" name="TextBox 111"/>
          <p:cNvSpPr txBox="1"/>
          <p:nvPr/>
        </p:nvSpPr>
        <p:spPr>
          <a:xfrm>
            <a:off x="6732240" y="5733256"/>
            <a:ext cx="1072730" cy="338554"/>
          </a:xfrm>
          <a:prstGeom prst="rect">
            <a:avLst/>
          </a:prstGeom>
          <a:noFill/>
        </p:spPr>
        <p:txBody>
          <a:bodyPr wrap="none" rtlCol="0">
            <a:spAutoFit/>
          </a:bodyPr>
          <a:lstStyle/>
          <a:p>
            <a:r>
              <a:rPr lang="en-US" dirty="0"/>
              <a:t>Controller</a:t>
            </a:r>
          </a:p>
        </p:txBody>
      </p:sp>
      <p:sp>
        <p:nvSpPr>
          <p:cNvPr id="113" name="TextBox 112"/>
          <p:cNvSpPr txBox="1"/>
          <p:nvPr/>
        </p:nvSpPr>
        <p:spPr>
          <a:xfrm>
            <a:off x="7694205" y="5661248"/>
            <a:ext cx="1342291" cy="338554"/>
          </a:xfrm>
          <a:prstGeom prst="rect">
            <a:avLst/>
          </a:prstGeom>
          <a:noFill/>
        </p:spPr>
        <p:txBody>
          <a:bodyPr wrap="none" rtlCol="0">
            <a:spAutoFit/>
          </a:bodyPr>
          <a:lstStyle/>
          <a:p>
            <a:pPr algn="r"/>
            <a:r>
              <a:rPr lang="en-US" dirty="0"/>
              <a:t>On-Off Valve</a:t>
            </a:r>
          </a:p>
        </p:txBody>
      </p:sp>
      <p:sp>
        <p:nvSpPr>
          <p:cNvPr id="104" name="Rectangle 103"/>
          <p:cNvSpPr/>
          <p:nvPr/>
        </p:nvSpPr>
        <p:spPr bwMode="auto">
          <a:xfrm>
            <a:off x="611560" y="1700808"/>
            <a:ext cx="172819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Arial" charset="0"/>
              </a:rPr>
              <a:t>Process</a:t>
            </a:r>
          </a:p>
        </p:txBody>
      </p:sp>
      <p:sp>
        <p:nvSpPr>
          <p:cNvPr id="109" name="Rectangle 108"/>
          <p:cNvSpPr/>
          <p:nvPr/>
        </p:nvSpPr>
        <p:spPr bwMode="auto">
          <a:xfrm>
            <a:off x="2339752" y="1700808"/>
            <a:ext cx="172819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Arial" charset="0"/>
              </a:rPr>
              <a:t>Discrete</a:t>
            </a:r>
          </a:p>
        </p:txBody>
      </p:sp>
      <p:sp>
        <p:nvSpPr>
          <p:cNvPr id="111" name="Rectangle 110"/>
          <p:cNvSpPr/>
          <p:nvPr/>
        </p:nvSpPr>
        <p:spPr bwMode="auto">
          <a:xfrm>
            <a:off x="611560" y="2132856"/>
            <a:ext cx="1728192" cy="1728192"/>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Analog</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 (4-20</a:t>
            </a:r>
            <a:r>
              <a:rPr kumimoji="0" lang="en-US" sz="1600" b="0" i="0" u="none" strike="noStrike" cap="none" normalizeH="0" dirty="0">
                <a:ln>
                  <a:noFill/>
                </a:ln>
                <a:solidFill>
                  <a:srgbClr val="000000"/>
                </a:solidFill>
                <a:effectLst/>
                <a:latin typeface="Arial" charset="0"/>
              </a:rPr>
              <a:t> mA)</a:t>
            </a:r>
            <a:endParaRPr kumimoji="0" lang="en-US" sz="1600" b="0" i="0" u="none" strike="noStrike" cap="none" normalizeH="0" baseline="0" dirty="0">
              <a:ln>
                <a:noFill/>
              </a:ln>
              <a:solidFill>
                <a:srgbClr val="000000"/>
              </a:solidFill>
              <a:effectLst/>
              <a:latin typeface="Arial" charset="0"/>
            </a:endParaRPr>
          </a:p>
        </p:txBody>
      </p:sp>
      <p:sp>
        <p:nvSpPr>
          <p:cNvPr id="117" name="Rectangle 116"/>
          <p:cNvSpPr/>
          <p:nvPr/>
        </p:nvSpPr>
        <p:spPr bwMode="auto">
          <a:xfrm>
            <a:off x="611560" y="3861048"/>
            <a:ext cx="1728192" cy="432048"/>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Digital (HART)</a:t>
            </a:r>
          </a:p>
        </p:txBody>
      </p:sp>
      <p:sp>
        <p:nvSpPr>
          <p:cNvPr id="118" name="Rectangle 117"/>
          <p:cNvSpPr/>
          <p:nvPr/>
        </p:nvSpPr>
        <p:spPr bwMode="auto">
          <a:xfrm>
            <a:off x="2339752" y="2132856"/>
            <a:ext cx="1728192" cy="1728192"/>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Binary</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 (On-Off</a:t>
            </a:r>
            <a:r>
              <a:rPr kumimoji="0" lang="en-US" sz="1600" b="0" i="0" u="none" strike="noStrike" cap="none" normalizeH="0" dirty="0">
                <a:ln>
                  <a:noFill/>
                </a:ln>
                <a:solidFill>
                  <a:srgbClr val="000000"/>
                </a:solidFill>
                <a:effectLst/>
                <a:latin typeface="Arial" charset="0"/>
              </a:rPr>
              <a:t>)</a:t>
            </a:r>
            <a:endParaRPr kumimoji="0" lang="en-US" sz="1600" b="0" i="0" u="none" strike="noStrike" cap="none" normalizeH="0" baseline="0" dirty="0">
              <a:ln>
                <a:noFill/>
              </a:ln>
              <a:solidFill>
                <a:srgbClr val="000000"/>
              </a:solidFill>
              <a:effectLst/>
              <a:latin typeface="Arial" charset="0"/>
            </a:endParaRPr>
          </a:p>
        </p:txBody>
      </p:sp>
      <p:sp>
        <p:nvSpPr>
          <p:cNvPr id="119" name="Rectangle 118"/>
          <p:cNvSpPr/>
          <p:nvPr/>
        </p:nvSpPr>
        <p:spPr bwMode="auto">
          <a:xfrm>
            <a:off x="2339752" y="3861048"/>
            <a:ext cx="1728192"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None</a:t>
            </a:r>
          </a:p>
        </p:txBody>
      </p:sp>
      <p:sp>
        <p:nvSpPr>
          <p:cNvPr id="120" name="Left-Right Arrow 119"/>
          <p:cNvSpPr/>
          <p:nvPr/>
        </p:nvSpPr>
        <p:spPr bwMode="auto">
          <a:xfrm>
            <a:off x="4067944" y="2204864"/>
            <a:ext cx="1512168" cy="1584176"/>
          </a:xfrm>
          <a:prstGeom prst="leftRightArrow">
            <a:avLst>
              <a:gd name="adj1" fmla="val 50000"/>
              <a:gd name="adj2" fmla="val 1371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DCS</a:t>
            </a:r>
          </a:p>
          <a:p>
            <a:pPr marL="0" marR="0" indent="0" algn="ctr" defTabSz="914400" rtl="0" eaLnBrk="0" fontAlgn="base" latinLnBrk="0" hangingPunct="0">
              <a:lnSpc>
                <a:spcPct val="100000"/>
              </a:lnSpc>
              <a:spcBef>
                <a:spcPct val="0"/>
              </a:spcBef>
              <a:spcAft>
                <a:spcPct val="0"/>
              </a:spcAft>
              <a:buClrTx/>
              <a:buSzTx/>
              <a:buFontTx/>
              <a:buNone/>
              <a:tabLst/>
            </a:pPr>
            <a:r>
              <a:rPr lang="en-US" dirty="0"/>
              <a:t>(Real-time control)</a:t>
            </a:r>
            <a:endParaRPr kumimoji="0" lang="en-US" sz="1600" b="0" i="0" u="none" strike="noStrike" cap="none" normalizeH="0" baseline="0" dirty="0">
              <a:ln>
                <a:noFill/>
              </a:ln>
              <a:solidFill>
                <a:srgbClr val="000000"/>
              </a:solidFill>
              <a:effectLst/>
              <a:latin typeface="Arial" charset="0"/>
            </a:endParaRPr>
          </a:p>
        </p:txBody>
      </p:sp>
      <p:sp>
        <p:nvSpPr>
          <p:cNvPr id="121" name="Left-Right Arrow 120"/>
          <p:cNvSpPr/>
          <p:nvPr/>
        </p:nvSpPr>
        <p:spPr bwMode="auto">
          <a:xfrm>
            <a:off x="4067944" y="3861048"/>
            <a:ext cx="1512168" cy="432048"/>
          </a:xfrm>
          <a:prstGeom prst="leftRightArrow">
            <a:avLst>
              <a:gd name="adj1" fmla="val 50000"/>
              <a:gd name="adj2" fmla="val 4899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IDM</a:t>
            </a:r>
            <a:endParaRPr kumimoji="0" lang="en-US" sz="1600" b="0" i="0" u="none" strike="noStrike" cap="none" normalizeH="0" baseline="0" dirty="0">
              <a:ln>
                <a:noFill/>
              </a:ln>
              <a:solidFill>
                <a:srgbClr val="000000"/>
              </a:solidFill>
              <a:effectLst/>
              <a:latin typeface="Arial" charset="0"/>
            </a:endParaRPr>
          </a:p>
        </p:txBody>
      </p:sp>
      <p:sp>
        <p:nvSpPr>
          <p:cNvPr id="122" name="Rectangle 121"/>
          <p:cNvSpPr/>
          <p:nvPr/>
        </p:nvSpPr>
        <p:spPr bwMode="auto">
          <a:xfrm>
            <a:off x="5580112" y="1700808"/>
            <a:ext cx="172819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Arial" charset="0"/>
              </a:rPr>
              <a:t>Process</a:t>
            </a:r>
          </a:p>
        </p:txBody>
      </p:sp>
      <p:sp>
        <p:nvSpPr>
          <p:cNvPr id="123" name="Rectangle 122"/>
          <p:cNvSpPr/>
          <p:nvPr/>
        </p:nvSpPr>
        <p:spPr bwMode="auto">
          <a:xfrm>
            <a:off x="7308304" y="1700808"/>
            <a:ext cx="172819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Arial" charset="0"/>
              </a:rPr>
              <a:t>Discrete</a:t>
            </a:r>
          </a:p>
        </p:txBody>
      </p:sp>
      <p:sp>
        <p:nvSpPr>
          <p:cNvPr id="124" name="Rectangle 123"/>
          <p:cNvSpPr/>
          <p:nvPr/>
        </p:nvSpPr>
        <p:spPr bwMode="auto">
          <a:xfrm>
            <a:off x="5580112" y="2132856"/>
            <a:ext cx="1728192" cy="1728192"/>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Digital</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 (FF</a:t>
            </a:r>
            <a:r>
              <a:rPr kumimoji="0" lang="en-US" sz="1600" b="0" i="0" u="none" strike="noStrike" cap="none" normalizeH="0" dirty="0">
                <a:ln>
                  <a:noFill/>
                </a:ln>
                <a:solidFill>
                  <a:srgbClr val="000000"/>
                </a:solidFill>
                <a:effectLst/>
                <a:latin typeface="Arial" charset="0"/>
              </a:rPr>
              <a:t>)</a:t>
            </a:r>
            <a:endParaRPr kumimoji="0" lang="en-US" sz="1600" b="0" i="0" u="none" strike="noStrike" cap="none" normalizeH="0" baseline="0" dirty="0">
              <a:ln>
                <a:noFill/>
              </a:ln>
              <a:solidFill>
                <a:srgbClr val="000000"/>
              </a:solidFill>
              <a:effectLst/>
              <a:latin typeface="Arial" charset="0"/>
            </a:endParaRPr>
          </a:p>
        </p:txBody>
      </p:sp>
      <p:sp>
        <p:nvSpPr>
          <p:cNvPr id="125" name="Rectangle 124"/>
          <p:cNvSpPr/>
          <p:nvPr/>
        </p:nvSpPr>
        <p:spPr bwMode="auto">
          <a:xfrm>
            <a:off x="5580112" y="3861048"/>
            <a:ext cx="1728192" cy="432048"/>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Digital (FF)</a:t>
            </a:r>
          </a:p>
        </p:txBody>
      </p:sp>
      <p:sp>
        <p:nvSpPr>
          <p:cNvPr id="126" name="Rectangle 125"/>
          <p:cNvSpPr/>
          <p:nvPr/>
        </p:nvSpPr>
        <p:spPr bwMode="auto">
          <a:xfrm>
            <a:off x="7308304" y="2132856"/>
            <a:ext cx="1728192" cy="1728192"/>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Digital</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 (FF</a:t>
            </a:r>
            <a:r>
              <a:rPr kumimoji="0" lang="en-US" sz="1600" b="0" i="0" u="none" strike="noStrike" cap="none" normalizeH="0" dirty="0">
                <a:ln>
                  <a:noFill/>
                </a:ln>
                <a:solidFill>
                  <a:srgbClr val="000000"/>
                </a:solidFill>
                <a:effectLst/>
                <a:latin typeface="Arial" charset="0"/>
              </a:rPr>
              <a:t>)</a:t>
            </a:r>
            <a:endParaRPr kumimoji="0" lang="en-US" sz="1600" b="0" i="0" u="none" strike="noStrike" cap="none" normalizeH="0" baseline="0" dirty="0">
              <a:ln>
                <a:noFill/>
              </a:ln>
              <a:solidFill>
                <a:srgbClr val="000000"/>
              </a:solidFill>
              <a:effectLst/>
              <a:latin typeface="Arial" charset="0"/>
            </a:endParaRPr>
          </a:p>
        </p:txBody>
      </p:sp>
      <p:sp>
        <p:nvSpPr>
          <p:cNvPr id="127" name="Rectangle 126"/>
          <p:cNvSpPr/>
          <p:nvPr/>
        </p:nvSpPr>
        <p:spPr bwMode="auto">
          <a:xfrm>
            <a:off x="7308304" y="3861048"/>
            <a:ext cx="1728192" cy="432048"/>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Digital (FF)</a:t>
            </a:r>
          </a:p>
        </p:txBody>
      </p:sp>
      <p:sp>
        <p:nvSpPr>
          <p:cNvPr id="128" name="Rectangle 127"/>
          <p:cNvSpPr/>
          <p:nvPr/>
        </p:nvSpPr>
        <p:spPr bwMode="auto">
          <a:xfrm>
            <a:off x="4067944" y="4221088"/>
            <a:ext cx="1512168" cy="43204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dirty="0"/>
              <a:t>(Device Management)</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lnSpc>
                <a:spcPct val="90000"/>
              </a:lnSpc>
            </a:pPr>
            <a:r>
              <a:rPr lang="en-US" dirty="0"/>
              <a:t>Faster Project Startup</a:t>
            </a:r>
            <a:br>
              <a:rPr lang="en-US" dirty="0"/>
            </a:br>
            <a:r>
              <a:rPr lang="en-US" dirty="0"/>
              <a:t>Express </a:t>
            </a:r>
            <a:r>
              <a:rPr lang="en-US"/>
              <a:t>and Bulk </a:t>
            </a:r>
            <a:r>
              <a:rPr lang="en-US" dirty="0"/>
              <a:t>Download</a:t>
            </a:r>
          </a:p>
        </p:txBody>
      </p:sp>
      <p:sp>
        <p:nvSpPr>
          <p:cNvPr id="376845" name="Rectangle 13"/>
          <p:cNvSpPr>
            <a:spLocks noGrp="1" noChangeArrowheads="1"/>
          </p:cNvSpPr>
          <p:nvPr>
            <p:ph idx="1"/>
          </p:nvPr>
        </p:nvSpPr>
        <p:spPr/>
        <p:txBody>
          <a:bodyPr/>
          <a:lstStyle/>
          <a:p>
            <a:r>
              <a:rPr lang="en-US" dirty="0"/>
              <a:t>Reduced commissioning time</a:t>
            </a:r>
          </a:p>
        </p:txBody>
      </p:sp>
      <p:pic>
        <p:nvPicPr>
          <p:cNvPr id="376835" name="Picture 6" descr="express.bmp"/>
          <p:cNvPicPr>
            <a:picLocks noChangeAspect="1"/>
          </p:cNvPicPr>
          <p:nvPr/>
        </p:nvPicPr>
        <p:blipFill>
          <a:blip r:embed="rId3" cstate="print"/>
          <a:srcRect/>
          <a:stretch>
            <a:fillRect/>
          </a:stretch>
        </p:blipFill>
        <p:spPr bwMode="auto">
          <a:xfrm>
            <a:off x="609600" y="1828800"/>
            <a:ext cx="6407150" cy="4702175"/>
          </a:xfrm>
          <a:prstGeom prst="rect">
            <a:avLst/>
          </a:prstGeom>
          <a:noFill/>
          <a:ln w="9525">
            <a:noFill/>
            <a:miter lim="800000"/>
            <a:headEnd/>
            <a:tailEnd/>
          </a:ln>
        </p:spPr>
      </p:pic>
      <p:sp>
        <p:nvSpPr>
          <p:cNvPr id="376842" name="Text Box 3"/>
          <p:cNvSpPr txBox="1">
            <a:spLocks noChangeArrowheads="1"/>
          </p:cNvSpPr>
          <p:nvPr/>
        </p:nvSpPr>
        <p:spPr bwMode="auto">
          <a:xfrm>
            <a:off x="7308850" y="-387350"/>
            <a:ext cx="1835150" cy="333375"/>
          </a:xfrm>
          <a:prstGeom prst="rect">
            <a:avLst/>
          </a:prstGeom>
          <a:solidFill>
            <a:srgbClr val="FFFF00"/>
          </a:solidFill>
          <a:ln w="9525">
            <a:solidFill>
              <a:schemeClr val="tx1"/>
            </a:solidFill>
            <a:miter lim="800000"/>
            <a:headEnd/>
            <a:tailEnd/>
          </a:ln>
        </p:spPr>
        <p:txBody>
          <a:bodyPr anchor="ctr"/>
          <a:lstStyle/>
          <a:p>
            <a:r>
              <a:rPr lang="en-US" sz="2000">
                <a:solidFill>
                  <a:schemeClr val="tx1"/>
                </a:solidFill>
                <a:ea typeface="MS PGothic" pitchFamily="34" charset="-128"/>
                <a:cs typeface="Arial" charset="0"/>
              </a:rPr>
              <a:t>DeltaV v10.3</a:t>
            </a:r>
          </a:p>
        </p:txBody>
      </p:sp>
      <p:sp>
        <p:nvSpPr>
          <p:cNvPr id="376844" name="AutoShape 12"/>
          <p:cNvSpPr>
            <a:spLocks noChangeArrowheads="1"/>
          </p:cNvSpPr>
          <p:nvPr/>
        </p:nvSpPr>
        <p:spPr bwMode="auto">
          <a:xfrm>
            <a:off x="5651500" y="3356768"/>
            <a:ext cx="3311525" cy="2376488"/>
          </a:xfrm>
          <a:prstGeom prst="foldedCorner">
            <a:avLst>
              <a:gd name="adj" fmla="val 12500"/>
            </a:avLst>
          </a:prstGeom>
          <a:solidFill>
            <a:srgbClr val="FFFF99"/>
          </a:solidFill>
          <a:ln w="9525">
            <a:solidFill>
              <a:schemeClr val="tx1"/>
            </a:solidFill>
            <a:round/>
            <a:headEnd/>
            <a:tailEnd/>
          </a:ln>
          <a:effectLst/>
        </p:spPr>
        <p:txBody>
          <a:bodyPr anchor="ctr"/>
          <a:lstStyle/>
          <a:p>
            <a:pPr marL="177800" indent="-177800" algn="l">
              <a:buFontTx/>
              <a:buChar char="•"/>
            </a:pPr>
            <a:r>
              <a:rPr lang="en-US" sz="1800" dirty="0">
                <a:solidFill>
                  <a:schemeClr val="tx1"/>
                </a:solidFill>
              </a:rPr>
              <a:t>Initiate multiple downloads at the same time</a:t>
            </a:r>
          </a:p>
          <a:p>
            <a:pPr marL="177800" indent="-177800" algn="l">
              <a:buFontTx/>
              <a:buChar char="•"/>
            </a:pPr>
            <a:r>
              <a:rPr lang="en-US" sz="1800" dirty="0">
                <a:solidFill>
                  <a:schemeClr val="tx1"/>
                </a:solidFill>
              </a:rPr>
              <a:t>Runs unattended</a:t>
            </a:r>
          </a:p>
          <a:p>
            <a:pPr marL="177800" indent="-177800" algn="l">
              <a:buFontTx/>
              <a:buChar char="•"/>
            </a:pPr>
            <a:r>
              <a:rPr lang="en-US" sz="1800" dirty="0">
                <a:solidFill>
                  <a:schemeClr val="tx1"/>
                </a:solidFill>
              </a:rPr>
              <a:t>At pre-commissioning need not run as a background communication to real-time control</a:t>
            </a:r>
          </a:p>
        </p:txBody>
      </p:sp>
      <p:pic>
        <p:nvPicPr>
          <p:cNvPr id="8" name="Picture 7" descr="C:\Documents and Settings\Jonas.Berge\Local Settings\Temporary Internet Files\Content.IE5\QNWT6PGV\MC900335650[1].wmf"/>
          <p:cNvPicPr>
            <a:picLocks noChangeAspect="1" noChangeArrowheads="1"/>
          </p:cNvPicPr>
          <p:nvPr/>
        </p:nvPicPr>
        <p:blipFill>
          <a:blip r:embed="rId4" cstate="print"/>
          <a:srcRect/>
          <a:stretch>
            <a:fillRect/>
          </a:stretch>
        </p:blipFill>
        <p:spPr bwMode="auto">
          <a:xfrm>
            <a:off x="7076776" y="1340768"/>
            <a:ext cx="2679800" cy="1902995"/>
          </a:xfrm>
          <a:prstGeom prst="rect">
            <a:avLst/>
          </a:prstGeom>
          <a:noFill/>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21" name="Picture 1"/>
          <p:cNvPicPr>
            <a:picLocks noChangeAspect="1" noChangeArrowheads="1"/>
          </p:cNvPicPr>
          <p:nvPr/>
        </p:nvPicPr>
        <p:blipFill>
          <a:blip r:embed="rId3" cstate="print"/>
          <a:srcRect/>
          <a:stretch>
            <a:fillRect/>
          </a:stretch>
        </p:blipFill>
        <p:spPr bwMode="auto">
          <a:xfrm>
            <a:off x="3428992" y="1974304"/>
            <a:ext cx="5343525" cy="4191000"/>
          </a:xfrm>
          <a:prstGeom prst="rect">
            <a:avLst/>
          </a:prstGeom>
          <a:noFill/>
          <a:ln w="9525">
            <a:noFill/>
            <a:miter lim="800000"/>
            <a:headEnd/>
            <a:tailEnd/>
          </a:ln>
          <a:effectLst/>
        </p:spPr>
      </p:pic>
      <p:sp>
        <p:nvSpPr>
          <p:cNvPr id="8194" name="Rectangle 2"/>
          <p:cNvSpPr>
            <a:spLocks noGrp="1" noChangeArrowheads="1"/>
          </p:cNvSpPr>
          <p:nvPr>
            <p:ph type="title" idx="4294967295"/>
          </p:nvPr>
        </p:nvSpPr>
        <p:spPr>
          <a:xfrm>
            <a:off x="728663" y="0"/>
            <a:ext cx="8415337" cy="1130300"/>
          </a:xfrm>
        </p:spPr>
        <p:txBody>
          <a:bodyPr/>
          <a:lstStyle/>
          <a:p>
            <a:pPr>
              <a:lnSpc>
                <a:spcPct val="90000"/>
              </a:lnSpc>
            </a:pPr>
            <a:r>
              <a:rPr lang="en-US" dirty="0"/>
              <a:t>Faster Commissioning:</a:t>
            </a:r>
            <a:br>
              <a:rPr lang="en-US" dirty="0"/>
            </a:br>
            <a:r>
              <a:rPr lang="en-US" dirty="0"/>
              <a:t>- Skid/Package Import</a:t>
            </a:r>
          </a:p>
        </p:txBody>
      </p:sp>
      <p:pic>
        <p:nvPicPr>
          <p:cNvPr id="378882" name="Picture 2" descr="http://www.emersonprocess.com/home/news/resources/images/mmi_euroelettra-skid_hires.jpg"/>
          <p:cNvPicPr>
            <a:picLocks noChangeAspect="1" noChangeArrowheads="1"/>
          </p:cNvPicPr>
          <p:nvPr/>
        </p:nvPicPr>
        <p:blipFill>
          <a:blip r:embed="rId4" cstate="print"/>
          <a:srcRect/>
          <a:stretch>
            <a:fillRect/>
          </a:stretch>
        </p:blipFill>
        <p:spPr bwMode="auto">
          <a:xfrm>
            <a:off x="642910" y="3143248"/>
            <a:ext cx="2739427" cy="1657344"/>
          </a:xfrm>
          <a:prstGeom prst="rect">
            <a:avLst/>
          </a:prstGeom>
          <a:noFill/>
          <a:ln w="22225">
            <a:solidFill>
              <a:schemeClr val="tx1"/>
            </a:solidFill>
            <a:miter lim="800000"/>
            <a:headEnd/>
            <a:tailEnd/>
          </a:ln>
        </p:spPr>
      </p:pic>
      <p:sp>
        <p:nvSpPr>
          <p:cNvPr id="8197" name="AutoShape 5"/>
          <p:cNvSpPr>
            <a:spLocks noChangeArrowheads="1"/>
          </p:cNvSpPr>
          <p:nvPr/>
        </p:nvSpPr>
        <p:spPr bwMode="auto">
          <a:xfrm>
            <a:off x="304800" y="1143000"/>
            <a:ext cx="6553200" cy="715089"/>
          </a:xfrm>
          <a:prstGeom prst="roundRect">
            <a:avLst>
              <a:gd name="adj" fmla="val 16667"/>
            </a:avLst>
          </a:prstGeom>
          <a:solidFill>
            <a:srgbClr val="FFFF00"/>
          </a:solidFill>
          <a:ln w="12700" algn="ctr">
            <a:noFill/>
            <a:round/>
            <a:headEnd/>
            <a:tailEnd/>
          </a:ln>
          <a:effectLst>
            <a:glow rad="139700">
              <a:schemeClr val="accent2">
                <a:satMod val="175000"/>
                <a:alpha val="40000"/>
              </a:schemeClr>
            </a:glow>
            <a:outerShdw dist="71842" dir="2700000" algn="ctr" rotWithShape="0">
              <a:schemeClr val="tx1"/>
            </a:outerShdw>
          </a:effectLst>
        </p:spPr>
        <p:txBody>
          <a:bodyPr anchor="ctr">
            <a:spAutoFit/>
          </a:bodyPr>
          <a:lstStyle/>
          <a:p>
            <a:pPr eaLnBrk="1" hangingPunct="1">
              <a:lnSpc>
                <a:spcPct val="90000"/>
              </a:lnSpc>
              <a:spcBef>
                <a:spcPct val="20000"/>
              </a:spcBef>
              <a:spcAft>
                <a:spcPct val="15000"/>
              </a:spcAft>
              <a:buClr>
                <a:schemeClr val="bg2"/>
              </a:buClr>
              <a:defRPr/>
            </a:pPr>
            <a:r>
              <a:rPr lang="en-US" sz="2000" b="1" dirty="0">
                <a:solidFill>
                  <a:schemeClr val="tx2"/>
                </a:solidFill>
                <a:ea typeface="ＭＳ Ｐゴシック" pitchFamily="-128" charset="-128"/>
              </a:rPr>
              <a:t>Optionally retain the commissioning state of FF devices upon import of configuration</a:t>
            </a:r>
          </a:p>
        </p:txBody>
      </p:sp>
      <p:sp>
        <p:nvSpPr>
          <p:cNvPr id="7" name="AutoShape 5"/>
          <p:cNvSpPr>
            <a:spLocks noChangeArrowheads="1"/>
          </p:cNvSpPr>
          <p:nvPr/>
        </p:nvSpPr>
        <p:spPr bwMode="auto">
          <a:xfrm>
            <a:off x="467544" y="6026279"/>
            <a:ext cx="6953250" cy="715089"/>
          </a:xfrm>
          <a:prstGeom prst="roundRect">
            <a:avLst>
              <a:gd name="adj" fmla="val 16667"/>
            </a:avLst>
          </a:prstGeom>
          <a:solidFill>
            <a:srgbClr val="FFFF00"/>
          </a:solidFill>
          <a:ln w="12700" algn="ctr">
            <a:noFill/>
            <a:round/>
            <a:headEnd/>
            <a:tailEnd/>
          </a:ln>
          <a:effectLst>
            <a:glow rad="139700">
              <a:schemeClr val="accent2">
                <a:satMod val="175000"/>
                <a:alpha val="40000"/>
              </a:schemeClr>
            </a:glow>
            <a:outerShdw dist="71842" dir="2700000" algn="ctr" rotWithShape="0">
              <a:schemeClr val="tx1"/>
            </a:outerShdw>
          </a:effectLst>
        </p:spPr>
        <p:txBody>
          <a:bodyPr anchor="ctr">
            <a:spAutoFit/>
          </a:bodyPr>
          <a:lstStyle/>
          <a:p>
            <a:pPr eaLnBrk="1" hangingPunct="1">
              <a:lnSpc>
                <a:spcPct val="90000"/>
              </a:lnSpc>
              <a:spcBef>
                <a:spcPct val="20000"/>
              </a:spcBef>
              <a:spcAft>
                <a:spcPct val="15000"/>
              </a:spcAft>
              <a:buClr>
                <a:schemeClr val="bg2"/>
              </a:buClr>
              <a:defRPr/>
            </a:pPr>
            <a:r>
              <a:rPr lang="en-US" sz="2000" b="1" dirty="0">
                <a:solidFill>
                  <a:schemeClr val="tx2"/>
                </a:solidFill>
                <a:ea typeface="ＭＳ Ｐゴシック" pitchFamily="-128" charset="-128"/>
              </a:rPr>
              <a:t>Eliminates the need to commission FF devices at both the skid vendor’s location and the final installation</a:t>
            </a:r>
          </a:p>
        </p:txBody>
      </p:sp>
      <p:sp>
        <p:nvSpPr>
          <p:cNvPr id="378890" name="Text Box 3"/>
          <p:cNvSpPr txBox="1">
            <a:spLocks noChangeArrowheads="1"/>
          </p:cNvSpPr>
          <p:nvPr/>
        </p:nvSpPr>
        <p:spPr bwMode="auto">
          <a:xfrm>
            <a:off x="7308850" y="-433388"/>
            <a:ext cx="1835150" cy="333375"/>
          </a:xfrm>
          <a:prstGeom prst="rect">
            <a:avLst/>
          </a:prstGeom>
          <a:solidFill>
            <a:srgbClr val="FFFF00"/>
          </a:solidFill>
          <a:ln w="9525">
            <a:solidFill>
              <a:schemeClr val="tx1"/>
            </a:solidFill>
            <a:miter lim="800000"/>
            <a:headEnd/>
            <a:tailEnd/>
          </a:ln>
        </p:spPr>
        <p:txBody>
          <a:bodyPr anchor="ctr"/>
          <a:lstStyle/>
          <a:p>
            <a:r>
              <a:rPr lang="en-US" sz="2000">
                <a:solidFill>
                  <a:schemeClr val="tx1"/>
                </a:solidFill>
                <a:ea typeface="MS PGothic" pitchFamily="34" charset="-128"/>
                <a:cs typeface="Arial" charset="0"/>
              </a:rPr>
              <a:t>DeltaV v10.3</a:t>
            </a:r>
          </a:p>
        </p:txBody>
      </p:sp>
      <p:pic>
        <p:nvPicPr>
          <p:cNvPr id="8" name="Picture 4"/>
          <p:cNvPicPr>
            <a:picLocks noChangeAspect="1" noChangeArrowheads="1"/>
          </p:cNvPicPr>
          <p:nvPr/>
        </p:nvPicPr>
        <p:blipFill>
          <a:blip r:embed="rId5" cstate="print"/>
          <a:srcRect/>
          <a:stretch>
            <a:fillRect/>
          </a:stretch>
        </p:blipFill>
        <p:spPr bwMode="auto">
          <a:xfrm>
            <a:off x="539552" y="2852936"/>
            <a:ext cx="2887222" cy="2160240"/>
          </a:xfrm>
          <a:prstGeom prst="rect">
            <a:avLst/>
          </a:prstGeom>
          <a:noFill/>
          <a:ln w="9525" algn="ctr">
            <a:noFill/>
            <a:miter lim="800000"/>
            <a:headEnd/>
            <a:tailEnd/>
          </a:ln>
          <a:effectLst/>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4"/>
          <p:cNvSpPr>
            <a:spLocks noGrp="1" noChangeArrowheads="1"/>
          </p:cNvSpPr>
          <p:nvPr>
            <p:ph type="ctrTitle"/>
          </p:nvPr>
        </p:nvSpPr>
        <p:spPr/>
        <p:txBody>
          <a:bodyPr/>
          <a:lstStyle/>
          <a:p>
            <a:r>
              <a:rPr lang="en-US" dirty="0"/>
              <a:t>Making Fieldbus Easy to Run and Maintain</a:t>
            </a:r>
          </a:p>
        </p:txBody>
      </p:sp>
      <p:sp>
        <p:nvSpPr>
          <p:cNvPr id="5" name="Subtitle 4"/>
          <p:cNvSpPr>
            <a:spLocks noGrp="1"/>
          </p:cNvSpPr>
          <p:nvPr>
            <p:ph type="subTitle" idx="1"/>
          </p:nvPr>
        </p:nvSpPr>
        <p:spPr/>
        <p:txBody>
          <a:bodyPr/>
          <a:lstStyle/>
          <a:p>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978" name="Picture 2"/>
          <p:cNvPicPr>
            <a:picLocks noChangeAspect="1" noChangeArrowheads="1"/>
          </p:cNvPicPr>
          <p:nvPr/>
        </p:nvPicPr>
        <p:blipFill>
          <a:blip r:embed="rId3" cstate="print"/>
          <a:srcRect/>
          <a:stretch>
            <a:fillRect/>
          </a:stretch>
        </p:blipFill>
        <p:spPr bwMode="auto">
          <a:xfrm>
            <a:off x="2195736" y="1124744"/>
            <a:ext cx="4962525" cy="56864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Fieldbus Faceplates and Detail Pages</a:t>
            </a:r>
          </a:p>
        </p:txBody>
      </p:sp>
      <p:sp>
        <p:nvSpPr>
          <p:cNvPr id="8" name="Content Placeholder 7"/>
          <p:cNvSpPr>
            <a:spLocks noGrp="1"/>
          </p:cNvSpPr>
          <p:nvPr>
            <p:ph idx="1"/>
          </p:nvPr>
        </p:nvSpPr>
        <p:spPr>
          <a:xfrm>
            <a:off x="251520" y="1206500"/>
            <a:ext cx="2016224" cy="4546600"/>
          </a:xfrm>
        </p:spPr>
        <p:txBody>
          <a:bodyPr/>
          <a:lstStyle/>
          <a:p>
            <a:r>
              <a:rPr lang="en-US" sz="2400" dirty="0"/>
              <a:t>Full FF support</a:t>
            </a:r>
          </a:p>
          <a:p>
            <a:pPr lvl="1"/>
            <a:r>
              <a:rPr lang="en-US" sz="2000" dirty="0"/>
              <a:t>Mode</a:t>
            </a:r>
          </a:p>
          <a:p>
            <a:pPr lvl="1"/>
            <a:r>
              <a:rPr lang="en-US" sz="2000" dirty="0"/>
              <a:t>Status</a:t>
            </a:r>
          </a:p>
          <a:p>
            <a:pPr lvl="1"/>
            <a:r>
              <a:rPr lang="en-US" sz="2000" dirty="0"/>
              <a:t>Alarms</a:t>
            </a:r>
          </a:p>
          <a:p>
            <a:pPr lvl="1"/>
            <a:r>
              <a:rPr lang="en-US" sz="2000" dirty="0"/>
              <a:t>Actual position feedback</a:t>
            </a:r>
          </a:p>
        </p:txBody>
      </p:sp>
      <p:pic>
        <p:nvPicPr>
          <p:cNvPr id="1022977" name="Picture 1"/>
          <p:cNvPicPr>
            <a:picLocks noChangeAspect="1" noChangeArrowheads="1"/>
          </p:cNvPicPr>
          <p:nvPr/>
        </p:nvPicPr>
        <p:blipFill>
          <a:blip r:embed="rId4" cstate="print"/>
          <a:srcRect/>
          <a:stretch>
            <a:fillRect/>
          </a:stretch>
        </p:blipFill>
        <p:spPr bwMode="auto">
          <a:xfrm>
            <a:off x="6876256" y="1196752"/>
            <a:ext cx="2133600" cy="4810125"/>
          </a:xfrm>
          <a:prstGeom prst="rect">
            <a:avLst/>
          </a:prstGeom>
          <a:noFill/>
          <a:ln w="9525">
            <a:noFill/>
            <a:miter lim="800000"/>
            <a:headEnd/>
            <a:tailEnd/>
          </a:ln>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11" name="Rectangle 7"/>
          <p:cNvSpPr>
            <a:spLocks noGrp="1" noChangeArrowheads="1"/>
          </p:cNvSpPr>
          <p:nvPr>
            <p:ph type="title"/>
          </p:nvPr>
        </p:nvSpPr>
        <p:spPr/>
        <p:txBody>
          <a:bodyPr/>
          <a:lstStyle/>
          <a:p>
            <a:r>
              <a:rPr lang="en-US" dirty="0"/>
              <a:t>Easy Operation</a:t>
            </a:r>
            <a:br>
              <a:rPr lang="en-US" dirty="0"/>
            </a:br>
            <a:r>
              <a:rPr lang="en-US" dirty="0"/>
              <a:t>- PID Auto Tuning for CIF</a:t>
            </a:r>
          </a:p>
        </p:txBody>
      </p:sp>
      <p:sp>
        <p:nvSpPr>
          <p:cNvPr id="277512" name="Rectangle 8"/>
          <p:cNvSpPr>
            <a:spLocks noGrp="1" noChangeArrowheads="1"/>
          </p:cNvSpPr>
          <p:nvPr>
            <p:ph idx="1"/>
          </p:nvPr>
        </p:nvSpPr>
        <p:spPr>
          <a:xfrm>
            <a:off x="590550" y="1206500"/>
            <a:ext cx="4557713" cy="4546600"/>
          </a:xfrm>
        </p:spPr>
        <p:txBody>
          <a:bodyPr/>
          <a:lstStyle/>
          <a:p>
            <a:r>
              <a:rPr lang="en-US" dirty="0"/>
              <a:t>On-demand or adaptive tuning of PID</a:t>
            </a:r>
          </a:p>
          <a:p>
            <a:pPr lvl="1"/>
            <a:r>
              <a:rPr lang="en-US" dirty="0"/>
              <a:t>In DeltaV controller</a:t>
            </a:r>
          </a:p>
          <a:p>
            <a:pPr lvl="1"/>
            <a:r>
              <a:rPr lang="en-US" dirty="0"/>
              <a:t>In Emerson fieldbus devices</a:t>
            </a:r>
          </a:p>
          <a:p>
            <a:r>
              <a:rPr lang="en-US" dirty="0"/>
              <a:t>Recommends tuning based on test</a:t>
            </a:r>
          </a:p>
          <a:p>
            <a:r>
              <a:rPr lang="en-US" dirty="0"/>
              <a:t>Loop remains under control during test</a:t>
            </a:r>
          </a:p>
        </p:txBody>
      </p:sp>
      <p:sp>
        <p:nvSpPr>
          <p:cNvPr id="277510" name="AutoShape 6"/>
          <p:cNvSpPr>
            <a:spLocks noChangeArrowheads="1"/>
          </p:cNvSpPr>
          <p:nvPr/>
        </p:nvSpPr>
        <p:spPr bwMode="auto">
          <a:xfrm>
            <a:off x="5292725" y="4500569"/>
            <a:ext cx="1993919" cy="2024055"/>
          </a:xfrm>
          <a:prstGeom prst="foldedCorner">
            <a:avLst>
              <a:gd name="adj" fmla="val 12500"/>
            </a:avLst>
          </a:prstGeom>
          <a:solidFill>
            <a:srgbClr val="FFFF99"/>
          </a:solidFill>
          <a:ln w="9525">
            <a:solidFill>
              <a:schemeClr val="tx1"/>
            </a:solidFill>
            <a:round/>
            <a:headEnd/>
            <a:tailEnd/>
          </a:ln>
          <a:effectLst/>
        </p:spPr>
        <p:txBody>
          <a:bodyPr anchor="ctr"/>
          <a:lstStyle/>
          <a:p>
            <a:r>
              <a:rPr lang="en-US" dirty="0"/>
              <a:t>Control-in-the-field does not mean just “simple” PID</a:t>
            </a:r>
          </a:p>
        </p:txBody>
      </p:sp>
      <p:sp>
        <p:nvSpPr>
          <p:cNvPr id="8" name="Rectangle 7"/>
          <p:cNvSpPr/>
          <p:nvPr/>
        </p:nvSpPr>
        <p:spPr bwMode="auto">
          <a:xfrm>
            <a:off x="3214678" y="5000636"/>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CIF</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pic>
        <p:nvPicPr>
          <p:cNvPr id="731137" name="Picture 1"/>
          <p:cNvPicPr>
            <a:picLocks noChangeAspect="1" noChangeArrowheads="1"/>
          </p:cNvPicPr>
          <p:nvPr/>
        </p:nvPicPr>
        <p:blipFill>
          <a:blip r:embed="rId3" cstate="print"/>
          <a:srcRect/>
          <a:stretch>
            <a:fillRect/>
          </a:stretch>
        </p:blipFill>
        <p:spPr bwMode="auto">
          <a:xfrm>
            <a:off x="4814417" y="1142985"/>
            <a:ext cx="4108888" cy="3286148"/>
          </a:xfrm>
          <a:prstGeom prst="rect">
            <a:avLst/>
          </a:prstGeom>
          <a:noFill/>
          <a:ln w="9525">
            <a:noFill/>
            <a:miter lim="800000"/>
            <a:headEnd/>
            <a:tailEnd/>
          </a:ln>
          <a:effectLst/>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4" name="Rectangle 6"/>
          <p:cNvSpPr>
            <a:spLocks noGrp="1" noChangeArrowheads="1"/>
          </p:cNvSpPr>
          <p:nvPr>
            <p:ph type="title"/>
          </p:nvPr>
        </p:nvSpPr>
        <p:spPr/>
        <p:txBody>
          <a:bodyPr/>
          <a:lstStyle/>
          <a:p>
            <a:r>
              <a:rPr lang="en-US" dirty="0"/>
              <a:t>Easy Operation</a:t>
            </a:r>
            <a:br>
              <a:rPr lang="en-US" dirty="0"/>
            </a:br>
            <a:r>
              <a:rPr lang="en-US" dirty="0"/>
              <a:t>- Status in Historian</a:t>
            </a:r>
          </a:p>
        </p:txBody>
      </p:sp>
      <p:sp>
        <p:nvSpPr>
          <p:cNvPr id="8" name="Content Placeholder 7"/>
          <p:cNvSpPr>
            <a:spLocks noGrp="1"/>
          </p:cNvSpPr>
          <p:nvPr>
            <p:ph idx="1"/>
          </p:nvPr>
        </p:nvSpPr>
        <p:spPr>
          <a:xfrm>
            <a:off x="590550" y="1071546"/>
            <a:ext cx="8343900" cy="4681554"/>
          </a:xfrm>
        </p:spPr>
        <p:txBody>
          <a:bodyPr/>
          <a:lstStyle/>
          <a:p>
            <a:r>
              <a:rPr lang="en-US" dirty="0"/>
              <a:t>Status logged and shown next to value and color codes trend</a:t>
            </a:r>
          </a:p>
        </p:txBody>
      </p:sp>
      <p:grpSp>
        <p:nvGrpSpPr>
          <p:cNvPr id="488457" name="Group 9"/>
          <p:cNvGrpSpPr>
            <a:grpSpLocks/>
          </p:cNvGrpSpPr>
          <p:nvPr/>
        </p:nvGrpSpPr>
        <p:grpSpPr bwMode="auto">
          <a:xfrm>
            <a:off x="509588" y="2000239"/>
            <a:ext cx="7015165" cy="5260972"/>
            <a:chOff x="340" y="754"/>
            <a:chExt cx="4918" cy="3688"/>
          </a:xfrm>
        </p:grpSpPr>
        <p:pic>
          <p:nvPicPr>
            <p:cNvPr id="488456" name="Picture 8"/>
            <p:cNvPicPr>
              <a:picLocks noChangeAspect="1" noChangeArrowheads="1"/>
            </p:cNvPicPr>
            <p:nvPr/>
          </p:nvPicPr>
          <p:blipFill>
            <a:blip r:embed="rId3" cstate="print"/>
            <a:srcRect/>
            <a:stretch>
              <a:fillRect/>
            </a:stretch>
          </p:blipFill>
          <p:spPr bwMode="auto">
            <a:xfrm>
              <a:off x="340" y="754"/>
              <a:ext cx="4918" cy="3688"/>
            </a:xfrm>
            <a:prstGeom prst="rect">
              <a:avLst/>
            </a:prstGeom>
            <a:noFill/>
            <a:ln w="9525" algn="ctr">
              <a:noFill/>
              <a:miter lim="800000"/>
              <a:headEnd/>
              <a:tailEnd/>
            </a:ln>
            <a:effectLst/>
          </p:spPr>
        </p:pic>
        <p:sp>
          <p:nvSpPr>
            <p:cNvPr id="488455" name="Oval 7"/>
            <p:cNvSpPr>
              <a:spLocks noChangeArrowheads="1"/>
            </p:cNvSpPr>
            <p:nvPr/>
          </p:nvSpPr>
          <p:spPr bwMode="auto">
            <a:xfrm>
              <a:off x="2683" y="3090"/>
              <a:ext cx="272" cy="137"/>
            </a:xfrm>
            <a:prstGeom prst="ellipse">
              <a:avLst/>
            </a:prstGeom>
            <a:noFill/>
            <a:ln w="38100" algn="ctr">
              <a:solidFill>
                <a:srgbClr val="FF0000"/>
              </a:solidFill>
              <a:round/>
              <a:headEnd/>
              <a:tailEnd/>
            </a:ln>
            <a:effectLst/>
          </p:spPr>
          <p:txBody>
            <a:bodyPr wrap="none" anchor="ctr"/>
            <a:lstStyle/>
            <a:p>
              <a:endParaRPr lang="en-US"/>
            </a:p>
          </p:txBody>
        </p:sp>
      </p:gr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924" name="Picture 52" descr="657-ED-DVC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05982" y="5445125"/>
            <a:ext cx="461962" cy="1079500"/>
          </a:xfrm>
          <a:prstGeom prst="rect">
            <a:avLst/>
          </a:prstGeom>
          <a:noFill/>
        </p:spPr>
      </p:pic>
      <p:pic>
        <p:nvPicPr>
          <p:cNvPr id="53" name="Picture 39"/>
          <p:cNvPicPr>
            <a:picLocks noChangeAspect="1" noChangeArrowheads="1"/>
          </p:cNvPicPr>
          <p:nvPr/>
        </p:nvPicPr>
        <p:blipFill>
          <a:blip r:embed="rId4" cstate="print"/>
          <a:srcRect/>
          <a:stretch>
            <a:fillRect/>
          </a:stretch>
        </p:blipFill>
        <p:spPr bwMode="auto">
          <a:xfrm>
            <a:off x="6156176" y="2996952"/>
            <a:ext cx="792088" cy="349563"/>
          </a:xfrm>
          <a:prstGeom prst="rect">
            <a:avLst/>
          </a:prstGeom>
          <a:noFill/>
          <a:ln w="9525">
            <a:noFill/>
            <a:miter lim="800000"/>
            <a:headEnd/>
            <a:tailEnd/>
          </a:ln>
        </p:spPr>
      </p:pic>
      <p:sp>
        <p:nvSpPr>
          <p:cNvPr id="463906" name="Rectangle 34"/>
          <p:cNvSpPr>
            <a:spLocks noGrp="1" noChangeArrowheads="1"/>
          </p:cNvSpPr>
          <p:nvPr>
            <p:ph type="title"/>
          </p:nvPr>
        </p:nvSpPr>
        <p:spPr>
          <a:xfrm>
            <a:off x="584200" y="0"/>
            <a:ext cx="7588200" cy="1130300"/>
          </a:xfrm>
        </p:spPr>
        <p:txBody>
          <a:bodyPr/>
          <a:lstStyle/>
          <a:p>
            <a:r>
              <a:rPr lang="en-US" altLang="zh-TW" dirty="0">
                <a:ea typeface="PMingLiU" pitchFamily="18" charset="-120"/>
              </a:rPr>
              <a:t>Availability: Operator Receives Critical Diagnostics Alarms</a:t>
            </a:r>
          </a:p>
        </p:txBody>
      </p:sp>
      <p:sp>
        <p:nvSpPr>
          <p:cNvPr id="463907" name="Rectangle 35"/>
          <p:cNvSpPr>
            <a:spLocks noGrp="1" noChangeArrowheads="1"/>
          </p:cNvSpPr>
          <p:nvPr>
            <p:ph idx="1"/>
          </p:nvPr>
        </p:nvSpPr>
        <p:spPr>
          <a:xfrm>
            <a:off x="590550" y="1206500"/>
            <a:ext cx="3621088" cy="4546600"/>
          </a:xfrm>
        </p:spPr>
        <p:txBody>
          <a:bodyPr/>
          <a:lstStyle/>
          <a:p>
            <a:r>
              <a:rPr lang="en-US" altLang="zh-TW" dirty="0">
                <a:ea typeface="PMingLiU" pitchFamily="18" charset="-120"/>
              </a:rPr>
              <a:t>Device tells the operator</a:t>
            </a:r>
          </a:p>
          <a:p>
            <a:r>
              <a:rPr lang="en-US" altLang="zh-TW" dirty="0">
                <a:ea typeface="PMingLiU" pitchFamily="18" charset="-120"/>
              </a:rPr>
              <a:t>Only </a:t>
            </a:r>
            <a:r>
              <a:rPr lang="en-US" altLang="zh-TW" u="sng" dirty="0">
                <a:ea typeface="PMingLiU" pitchFamily="18" charset="-120"/>
              </a:rPr>
              <a:t>critical</a:t>
            </a:r>
            <a:r>
              <a:rPr lang="en-US" altLang="zh-TW" dirty="0">
                <a:ea typeface="PMingLiU" pitchFamily="18" charset="-120"/>
              </a:rPr>
              <a:t> problems that affect the operator’s process</a:t>
            </a:r>
          </a:p>
          <a:p>
            <a:r>
              <a:rPr lang="en-US" dirty="0">
                <a:ea typeface="PMingLiU" pitchFamily="18" charset="-120"/>
              </a:rPr>
              <a:t>NAMUR NE107</a:t>
            </a:r>
          </a:p>
        </p:txBody>
      </p:sp>
      <p:sp>
        <p:nvSpPr>
          <p:cNvPr id="463874" name="Line 2"/>
          <p:cNvSpPr>
            <a:spLocks noChangeShapeType="1"/>
          </p:cNvSpPr>
          <p:nvPr/>
        </p:nvSpPr>
        <p:spPr bwMode="auto">
          <a:xfrm flipH="1">
            <a:off x="4867275" y="2022475"/>
            <a:ext cx="0" cy="601663"/>
          </a:xfrm>
          <a:prstGeom prst="line">
            <a:avLst/>
          </a:prstGeom>
          <a:noFill/>
          <a:ln w="76200" cmpd="tri">
            <a:solidFill>
              <a:schemeClr val="tx1"/>
            </a:solidFill>
            <a:round/>
            <a:headEnd/>
            <a:tailEnd/>
          </a:ln>
          <a:effectLst/>
        </p:spPr>
        <p:txBody>
          <a:bodyPr/>
          <a:lstStyle/>
          <a:p>
            <a:endParaRPr lang="en-US"/>
          </a:p>
        </p:txBody>
      </p:sp>
      <p:sp>
        <p:nvSpPr>
          <p:cNvPr id="463875" name="Line 3"/>
          <p:cNvSpPr>
            <a:spLocks noChangeShapeType="1"/>
          </p:cNvSpPr>
          <p:nvPr/>
        </p:nvSpPr>
        <p:spPr bwMode="auto">
          <a:xfrm flipH="1">
            <a:off x="6543675" y="1946275"/>
            <a:ext cx="0" cy="650875"/>
          </a:xfrm>
          <a:prstGeom prst="line">
            <a:avLst/>
          </a:prstGeom>
          <a:noFill/>
          <a:ln w="76200" cmpd="tri">
            <a:solidFill>
              <a:schemeClr val="tx1"/>
            </a:solidFill>
            <a:round/>
            <a:headEnd/>
            <a:tailEnd/>
          </a:ln>
          <a:effectLst/>
        </p:spPr>
        <p:txBody>
          <a:bodyPr/>
          <a:lstStyle/>
          <a:p>
            <a:endParaRPr lang="en-US"/>
          </a:p>
        </p:txBody>
      </p:sp>
      <p:sp>
        <p:nvSpPr>
          <p:cNvPr id="463876" name="Line 4"/>
          <p:cNvSpPr>
            <a:spLocks noChangeShapeType="1"/>
          </p:cNvSpPr>
          <p:nvPr/>
        </p:nvSpPr>
        <p:spPr bwMode="auto">
          <a:xfrm flipH="1">
            <a:off x="8131175" y="2073275"/>
            <a:ext cx="0" cy="550863"/>
          </a:xfrm>
          <a:prstGeom prst="line">
            <a:avLst/>
          </a:prstGeom>
          <a:noFill/>
          <a:ln w="76200" cmpd="tri">
            <a:solidFill>
              <a:schemeClr val="tx1"/>
            </a:solidFill>
            <a:round/>
            <a:headEnd/>
            <a:tailEnd/>
          </a:ln>
          <a:effectLst/>
        </p:spPr>
        <p:txBody>
          <a:bodyPr/>
          <a:lstStyle/>
          <a:p>
            <a:endParaRPr lang="en-US"/>
          </a:p>
        </p:txBody>
      </p:sp>
      <p:pic>
        <p:nvPicPr>
          <p:cNvPr id="463877" name="Picture 5"/>
          <p:cNvPicPr>
            <a:picLocks noChangeAspect="1" noChangeArrowheads="1"/>
          </p:cNvPicPr>
          <p:nvPr/>
        </p:nvPicPr>
        <p:blipFill>
          <a:blip r:embed="rId5" cstate="print"/>
          <a:srcRect/>
          <a:stretch>
            <a:fillRect/>
          </a:stretch>
        </p:blipFill>
        <p:spPr bwMode="auto">
          <a:xfrm>
            <a:off x="4164013" y="1162050"/>
            <a:ext cx="1390650" cy="1039813"/>
          </a:xfrm>
          <a:prstGeom prst="rect">
            <a:avLst/>
          </a:prstGeom>
          <a:noFill/>
          <a:ln w="28575">
            <a:noFill/>
            <a:miter lim="800000"/>
            <a:headEnd/>
            <a:tailEnd/>
          </a:ln>
          <a:effectLst/>
        </p:spPr>
      </p:pic>
      <p:pic>
        <p:nvPicPr>
          <p:cNvPr id="463878" name="Picture 6"/>
          <p:cNvPicPr>
            <a:picLocks noChangeAspect="1" noChangeArrowheads="1"/>
          </p:cNvPicPr>
          <p:nvPr/>
        </p:nvPicPr>
        <p:blipFill>
          <a:blip r:embed="rId5" cstate="print"/>
          <a:srcRect/>
          <a:stretch>
            <a:fillRect/>
          </a:stretch>
        </p:blipFill>
        <p:spPr bwMode="auto">
          <a:xfrm>
            <a:off x="5903913" y="1162050"/>
            <a:ext cx="1390650" cy="1039813"/>
          </a:xfrm>
          <a:prstGeom prst="rect">
            <a:avLst/>
          </a:prstGeom>
          <a:noFill/>
          <a:ln w="28575">
            <a:noFill/>
            <a:miter lim="800000"/>
            <a:headEnd/>
            <a:tailEnd/>
          </a:ln>
          <a:effectLst/>
        </p:spPr>
      </p:pic>
      <p:pic>
        <p:nvPicPr>
          <p:cNvPr id="463879" name="Picture 7"/>
          <p:cNvPicPr>
            <a:picLocks noChangeAspect="1" noChangeArrowheads="1"/>
          </p:cNvPicPr>
          <p:nvPr/>
        </p:nvPicPr>
        <p:blipFill>
          <a:blip r:embed="rId6" cstate="print"/>
          <a:srcRect/>
          <a:stretch>
            <a:fillRect/>
          </a:stretch>
        </p:blipFill>
        <p:spPr bwMode="auto">
          <a:xfrm>
            <a:off x="6345238" y="1250950"/>
            <a:ext cx="735012" cy="523875"/>
          </a:xfrm>
          <a:prstGeom prst="rect">
            <a:avLst/>
          </a:prstGeom>
          <a:noFill/>
          <a:ln w="28575">
            <a:noFill/>
            <a:miter lim="800000"/>
            <a:headEnd/>
            <a:tailEnd/>
          </a:ln>
          <a:effectLst/>
        </p:spPr>
      </p:pic>
      <p:pic>
        <p:nvPicPr>
          <p:cNvPr id="463880" name="Picture 8"/>
          <p:cNvPicPr>
            <a:picLocks noChangeAspect="1" noChangeArrowheads="1"/>
          </p:cNvPicPr>
          <p:nvPr/>
        </p:nvPicPr>
        <p:blipFill>
          <a:blip r:embed="rId5" cstate="print"/>
          <a:srcRect/>
          <a:stretch>
            <a:fillRect/>
          </a:stretch>
        </p:blipFill>
        <p:spPr bwMode="auto">
          <a:xfrm>
            <a:off x="7645400" y="1162050"/>
            <a:ext cx="1390650" cy="1039813"/>
          </a:xfrm>
          <a:prstGeom prst="rect">
            <a:avLst/>
          </a:prstGeom>
          <a:noFill/>
          <a:ln w="28575">
            <a:noFill/>
            <a:miter lim="800000"/>
            <a:headEnd/>
            <a:tailEnd/>
          </a:ln>
          <a:effectLst/>
        </p:spPr>
      </p:pic>
      <p:sp>
        <p:nvSpPr>
          <p:cNvPr id="463883" name="Line 11"/>
          <p:cNvSpPr>
            <a:spLocks noChangeShapeType="1"/>
          </p:cNvSpPr>
          <p:nvPr/>
        </p:nvSpPr>
        <p:spPr bwMode="auto">
          <a:xfrm flipV="1">
            <a:off x="5584603" y="3249613"/>
            <a:ext cx="0" cy="2151062"/>
          </a:xfrm>
          <a:prstGeom prst="line">
            <a:avLst/>
          </a:prstGeom>
          <a:noFill/>
          <a:ln w="28575">
            <a:solidFill>
              <a:srgbClr val="008000"/>
            </a:solidFill>
            <a:round/>
            <a:headEnd/>
            <a:tailEnd/>
          </a:ln>
          <a:effectLst/>
        </p:spPr>
        <p:txBody>
          <a:bodyPr anchor="ctr"/>
          <a:lstStyle/>
          <a:p>
            <a:endParaRPr lang="en-US"/>
          </a:p>
        </p:txBody>
      </p:sp>
      <p:sp>
        <p:nvSpPr>
          <p:cNvPr id="463884" name="Line 12"/>
          <p:cNvSpPr>
            <a:spLocks noChangeShapeType="1"/>
          </p:cNvSpPr>
          <p:nvPr/>
        </p:nvSpPr>
        <p:spPr bwMode="auto">
          <a:xfrm flipV="1">
            <a:off x="5532215" y="5389563"/>
            <a:ext cx="0" cy="271462"/>
          </a:xfrm>
          <a:prstGeom prst="line">
            <a:avLst/>
          </a:prstGeom>
          <a:noFill/>
          <a:ln w="28575">
            <a:solidFill>
              <a:srgbClr val="008000"/>
            </a:solidFill>
            <a:round/>
            <a:headEnd/>
            <a:tailEnd/>
          </a:ln>
          <a:effectLst/>
        </p:spPr>
        <p:txBody>
          <a:bodyPr anchor="ctr"/>
          <a:lstStyle/>
          <a:p>
            <a:endParaRPr lang="en-US"/>
          </a:p>
        </p:txBody>
      </p:sp>
      <p:pic>
        <p:nvPicPr>
          <p:cNvPr id="463886" name="Picture 14"/>
          <p:cNvPicPr>
            <a:picLocks noChangeAspect="1" noChangeArrowheads="1"/>
          </p:cNvPicPr>
          <p:nvPr/>
        </p:nvPicPr>
        <p:blipFill>
          <a:blip r:embed="rId7" cstate="print">
            <a:clrChange>
              <a:clrFrom>
                <a:srgbClr val="EFE7EF"/>
              </a:clrFrom>
              <a:clrTo>
                <a:srgbClr val="EFE7EF">
                  <a:alpha val="0"/>
                </a:srgbClr>
              </a:clrTo>
            </a:clrChange>
          </a:blip>
          <a:srcRect/>
          <a:stretch>
            <a:fillRect/>
          </a:stretch>
        </p:blipFill>
        <p:spPr bwMode="auto">
          <a:xfrm>
            <a:off x="2679478" y="5557838"/>
            <a:ext cx="862012" cy="376237"/>
          </a:xfrm>
          <a:prstGeom prst="rect">
            <a:avLst/>
          </a:prstGeom>
          <a:noFill/>
          <a:ln w="28575">
            <a:noFill/>
            <a:miter lim="800000"/>
            <a:headEnd/>
            <a:tailEnd/>
          </a:ln>
          <a:effectLst/>
        </p:spPr>
      </p:pic>
      <p:sp>
        <p:nvSpPr>
          <p:cNvPr id="463887" name="Line 15"/>
          <p:cNvSpPr>
            <a:spLocks noChangeShapeType="1"/>
          </p:cNvSpPr>
          <p:nvPr/>
        </p:nvSpPr>
        <p:spPr bwMode="auto">
          <a:xfrm>
            <a:off x="2696940" y="5391150"/>
            <a:ext cx="2889250" cy="0"/>
          </a:xfrm>
          <a:prstGeom prst="line">
            <a:avLst/>
          </a:prstGeom>
          <a:noFill/>
          <a:ln w="28575">
            <a:solidFill>
              <a:srgbClr val="008000"/>
            </a:solidFill>
            <a:round/>
            <a:headEnd/>
            <a:tailEnd/>
          </a:ln>
          <a:effectLst/>
        </p:spPr>
        <p:txBody>
          <a:bodyPr anchor="ctr"/>
          <a:lstStyle/>
          <a:p>
            <a:endParaRPr lang="en-US"/>
          </a:p>
        </p:txBody>
      </p:sp>
      <p:sp>
        <p:nvSpPr>
          <p:cNvPr id="463888" name="Line 16"/>
          <p:cNvSpPr>
            <a:spLocks noChangeShapeType="1"/>
          </p:cNvSpPr>
          <p:nvPr/>
        </p:nvSpPr>
        <p:spPr bwMode="auto">
          <a:xfrm flipV="1">
            <a:off x="2847753" y="5395913"/>
            <a:ext cx="0" cy="260350"/>
          </a:xfrm>
          <a:prstGeom prst="line">
            <a:avLst/>
          </a:prstGeom>
          <a:noFill/>
          <a:ln w="28575">
            <a:solidFill>
              <a:srgbClr val="008000"/>
            </a:solidFill>
            <a:round/>
            <a:headEnd/>
            <a:tailEnd/>
          </a:ln>
          <a:effectLst/>
        </p:spPr>
        <p:txBody>
          <a:bodyPr anchor="ctr"/>
          <a:lstStyle/>
          <a:p>
            <a:endParaRPr lang="en-US"/>
          </a:p>
        </p:txBody>
      </p:sp>
      <p:sp>
        <p:nvSpPr>
          <p:cNvPr id="463889" name="Line 17"/>
          <p:cNvSpPr>
            <a:spLocks noChangeShapeType="1"/>
          </p:cNvSpPr>
          <p:nvPr/>
        </p:nvSpPr>
        <p:spPr bwMode="auto">
          <a:xfrm flipV="1">
            <a:off x="3817715" y="5395913"/>
            <a:ext cx="0" cy="271462"/>
          </a:xfrm>
          <a:prstGeom prst="line">
            <a:avLst/>
          </a:prstGeom>
          <a:noFill/>
          <a:ln w="28575">
            <a:solidFill>
              <a:srgbClr val="008000"/>
            </a:solidFill>
            <a:round/>
            <a:headEnd/>
            <a:tailEnd/>
          </a:ln>
          <a:effectLst/>
        </p:spPr>
        <p:txBody>
          <a:bodyPr anchor="ctr"/>
          <a:lstStyle/>
          <a:p>
            <a:endParaRPr lang="en-US"/>
          </a:p>
        </p:txBody>
      </p:sp>
      <p:pic>
        <p:nvPicPr>
          <p:cNvPr id="463890" name="Picture 18"/>
          <p:cNvPicPr>
            <a:picLocks noChangeAspect="1" noChangeArrowheads="1"/>
          </p:cNvPicPr>
          <p:nvPr/>
        </p:nvPicPr>
        <p:blipFill>
          <a:blip r:embed="rId8" cstate="print"/>
          <a:srcRect/>
          <a:stretch>
            <a:fillRect/>
          </a:stretch>
        </p:blipFill>
        <p:spPr bwMode="auto">
          <a:xfrm>
            <a:off x="4116958" y="5551488"/>
            <a:ext cx="527050" cy="468312"/>
          </a:xfrm>
          <a:prstGeom prst="rect">
            <a:avLst/>
          </a:prstGeom>
          <a:noFill/>
          <a:ln w="28575">
            <a:noFill/>
            <a:miter lim="800000"/>
            <a:headEnd/>
            <a:tailEnd/>
          </a:ln>
          <a:effectLst/>
        </p:spPr>
      </p:pic>
      <p:sp>
        <p:nvSpPr>
          <p:cNvPr id="463891" name="Line 19"/>
          <p:cNvSpPr>
            <a:spLocks noChangeShapeType="1"/>
          </p:cNvSpPr>
          <p:nvPr/>
        </p:nvSpPr>
        <p:spPr bwMode="auto">
          <a:xfrm flipV="1">
            <a:off x="4376515" y="5395913"/>
            <a:ext cx="0" cy="119062"/>
          </a:xfrm>
          <a:prstGeom prst="line">
            <a:avLst/>
          </a:prstGeom>
          <a:noFill/>
          <a:ln w="28575">
            <a:solidFill>
              <a:srgbClr val="008000"/>
            </a:solidFill>
            <a:round/>
            <a:headEnd/>
            <a:tailEnd/>
          </a:ln>
          <a:effectLst/>
        </p:spPr>
        <p:txBody>
          <a:bodyPr anchor="ctr"/>
          <a:lstStyle/>
          <a:p>
            <a:endParaRPr lang="en-US"/>
          </a:p>
        </p:txBody>
      </p:sp>
      <p:pic>
        <p:nvPicPr>
          <p:cNvPr id="463892" name="Picture 20"/>
          <p:cNvPicPr>
            <a:picLocks noChangeAspect="1" noChangeArrowheads="1"/>
          </p:cNvPicPr>
          <p:nvPr/>
        </p:nvPicPr>
        <p:blipFill>
          <a:blip r:embed="rId9" cstate="print"/>
          <a:srcRect/>
          <a:stretch>
            <a:fillRect/>
          </a:stretch>
        </p:blipFill>
        <p:spPr bwMode="auto">
          <a:xfrm>
            <a:off x="4827365" y="4532313"/>
            <a:ext cx="442913" cy="627062"/>
          </a:xfrm>
          <a:prstGeom prst="rect">
            <a:avLst/>
          </a:prstGeom>
          <a:noFill/>
          <a:ln w="6350">
            <a:noFill/>
            <a:miter lim="800000"/>
            <a:headEnd/>
            <a:tailEnd/>
          </a:ln>
          <a:effectLst/>
        </p:spPr>
      </p:pic>
      <p:pic>
        <p:nvPicPr>
          <p:cNvPr id="463893" name="Picture 21"/>
          <p:cNvPicPr>
            <a:picLocks noChangeAspect="1" noChangeArrowheads="1"/>
          </p:cNvPicPr>
          <p:nvPr/>
        </p:nvPicPr>
        <p:blipFill>
          <a:blip r:embed="rId10" cstate="print"/>
          <a:srcRect/>
          <a:stretch>
            <a:fillRect/>
          </a:stretch>
        </p:blipFill>
        <p:spPr bwMode="auto">
          <a:xfrm>
            <a:off x="5421090" y="5575300"/>
            <a:ext cx="354013" cy="214313"/>
          </a:xfrm>
          <a:prstGeom prst="rect">
            <a:avLst/>
          </a:prstGeom>
          <a:noFill/>
          <a:ln w="6350">
            <a:noFill/>
            <a:miter lim="800000"/>
            <a:headEnd/>
            <a:tailEnd/>
          </a:ln>
          <a:effectLst/>
        </p:spPr>
      </p:pic>
      <p:sp>
        <p:nvSpPr>
          <p:cNvPr id="463894" name="Text Box 22"/>
          <p:cNvSpPr txBox="1">
            <a:spLocks noChangeArrowheads="1"/>
          </p:cNvSpPr>
          <p:nvPr/>
        </p:nvSpPr>
        <p:spPr bwMode="auto">
          <a:xfrm>
            <a:off x="3768503" y="5029200"/>
            <a:ext cx="423862" cy="327025"/>
          </a:xfrm>
          <a:prstGeom prst="rect">
            <a:avLst/>
          </a:prstGeom>
          <a:noFill/>
          <a:ln w="9525">
            <a:noFill/>
            <a:miter lim="800000"/>
            <a:headEnd/>
            <a:tailEnd/>
          </a:ln>
          <a:effectLst/>
        </p:spPr>
        <p:txBody>
          <a:bodyPr wrap="none" lIns="82550" tIns="41275" rIns="82550" bIns="41275">
            <a:spAutoFit/>
          </a:bodyPr>
          <a:lstStyle/>
          <a:p>
            <a:pPr algn="l" defTabSz="728663"/>
            <a:r>
              <a:rPr lang="en-US" altLang="zh-TW" b="1" dirty="0">
                <a:solidFill>
                  <a:schemeClr val="tx1"/>
                </a:solidFill>
                <a:ea typeface="PMingLiU" pitchFamily="18" charset="-120"/>
              </a:rPr>
              <a:t>FF</a:t>
            </a:r>
          </a:p>
        </p:txBody>
      </p:sp>
      <p:sp>
        <p:nvSpPr>
          <p:cNvPr id="463896" name="Line 24"/>
          <p:cNvSpPr>
            <a:spLocks noChangeShapeType="1"/>
          </p:cNvSpPr>
          <p:nvPr/>
        </p:nvSpPr>
        <p:spPr bwMode="auto">
          <a:xfrm flipH="1">
            <a:off x="5176615" y="4813300"/>
            <a:ext cx="419100" cy="1588"/>
          </a:xfrm>
          <a:prstGeom prst="line">
            <a:avLst/>
          </a:prstGeom>
          <a:noFill/>
          <a:ln w="28575">
            <a:solidFill>
              <a:srgbClr val="008000"/>
            </a:solidFill>
            <a:round/>
            <a:headEnd/>
            <a:tailEnd/>
          </a:ln>
          <a:effectLst/>
        </p:spPr>
        <p:txBody>
          <a:bodyPr anchor="ctr"/>
          <a:lstStyle/>
          <a:p>
            <a:endParaRPr lang="en-US"/>
          </a:p>
        </p:txBody>
      </p:sp>
      <p:pic>
        <p:nvPicPr>
          <p:cNvPr id="463897" name="Picture 25"/>
          <p:cNvPicPr>
            <a:picLocks noChangeAspect="1" noChangeArrowheads="1"/>
          </p:cNvPicPr>
          <p:nvPr/>
        </p:nvPicPr>
        <p:blipFill>
          <a:blip r:embed="rId11" cstate="print"/>
          <a:srcRect/>
          <a:stretch>
            <a:fillRect/>
          </a:stretch>
        </p:blipFill>
        <p:spPr bwMode="auto">
          <a:xfrm>
            <a:off x="4779740" y="5534025"/>
            <a:ext cx="503238" cy="550863"/>
          </a:xfrm>
          <a:prstGeom prst="rect">
            <a:avLst/>
          </a:prstGeom>
          <a:noFill/>
          <a:ln w="6350">
            <a:noFill/>
            <a:miter lim="800000"/>
            <a:headEnd/>
            <a:tailEnd/>
          </a:ln>
          <a:effectLst/>
        </p:spPr>
      </p:pic>
      <p:sp>
        <p:nvSpPr>
          <p:cNvPr id="463898" name="Line 26"/>
          <p:cNvSpPr>
            <a:spLocks noChangeShapeType="1"/>
          </p:cNvSpPr>
          <p:nvPr/>
        </p:nvSpPr>
        <p:spPr bwMode="auto">
          <a:xfrm flipV="1">
            <a:off x="4986115" y="5395913"/>
            <a:ext cx="0" cy="119062"/>
          </a:xfrm>
          <a:prstGeom prst="line">
            <a:avLst/>
          </a:prstGeom>
          <a:noFill/>
          <a:ln w="28575">
            <a:solidFill>
              <a:srgbClr val="008000"/>
            </a:solidFill>
            <a:round/>
            <a:headEnd/>
            <a:tailEnd/>
          </a:ln>
          <a:effectLst/>
        </p:spPr>
        <p:txBody>
          <a:bodyPr anchor="ctr"/>
          <a:lstStyle/>
          <a:p>
            <a:endParaRPr lang="en-US"/>
          </a:p>
        </p:txBody>
      </p:sp>
      <p:sp>
        <p:nvSpPr>
          <p:cNvPr id="463899" name="Line 27"/>
          <p:cNvSpPr>
            <a:spLocks noChangeShapeType="1"/>
          </p:cNvSpPr>
          <p:nvPr/>
        </p:nvSpPr>
        <p:spPr bwMode="auto">
          <a:xfrm>
            <a:off x="4849813" y="2605088"/>
            <a:ext cx="3306762" cy="0"/>
          </a:xfrm>
          <a:prstGeom prst="line">
            <a:avLst/>
          </a:prstGeom>
          <a:noFill/>
          <a:ln w="76200" cmpd="tri">
            <a:solidFill>
              <a:schemeClr val="tx1"/>
            </a:solidFill>
            <a:round/>
            <a:headEnd/>
            <a:tailEnd/>
          </a:ln>
          <a:effectLst/>
        </p:spPr>
        <p:txBody>
          <a:bodyPr/>
          <a:lstStyle/>
          <a:p>
            <a:endParaRPr lang="en-US"/>
          </a:p>
        </p:txBody>
      </p:sp>
      <p:sp>
        <p:nvSpPr>
          <p:cNvPr id="463900" name="Line 28"/>
          <p:cNvSpPr>
            <a:spLocks noChangeShapeType="1"/>
          </p:cNvSpPr>
          <p:nvPr/>
        </p:nvSpPr>
        <p:spPr bwMode="auto">
          <a:xfrm flipV="1">
            <a:off x="5059363" y="2589213"/>
            <a:ext cx="0" cy="450850"/>
          </a:xfrm>
          <a:prstGeom prst="line">
            <a:avLst/>
          </a:prstGeom>
          <a:noFill/>
          <a:ln w="76200" cmpd="tri">
            <a:solidFill>
              <a:schemeClr val="tx1"/>
            </a:solidFill>
            <a:round/>
            <a:headEnd/>
            <a:tailEnd/>
          </a:ln>
          <a:effectLst/>
        </p:spPr>
        <p:txBody>
          <a:bodyPr/>
          <a:lstStyle/>
          <a:p>
            <a:endParaRPr lang="en-US"/>
          </a:p>
        </p:txBody>
      </p:sp>
      <p:sp>
        <p:nvSpPr>
          <p:cNvPr id="463901" name="Line 29"/>
          <p:cNvSpPr>
            <a:spLocks noChangeShapeType="1"/>
          </p:cNvSpPr>
          <p:nvPr/>
        </p:nvSpPr>
        <p:spPr bwMode="auto">
          <a:xfrm flipV="1">
            <a:off x="7472363" y="2576513"/>
            <a:ext cx="0" cy="438150"/>
          </a:xfrm>
          <a:prstGeom prst="line">
            <a:avLst/>
          </a:prstGeom>
          <a:noFill/>
          <a:ln w="76200" cmpd="tri">
            <a:solidFill>
              <a:schemeClr val="tx1"/>
            </a:solidFill>
            <a:round/>
            <a:headEnd/>
            <a:tailEnd/>
          </a:ln>
          <a:effectLst/>
        </p:spPr>
        <p:txBody>
          <a:bodyPr/>
          <a:lstStyle/>
          <a:p>
            <a:endParaRPr lang="en-US"/>
          </a:p>
        </p:txBody>
      </p:sp>
      <p:sp>
        <p:nvSpPr>
          <p:cNvPr id="463902" name="Line 30"/>
          <p:cNvSpPr>
            <a:spLocks noChangeShapeType="1"/>
          </p:cNvSpPr>
          <p:nvPr/>
        </p:nvSpPr>
        <p:spPr bwMode="auto">
          <a:xfrm flipV="1">
            <a:off x="6265863" y="2565400"/>
            <a:ext cx="0" cy="487363"/>
          </a:xfrm>
          <a:prstGeom prst="line">
            <a:avLst/>
          </a:prstGeom>
          <a:noFill/>
          <a:ln w="76200" cmpd="tri">
            <a:solidFill>
              <a:schemeClr val="tx1"/>
            </a:solidFill>
            <a:round/>
            <a:headEnd/>
            <a:tailEnd/>
          </a:ln>
          <a:effectLst/>
        </p:spPr>
        <p:txBody>
          <a:bodyPr/>
          <a:lstStyle/>
          <a:p>
            <a:endParaRPr lang="en-US"/>
          </a:p>
        </p:txBody>
      </p:sp>
      <p:grpSp>
        <p:nvGrpSpPr>
          <p:cNvPr id="2" name="Group 44"/>
          <p:cNvGrpSpPr>
            <a:grpSpLocks noChangeAspect="1"/>
          </p:cNvGrpSpPr>
          <p:nvPr/>
        </p:nvGrpSpPr>
        <p:grpSpPr bwMode="auto">
          <a:xfrm>
            <a:off x="8172450" y="80963"/>
            <a:ext cx="900113" cy="900112"/>
            <a:chOff x="340" y="2342"/>
            <a:chExt cx="1270" cy="1270"/>
          </a:xfrm>
        </p:grpSpPr>
        <p:sp>
          <p:nvSpPr>
            <p:cNvPr id="463917" name="AutoShape 45"/>
            <p:cNvSpPr>
              <a:spLocks noChangeAspect="1" noChangeArrowheads="1"/>
            </p:cNvSpPr>
            <p:nvPr/>
          </p:nvSpPr>
          <p:spPr bwMode="auto">
            <a:xfrm>
              <a:off x="340" y="2342"/>
              <a:ext cx="1270" cy="1270"/>
            </a:xfrm>
            <a:prstGeom prst="roundRect">
              <a:avLst>
                <a:gd name="adj" fmla="val 16667"/>
              </a:avLst>
            </a:prstGeom>
            <a:noFill/>
            <a:ln w="76200" algn="ctr">
              <a:solidFill>
                <a:srgbClr val="00FFFF"/>
              </a:solidFill>
              <a:round/>
              <a:headEnd/>
              <a:tailEnd/>
            </a:ln>
            <a:effectLst/>
          </p:spPr>
          <p:txBody>
            <a:bodyPr wrap="none" anchor="ctr"/>
            <a:lstStyle/>
            <a:p>
              <a:endParaRPr lang="en-US"/>
            </a:p>
          </p:txBody>
        </p:sp>
        <p:grpSp>
          <p:nvGrpSpPr>
            <p:cNvPr id="3" name="Group 46"/>
            <p:cNvGrpSpPr>
              <a:grpSpLocks noChangeAspect="1"/>
            </p:cNvGrpSpPr>
            <p:nvPr/>
          </p:nvGrpSpPr>
          <p:grpSpPr bwMode="auto">
            <a:xfrm>
              <a:off x="567" y="2432"/>
              <a:ext cx="862" cy="1089"/>
              <a:chOff x="567" y="2432"/>
              <a:chExt cx="862" cy="1089"/>
            </a:xfrm>
          </p:grpSpPr>
          <p:sp>
            <p:nvSpPr>
              <p:cNvPr id="463919" name="Line 47"/>
              <p:cNvSpPr>
                <a:spLocks noChangeAspect="1" noChangeShapeType="1"/>
              </p:cNvSpPr>
              <p:nvPr/>
            </p:nvSpPr>
            <p:spPr bwMode="auto">
              <a:xfrm flipH="1">
                <a:off x="1066" y="3067"/>
                <a:ext cx="318" cy="318"/>
              </a:xfrm>
              <a:prstGeom prst="line">
                <a:avLst/>
              </a:prstGeom>
              <a:noFill/>
              <a:ln w="76200">
                <a:solidFill>
                  <a:srgbClr val="00FFFF"/>
                </a:solidFill>
                <a:round/>
                <a:headEnd/>
                <a:tailEnd/>
              </a:ln>
              <a:effectLst/>
            </p:spPr>
            <p:txBody>
              <a:bodyPr wrap="none" anchor="ctr"/>
              <a:lstStyle/>
              <a:p>
                <a:endParaRPr lang="en-US"/>
              </a:p>
            </p:txBody>
          </p:sp>
          <p:sp>
            <p:nvSpPr>
              <p:cNvPr id="463920" name="AutoShape 48"/>
              <p:cNvSpPr>
                <a:spLocks noChangeAspect="1" noChangeArrowheads="1"/>
              </p:cNvSpPr>
              <p:nvPr/>
            </p:nvSpPr>
            <p:spPr bwMode="auto">
              <a:xfrm>
                <a:off x="703" y="3203"/>
                <a:ext cx="544" cy="318"/>
              </a:xfrm>
              <a:prstGeom prst="roundRect">
                <a:avLst>
                  <a:gd name="adj" fmla="val 16667"/>
                </a:avLst>
              </a:prstGeom>
              <a:solidFill>
                <a:schemeClr val="bg1"/>
              </a:solidFill>
              <a:ln w="76200" algn="ctr">
                <a:solidFill>
                  <a:srgbClr val="00FFFF"/>
                </a:solidFill>
                <a:round/>
                <a:headEnd/>
                <a:tailEnd/>
              </a:ln>
              <a:effectLst/>
            </p:spPr>
            <p:txBody>
              <a:bodyPr wrap="none" anchor="ctr"/>
              <a:lstStyle/>
              <a:p>
                <a:endParaRPr lang="en-US"/>
              </a:p>
            </p:txBody>
          </p:sp>
          <p:sp>
            <p:nvSpPr>
              <p:cNvPr id="463921" name="Oval 49"/>
              <p:cNvSpPr>
                <a:spLocks noChangeAspect="1" noChangeArrowheads="1"/>
              </p:cNvSpPr>
              <p:nvPr/>
            </p:nvSpPr>
            <p:spPr bwMode="auto">
              <a:xfrm>
                <a:off x="567" y="2432"/>
                <a:ext cx="817" cy="817"/>
              </a:xfrm>
              <a:prstGeom prst="ellipse">
                <a:avLst/>
              </a:prstGeom>
              <a:solidFill>
                <a:schemeClr val="bg1"/>
              </a:solidFill>
              <a:ln w="25400" algn="ctr">
                <a:solidFill>
                  <a:srgbClr val="00FFFF"/>
                </a:solidFill>
                <a:round/>
                <a:headEnd/>
                <a:tailEnd/>
              </a:ln>
              <a:effectLst/>
            </p:spPr>
            <p:txBody>
              <a:bodyPr wrap="none" anchor="ctr"/>
              <a:lstStyle/>
              <a:p>
                <a:endParaRPr lang="en-US"/>
              </a:p>
            </p:txBody>
          </p:sp>
          <p:sp>
            <p:nvSpPr>
              <p:cNvPr id="463922" name="Oval 50"/>
              <p:cNvSpPr>
                <a:spLocks noChangeAspect="1" noChangeArrowheads="1"/>
              </p:cNvSpPr>
              <p:nvPr/>
            </p:nvSpPr>
            <p:spPr bwMode="auto">
              <a:xfrm>
                <a:off x="1293" y="3022"/>
                <a:ext cx="136" cy="136"/>
              </a:xfrm>
              <a:prstGeom prst="ellipse">
                <a:avLst/>
              </a:prstGeom>
              <a:solidFill>
                <a:schemeClr val="bg1"/>
              </a:solidFill>
              <a:ln w="25400" algn="ctr">
                <a:solidFill>
                  <a:srgbClr val="00FFFF"/>
                </a:solidFill>
                <a:round/>
                <a:headEnd/>
                <a:tailEnd/>
              </a:ln>
              <a:effectLst/>
            </p:spPr>
            <p:txBody>
              <a:bodyPr wrap="none" anchor="ctr"/>
              <a:lstStyle/>
              <a:p>
                <a:endParaRPr lang="en-US"/>
              </a:p>
            </p:txBody>
          </p:sp>
          <p:sp>
            <p:nvSpPr>
              <p:cNvPr id="463923" name="Oval 51"/>
              <p:cNvSpPr>
                <a:spLocks noChangeAspect="1" noChangeArrowheads="1"/>
              </p:cNvSpPr>
              <p:nvPr/>
            </p:nvSpPr>
            <p:spPr bwMode="auto">
              <a:xfrm>
                <a:off x="930" y="2796"/>
                <a:ext cx="91" cy="91"/>
              </a:xfrm>
              <a:prstGeom prst="ellipse">
                <a:avLst/>
              </a:prstGeom>
              <a:solidFill>
                <a:srgbClr val="00FFFF"/>
              </a:solidFill>
              <a:ln w="25400" algn="ctr">
                <a:solidFill>
                  <a:srgbClr val="00FFFF"/>
                </a:solidFill>
                <a:round/>
                <a:headEnd/>
                <a:tailEnd/>
              </a:ln>
              <a:effectLst/>
            </p:spPr>
            <p:txBody>
              <a:bodyPr wrap="none" anchor="ctr"/>
              <a:lstStyle/>
              <a:p>
                <a:endParaRPr lang="en-US"/>
              </a:p>
            </p:txBody>
          </p:sp>
        </p:grpSp>
      </p:grpSp>
      <p:pic>
        <p:nvPicPr>
          <p:cNvPr id="52" name="Picture 39"/>
          <p:cNvPicPr>
            <a:picLocks noChangeAspect="1" noChangeArrowheads="1"/>
          </p:cNvPicPr>
          <p:nvPr/>
        </p:nvPicPr>
        <p:blipFill>
          <a:blip r:embed="rId4" cstate="print"/>
          <a:srcRect/>
          <a:stretch>
            <a:fillRect/>
          </a:stretch>
        </p:blipFill>
        <p:spPr bwMode="auto">
          <a:xfrm>
            <a:off x="4932040" y="2996952"/>
            <a:ext cx="792088" cy="349563"/>
          </a:xfrm>
          <a:prstGeom prst="rect">
            <a:avLst/>
          </a:prstGeom>
          <a:noFill/>
          <a:ln w="9525">
            <a:noFill/>
            <a:miter lim="800000"/>
            <a:headEnd/>
            <a:tailEnd/>
          </a:ln>
        </p:spPr>
      </p:pic>
      <p:pic>
        <p:nvPicPr>
          <p:cNvPr id="54" name="Picture 39"/>
          <p:cNvPicPr>
            <a:picLocks noChangeAspect="1" noChangeArrowheads="1"/>
          </p:cNvPicPr>
          <p:nvPr/>
        </p:nvPicPr>
        <p:blipFill>
          <a:blip r:embed="rId4" cstate="print"/>
          <a:srcRect/>
          <a:stretch>
            <a:fillRect/>
          </a:stretch>
        </p:blipFill>
        <p:spPr bwMode="auto">
          <a:xfrm>
            <a:off x="7380312" y="2996952"/>
            <a:ext cx="792088" cy="349563"/>
          </a:xfrm>
          <a:prstGeom prst="rect">
            <a:avLst/>
          </a:prstGeom>
          <a:noFill/>
          <a:ln w="9525">
            <a:noFill/>
            <a:miter lim="800000"/>
            <a:headEnd/>
            <a:tailEnd/>
          </a:ln>
        </p:spPr>
      </p:pic>
      <p:grpSp>
        <p:nvGrpSpPr>
          <p:cNvPr id="56" name="Group 31"/>
          <p:cNvGrpSpPr>
            <a:grpSpLocks/>
          </p:cNvGrpSpPr>
          <p:nvPr/>
        </p:nvGrpSpPr>
        <p:grpSpPr bwMode="auto">
          <a:xfrm>
            <a:off x="4211960" y="5805264"/>
            <a:ext cx="360362" cy="360362"/>
            <a:chOff x="4150" y="2205"/>
            <a:chExt cx="227" cy="227"/>
          </a:xfrm>
        </p:grpSpPr>
        <p:sp>
          <p:nvSpPr>
            <p:cNvPr id="57"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58"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59" name="Group 31"/>
          <p:cNvGrpSpPr>
            <a:grpSpLocks/>
          </p:cNvGrpSpPr>
          <p:nvPr/>
        </p:nvGrpSpPr>
        <p:grpSpPr bwMode="auto">
          <a:xfrm>
            <a:off x="4211960" y="5229200"/>
            <a:ext cx="360362" cy="360362"/>
            <a:chOff x="4150" y="2205"/>
            <a:chExt cx="227" cy="227"/>
          </a:xfrm>
        </p:grpSpPr>
        <p:sp>
          <p:nvSpPr>
            <p:cNvPr id="60"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61"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62" name="Group 31"/>
          <p:cNvGrpSpPr>
            <a:grpSpLocks/>
          </p:cNvGrpSpPr>
          <p:nvPr/>
        </p:nvGrpSpPr>
        <p:grpSpPr bwMode="auto">
          <a:xfrm>
            <a:off x="4787702" y="5228878"/>
            <a:ext cx="360362" cy="360362"/>
            <a:chOff x="4150" y="2205"/>
            <a:chExt cx="227" cy="227"/>
          </a:xfrm>
        </p:grpSpPr>
        <p:sp>
          <p:nvSpPr>
            <p:cNvPr id="63"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64"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65" name="Group 31"/>
          <p:cNvGrpSpPr>
            <a:grpSpLocks/>
          </p:cNvGrpSpPr>
          <p:nvPr/>
        </p:nvGrpSpPr>
        <p:grpSpPr bwMode="auto">
          <a:xfrm>
            <a:off x="5363444" y="5228556"/>
            <a:ext cx="360362" cy="360362"/>
            <a:chOff x="4150" y="2205"/>
            <a:chExt cx="227" cy="227"/>
          </a:xfrm>
        </p:grpSpPr>
        <p:sp>
          <p:nvSpPr>
            <p:cNvPr id="66"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67"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68" name="Group 31"/>
          <p:cNvGrpSpPr>
            <a:grpSpLocks/>
          </p:cNvGrpSpPr>
          <p:nvPr/>
        </p:nvGrpSpPr>
        <p:grpSpPr bwMode="auto">
          <a:xfrm>
            <a:off x="5364088" y="4509120"/>
            <a:ext cx="360362" cy="360362"/>
            <a:chOff x="4150" y="2205"/>
            <a:chExt cx="227" cy="227"/>
          </a:xfrm>
        </p:grpSpPr>
        <p:sp>
          <p:nvSpPr>
            <p:cNvPr id="69"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70"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71" name="Group 31"/>
          <p:cNvGrpSpPr>
            <a:grpSpLocks/>
          </p:cNvGrpSpPr>
          <p:nvPr/>
        </p:nvGrpSpPr>
        <p:grpSpPr bwMode="auto">
          <a:xfrm>
            <a:off x="5364732" y="3645024"/>
            <a:ext cx="360362" cy="360362"/>
            <a:chOff x="4150" y="2205"/>
            <a:chExt cx="227" cy="227"/>
          </a:xfrm>
        </p:grpSpPr>
        <p:sp>
          <p:nvSpPr>
            <p:cNvPr id="72"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73"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77" name="Group 31"/>
          <p:cNvGrpSpPr>
            <a:grpSpLocks/>
          </p:cNvGrpSpPr>
          <p:nvPr/>
        </p:nvGrpSpPr>
        <p:grpSpPr bwMode="auto">
          <a:xfrm>
            <a:off x="5366020" y="2999206"/>
            <a:ext cx="360362" cy="360362"/>
            <a:chOff x="4150" y="2205"/>
            <a:chExt cx="227" cy="227"/>
          </a:xfrm>
        </p:grpSpPr>
        <p:sp>
          <p:nvSpPr>
            <p:cNvPr id="78"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79"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80" name="Group 31"/>
          <p:cNvGrpSpPr>
            <a:grpSpLocks/>
          </p:cNvGrpSpPr>
          <p:nvPr/>
        </p:nvGrpSpPr>
        <p:grpSpPr bwMode="auto">
          <a:xfrm>
            <a:off x="4860032" y="2996952"/>
            <a:ext cx="360362" cy="360362"/>
            <a:chOff x="4150" y="2205"/>
            <a:chExt cx="227" cy="227"/>
          </a:xfrm>
        </p:grpSpPr>
        <p:sp>
          <p:nvSpPr>
            <p:cNvPr id="81"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82"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83" name="Group 31"/>
          <p:cNvGrpSpPr>
            <a:grpSpLocks/>
          </p:cNvGrpSpPr>
          <p:nvPr/>
        </p:nvGrpSpPr>
        <p:grpSpPr bwMode="auto">
          <a:xfrm>
            <a:off x="4860032" y="2348880"/>
            <a:ext cx="360362" cy="360362"/>
            <a:chOff x="4150" y="2205"/>
            <a:chExt cx="227" cy="227"/>
          </a:xfrm>
        </p:grpSpPr>
        <p:sp>
          <p:nvSpPr>
            <p:cNvPr id="84"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85"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86" name="Group 31"/>
          <p:cNvGrpSpPr>
            <a:grpSpLocks/>
          </p:cNvGrpSpPr>
          <p:nvPr/>
        </p:nvGrpSpPr>
        <p:grpSpPr bwMode="auto">
          <a:xfrm>
            <a:off x="5580112" y="2348558"/>
            <a:ext cx="360362" cy="360362"/>
            <a:chOff x="4150" y="2205"/>
            <a:chExt cx="227" cy="227"/>
          </a:xfrm>
        </p:grpSpPr>
        <p:sp>
          <p:nvSpPr>
            <p:cNvPr id="87"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88"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92" name="Group 31"/>
          <p:cNvGrpSpPr>
            <a:grpSpLocks/>
          </p:cNvGrpSpPr>
          <p:nvPr/>
        </p:nvGrpSpPr>
        <p:grpSpPr bwMode="auto">
          <a:xfrm>
            <a:off x="6372200" y="2348558"/>
            <a:ext cx="360362" cy="360362"/>
            <a:chOff x="4150" y="2205"/>
            <a:chExt cx="227" cy="227"/>
          </a:xfrm>
        </p:grpSpPr>
        <p:sp>
          <p:nvSpPr>
            <p:cNvPr id="93"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94"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95" name="Group 31"/>
          <p:cNvGrpSpPr>
            <a:grpSpLocks/>
          </p:cNvGrpSpPr>
          <p:nvPr/>
        </p:nvGrpSpPr>
        <p:grpSpPr bwMode="auto">
          <a:xfrm>
            <a:off x="6372200" y="1700808"/>
            <a:ext cx="360362" cy="360362"/>
            <a:chOff x="4150" y="2205"/>
            <a:chExt cx="227" cy="227"/>
          </a:xfrm>
        </p:grpSpPr>
        <p:sp>
          <p:nvSpPr>
            <p:cNvPr id="96"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97"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65"/>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68"/>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7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77"/>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83"/>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86"/>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92"/>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500"/>
                                  </p:stCondLst>
                                  <p:childTnLst>
                                    <p:set>
                                      <p:cBhvr>
                                        <p:cTn id="39"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en-US" dirty="0"/>
              <a:t>Smart Diagnostics</a:t>
            </a:r>
            <a:br>
              <a:rPr lang="en-US" dirty="0"/>
            </a:br>
            <a:r>
              <a:rPr lang="en-US" dirty="0"/>
              <a:t>- Integrated Device Diagnostics</a:t>
            </a:r>
          </a:p>
        </p:txBody>
      </p:sp>
      <p:sp>
        <p:nvSpPr>
          <p:cNvPr id="478211" name="Rectangle 3"/>
          <p:cNvSpPr>
            <a:spLocks noGrp="1" noChangeArrowheads="1"/>
          </p:cNvSpPr>
          <p:nvPr>
            <p:ph idx="1"/>
          </p:nvPr>
        </p:nvSpPr>
        <p:spPr>
          <a:xfrm>
            <a:off x="590550" y="1206500"/>
            <a:ext cx="3621088" cy="4546600"/>
          </a:xfrm>
        </p:spPr>
        <p:txBody>
          <a:bodyPr/>
          <a:lstStyle/>
          <a:p>
            <a:r>
              <a:rPr lang="en-US" dirty="0"/>
              <a:t>Normal operation...</a:t>
            </a:r>
          </a:p>
          <a:p>
            <a:r>
              <a:rPr lang="en-US" u="sng" dirty="0">
                <a:solidFill>
                  <a:srgbClr val="FF0000"/>
                </a:solidFill>
              </a:rPr>
              <a:t>Critical</a:t>
            </a:r>
            <a:r>
              <a:rPr lang="en-US" dirty="0"/>
              <a:t> device failure...</a:t>
            </a:r>
          </a:p>
          <a:p>
            <a:r>
              <a:rPr lang="en-US" dirty="0"/>
              <a:t>Alarm Faceplate...</a:t>
            </a:r>
          </a:p>
          <a:p>
            <a:r>
              <a:rPr lang="en-US" dirty="0"/>
              <a:t>Diagnostics</a:t>
            </a:r>
          </a:p>
          <a:p>
            <a:pPr lvl="1"/>
            <a:r>
              <a:rPr lang="en-US" dirty="0"/>
              <a:t>No device configuration by operator</a:t>
            </a:r>
          </a:p>
          <a:p>
            <a:pPr lvl="1"/>
            <a:r>
              <a:rPr lang="en-US" dirty="0"/>
              <a:t>Displayed the way the </a:t>
            </a:r>
            <a:r>
              <a:rPr lang="en-US" u="sng" dirty="0"/>
              <a:t>device</a:t>
            </a:r>
            <a:r>
              <a:rPr lang="en-US" dirty="0"/>
              <a:t> vendor intended</a:t>
            </a:r>
          </a:p>
        </p:txBody>
      </p:sp>
      <p:pic>
        <p:nvPicPr>
          <p:cNvPr id="478212" name="Picture 4"/>
          <p:cNvPicPr>
            <a:picLocks noChangeAspect="1" noChangeArrowheads="1"/>
          </p:cNvPicPr>
          <p:nvPr/>
        </p:nvPicPr>
        <p:blipFill>
          <a:blip r:embed="rId3" cstate="print"/>
          <a:srcRect/>
          <a:stretch>
            <a:fillRect/>
          </a:stretch>
        </p:blipFill>
        <p:spPr bwMode="auto">
          <a:xfrm>
            <a:off x="4059238" y="1916113"/>
            <a:ext cx="4905375" cy="3921125"/>
          </a:xfrm>
          <a:prstGeom prst="rect">
            <a:avLst/>
          </a:prstGeom>
          <a:noFill/>
          <a:ln w="9525" algn="ctr">
            <a:noFill/>
            <a:miter lim="800000"/>
            <a:headEnd/>
            <a:tailEnd/>
          </a:ln>
          <a:effectLst/>
        </p:spPr>
      </p:pic>
      <p:pic>
        <p:nvPicPr>
          <p:cNvPr id="478213" name="Picture 5"/>
          <p:cNvPicPr>
            <a:picLocks noChangeAspect="1" noChangeArrowheads="1"/>
          </p:cNvPicPr>
          <p:nvPr/>
        </p:nvPicPr>
        <p:blipFill>
          <a:blip r:embed="rId4" cstate="print"/>
          <a:srcRect/>
          <a:stretch>
            <a:fillRect/>
          </a:stretch>
        </p:blipFill>
        <p:spPr bwMode="auto">
          <a:xfrm>
            <a:off x="4084638" y="5445125"/>
            <a:ext cx="4879975" cy="385763"/>
          </a:xfrm>
          <a:prstGeom prst="rect">
            <a:avLst/>
          </a:prstGeom>
          <a:noFill/>
          <a:ln w="9525" algn="ctr">
            <a:noFill/>
            <a:miter lim="800000"/>
            <a:headEnd/>
            <a:tailEnd/>
          </a:ln>
          <a:effectLst/>
        </p:spPr>
      </p:pic>
      <p:pic>
        <p:nvPicPr>
          <p:cNvPr id="478214" name="Picture 6"/>
          <p:cNvPicPr>
            <a:picLocks noChangeAspect="1" noChangeArrowheads="1"/>
          </p:cNvPicPr>
          <p:nvPr/>
        </p:nvPicPr>
        <p:blipFill>
          <a:blip r:embed="rId5" cstate="print"/>
          <a:srcRect/>
          <a:stretch>
            <a:fillRect/>
          </a:stretch>
        </p:blipFill>
        <p:spPr bwMode="auto">
          <a:xfrm>
            <a:off x="4079875" y="2565400"/>
            <a:ext cx="996950" cy="1601788"/>
          </a:xfrm>
          <a:prstGeom prst="rect">
            <a:avLst/>
          </a:prstGeom>
          <a:noFill/>
          <a:ln w="9525" algn="ctr">
            <a:noFill/>
            <a:miter lim="800000"/>
            <a:headEnd/>
            <a:tailEnd/>
          </a:ln>
          <a:effectLst/>
        </p:spPr>
      </p:pic>
      <p:pic>
        <p:nvPicPr>
          <p:cNvPr id="478216" name="Picture 8"/>
          <p:cNvPicPr>
            <a:picLocks noChangeAspect="1" noChangeArrowheads="1"/>
          </p:cNvPicPr>
          <p:nvPr/>
        </p:nvPicPr>
        <p:blipFill>
          <a:blip r:embed="rId6" cstate="print"/>
          <a:srcRect/>
          <a:stretch>
            <a:fillRect/>
          </a:stretch>
        </p:blipFill>
        <p:spPr bwMode="auto">
          <a:xfrm>
            <a:off x="7986686" y="1196753"/>
            <a:ext cx="1135560" cy="648072"/>
          </a:xfrm>
          <a:prstGeom prst="rect">
            <a:avLst/>
          </a:prstGeom>
          <a:noFill/>
          <a:ln w="9525" algn="ctr">
            <a:noFill/>
            <a:miter lim="800000"/>
            <a:headEnd/>
            <a:tailEnd/>
          </a:ln>
          <a:effectLst/>
        </p:spPr>
      </p:pic>
      <p:grpSp>
        <p:nvGrpSpPr>
          <p:cNvPr id="2" name="Group 9"/>
          <p:cNvGrpSpPr>
            <a:grpSpLocks noChangeAspect="1"/>
          </p:cNvGrpSpPr>
          <p:nvPr/>
        </p:nvGrpSpPr>
        <p:grpSpPr bwMode="auto">
          <a:xfrm>
            <a:off x="8172450" y="80963"/>
            <a:ext cx="900113" cy="900112"/>
            <a:chOff x="340" y="2342"/>
            <a:chExt cx="1270" cy="1270"/>
          </a:xfrm>
        </p:grpSpPr>
        <p:sp>
          <p:nvSpPr>
            <p:cNvPr id="478218" name="AutoShape 10"/>
            <p:cNvSpPr>
              <a:spLocks noChangeAspect="1" noChangeArrowheads="1"/>
            </p:cNvSpPr>
            <p:nvPr/>
          </p:nvSpPr>
          <p:spPr bwMode="auto">
            <a:xfrm>
              <a:off x="340" y="2342"/>
              <a:ext cx="1270" cy="1270"/>
            </a:xfrm>
            <a:prstGeom prst="roundRect">
              <a:avLst>
                <a:gd name="adj" fmla="val 16667"/>
              </a:avLst>
            </a:prstGeom>
            <a:noFill/>
            <a:ln w="76200" algn="ctr">
              <a:solidFill>
                <a:srgbClr val="00FFFF"/>
              </a:solidFill>
              <a:round/>
              <a:headEnd/>
              <a:tailEnd/>
            </a:ln>
            <a:effectLst/>
          </p:spPr>
          <p:txBody>
            <a:bodyPr wrap="none" anchor="ctr"/>
            <a:lstStyle/>
            <a:p>
              <a:endParaRPr lang="en-US"/>
            </a:p>
          </p:txBody>
        </p:sp>
        <p:grpSp>
          <p:nvGrpSpPr>
            <p:cNvPr id="3" name="Group 11"/>
            <p:cNvGrpSpPr>
              <a:grpSpLocks noChangeAspect="1"/>
            </p:cNvGrpSpPr>
            <p:nvPr/>
          </p:nvGrpSpPr>
          <p:grpSpPr bwMode="auto">
            <a:xfrm>
              <a:off x="567" y="2432"/>
              <a:ext cx="862" cy="1089"/>
              <a:chOff x="567" y="2432"/>
              <a:chExt cx="862" cy="1089"/>
            </a:xfrm>
          </p:grpSpPr>
          <p:sp>
            <p:nvSpPr>
              <p:cNvPr id="478220" name="Line 12"/>
              <p:cNvSpPr>
                <a:spLocks noChangeAspect="1" noChangeShapeType="1"/>
              </p:cNvSpPr>
              <p:nvPr/>
            </p:nvSpPr>
            <p:spPr bwMode="auto">
              <a:xfrm flipH="1">
                <a:off x="1066" y="3067"/>
                <a:ext cx="318" cy="318"/>
              </a:xfrm>
              <a:prstGeom prst="line">
                <a:avLst/>
              </a:prstGeom>
              <a:noFill/>
              <a:ln w="76200">
                <a:solidFill>
                  <a:srgbClr val="00FFFF"/>
                </a:solidFill>
                <a:round/>
                <a:headEnd/>
                <a:tailEnd/>
              </a:ln>
              <a:effectLst/>
            </p:spPr>
            <p:txBody>
              <a:bodyPr wrap="none" anchor="ctr"/>
              <a:lstStyle/>
              <a:p>
                <a:endParaRPr lang="en-US"/>
              </a:p>
            </p:txBody>
          </p:sp>
          <p:sp>
            <p:nvSpPr>
              <p:cNvPr id="478221" name="AutoShape 13"/>
              <p:cNvSpPr>
                <a:spLocks noChangeAspect="1" noChangeArrowheads="1"/>
              </p:cNvSpPr>
              <p:nvPr/>
            </p:nvSpPr>
            <p:spPr bwMode="auto">
              <a:xfrm>
                <a:off x="703" y="3203"/>
                <a:ext cx="544" cy="318"/>
              </a:xfrm>
              <a:prstGeom prst="roundRect">
                <a:avLst>
                  <a:gd name="adj" fmla="val 16667"/>
                </a:avLst>
              </a:prstGeom>
              <a:solidFill>
                <a:schemeClr val="bg1"/>
              </a:solidFill>
              <a:ln w="76200" algn="ctr">
                <a:solidFill>
                  <a:srgbClr val="00FFFF"/>
                </a:solidFill>
                <a:round/>
                <a:headEnd/>
                <a:tailEnd/>
              </a:ln>
              <a:effectLst/>
            </p:spPr>
            <p:txBody>
              <a:bodyPr wrap="none" anchor="ctr"/>
              <a:lstStyle/>
              <a:p>
                <a:endParaRPr lang="en-US"/>
              </a:p>
            </p:txBody>
          </p:sp>
          <p:sp>
            <p:nvSpPr>
              <p:cNvPr id="478222" name="Oval 14"/>
              <p:cNvSpPr>
                <a:spLocks noChangeAspect="1" noChangeArrowheads="1"/>
              </p:cNvSpPr>
              <p:nvPr/>
            </p:nvSpPr>
            <p:spPr bwMode="auto">
              <a:xfrm>
                <a:off x="567" y="2432"/>
                <a:ext cx="817" cy="817"/>
              </a:xfrm>
              <a:prstGeom prst="ellipse">
                <a:avLst/>
              </a:prstGeom>
              <a:solidFill>
                <a:schemeClr val="bg1"/>
              </a:solidFill>
              <a:ln w="25400" algn="ctr">
                <a:solidFill>
                  <a:srgbClr val="00FFFF"/>
                </a:solidFill>
                <a:round/>
                <a:headEnd/>
                <a:tailEnd/>
              </a:ln>
              <a:effectLst/>
            </p:spPr>
            <p:txBody>
              <a:bodyPr wrap="none" anchor="ctr"/>
              <a:lstStyle/>
              <a:p>
                <a:endParaRPr lang="en-US"/>
              </a:p>
            </p:txBody>
          </p:sp>
          <p:sp>
            <p:nvSpPr>
              <p:cNvPr id="478223" name="Oval 15"/>
              <p:cNvSpPr>
                <a:spLocks noChangeAspect="1" noChangeArrowheads="1"/>
              </p:cNvSpPr>
              <p:nvPr/>
            </p:nvSpPr>
            <p:spPr bwMode="auto">
              <a:xfrm>
                <a:off x="1293" y="3022"/>
                <a:ext cx="136" cy="136"/>
              </a:xfrm>
              <a:prstGeom prst="ellipse">
                <a:avLst/>
              </a:prstGeom>
              <a:solidFill>
                <a:schemeClr val="bg1"/>
              </a:solidFill>
              <a:ln w="25400" algn="ctr">
                <a:solidFill>
                  <a:srgbClr val="00FFFF"/>
                </a:solidFill>
                <a:round/>
                <a:headEnd/>
                <a:tailEnd/>
              </a:ln>
              <a:effectLst/>
            </p:spPr>
            <p:txBody>
              <a:bodyPr wrap="none" anchor="ctr"/>
              <a:lstStyle/>
              <a:p>
                <a:endParaRPr lang="en-US"/>
              </a:p>
            </p:txBody>
          </p:sp>
          <p:sp>
            <p:nvSpPr>
              <p:cNvPr id="478224" name="Oval 16"/>
              <p:cNvSpPr>
                <a:spLocks noChangeAspect="1" noChangeArrowheads="1"/>
              </p:cNvSpPr>
              <p:nvPr/>
            </p:nvSpPr>
            <p:spPr bwMode="auto">
              <a:xfrm>
                <a:off x="930" y="2796"/>
                <a:ext cx="91" cy="91"/>
              </a:xfrm>
              <a:prstGeom prst="ellipse">
                <a:avLst/>
              </a:prstGeom>
              <a:solidFill>
                <a:srgbClr val="00FFFF"/>
              </a:solidFill>
              <a:ln w="25400" algn="ctr">
                <a:solidFill>
                  <a:srgbClr val="00FFFF"/>
                </a:solidFill>
                <a:round/>
                <a:headEnd/>
                <a:tailEnd/>
              </a:ln>
              <a:effectLst/>
            </p:spPr>
            <p:txBody>
              <a:bodyPr wrap="none" anchor="ctr"/>
              <a:lstStyle/>
              <a:p>
                <a:endParaRPr lang="en-US"/>
              </a:p>
            </p:txBody>
          </p:sp>
        </p:grpSp>
      </p:grpSp>
      <p:sp>
        <p:nvSpPr>
          <p:cNvPr id="19" name="AutoShape 102"/>
          <p:cNvSpPr>
            <a:spLocks noChangeArrowheads="1"/>
          </p:cNvSpPr>
          <p:nvPr/>
        </p:nvSpPr>
        <p:spPr bwMode="auto">
          <a:xfrm>
            <a:off x="785786" y="5661248"/>
            <a:ext cx="2922118" cy="996142"/>
          </a:xfrm>
          <a:prstGeom prst="foldedCorner">
            <a:avLst>
              <a:gd name="adj" fmla="val 12500"/>
            </a:avLst>
          </a:prstGeom>
          <a:solidFill>
            <a:schemeClr val="accent1"/>
          </a:solidFill>
          <a:ln w="9525">
            <a:solidFill>
              <a:schemeClr val="tx1"/>
            </a:solidFill>
            <a:round/>
            <a:headEnd/>
            <a:tailEnd/>
          </a:ln>
          <a:effectLst/>
        </p:spPr>
        <p:txBody>
          <a:bodyPr anchor="ctr"/>
          <a:lstStyle/>
          <a:p>
            <a:r>
              <a:rPr lang="en-US" dirty="0"/>
              <a:t>Detailed diagnostics in two clicks</a:t>
            </a:r>
          </a:p>
          <a:p>
            <a:r>
              <a:rPr lang="en-US" dirty="0"/>
              <a:t>Help on the third</a:t>
            </a:r>
          </a:p>
        </p:txBody>
      </p:sp>
      <p:grpSp>
        <p:nvGrpSpPr>
          <p:cNvPr id="4" name="Group 17"/>
          <p:cNvGrpSpPr/>
          <p:nvPr/>
        </p:nvGrpSpPr>
        <p:grpSpPr>
          <a:xfrm>
            <a:off x="4211960" y="1214422"/>
            <a:ext cx="1428760" cy="475062"/>
            <a:chOff x="4071934" y="1214422"/>
            <a:chExt cx="1428760" cy="475062"/>
          </a:xfrm>
        </p:grpSpPr>
        <p:pic>
          <p:nvPicPr>
            <p:cNvPr id="20" name="Picture 3"/>
            <p:cNvPicPr>
              <a:picLocks noChangeAspect="1" noChangeArrowheads="1"/>
            </p:cNvPicPr>
            <p:nvPr/>
          </p:nvPicPr>
          <p:blipFill>
            <a:blip r:embed="rId7" cstate="print"/>
            <a:srcRect/>
            <a:stretch>
              <a:fillRect/>
            </a:stretch>
          </p:blipFill>
          <p:spPr bwMode="auto">
            <a:xfrm>
              <a:off x="4071934" y="1214422"/>
              <a:ext cx="271464" cy="475062"/>
            </a:xfrm>
            <a:prstGeom prst="rect">
              <a:avLst/>
            </a:prstGeom>
            <a:noFill/>
            <a:ln w="9525">
              <a:noFill/>
              <a:miter lim="800000"/>
              <a:headEnd/>
              <a:tailEnd/>
            </a:ln>
          </p:spPr>
        </p:pic>
        <p:sp>
          <p:nvSpPr>
            <p:cNvPr id="21" name="TextBox 20"/>
            <p:cNvSpPr txBox="1"/>
            <p:nvPr/>
          </p:nvSpPr>
          <p:spPr>
            <a:xfrm>
              <a:off x="4302929" y="1285860"/>
              <a:ext cx="1197765" cy="369332"/>
            </a:xfrm>
            <a:prstGeom prst="rect">
              <a:avLst/>
            </a:prstGeom>
            <a:noFill/>
          </p:spPr>
          <p:txBody>
            <a:bodyPr wrap="none" rtlCol="0">
              <a:spAutoFit/>
            </a:bodyPr>
            <a:lstStyle/>
            <a:p>
              <a:pPr algn="l"/>
              <a:r>
                <a:rPr lang="en-US" dirty="0"/>
                <a:t>Faceplate</a:t>
              </a:r>
            </a:p>
          </p:txBody>
        </p:sp>
      </p:grpSp>
      <p:grpSp>
        <p:nvGrpSpPr>
          <p:cNvPr id="5" name="Group 21"/>
          <p:cNvGrpSpPr/>
          <p:nvPr/>
        </p:nvGrpSpPr>
        <p:grpSpPr>
          <a:xfrm>
            <a:off x="5935326" y="1214422"/>
            <a:ext cx="991278" cy="475062"/>
            <a:chOff x="5795300" y="1214422"/>
            <a:chExt cx="991278" cy="475062"/>
          </a:xfrm>
        </p:grpSpPr>
        <p:pic>
          <p:nvPicPr>
            <p:cNvPr id="23" name="Picture 3"/>
            <p:cNvPicPr>
              <a:picLocks noChangeAspect="1" noChangeArrowheads="1"/>
            </p:cNvPicPr>
            <p:nvPr/>
          </p:nvPicPr>
          <p:blipFill>
            <a:blip r:embed="rId7" cstate="print"/>
            <a:srcRect/>
            <a:stretch>
              <a:fillRect/>
            </a:stretch>
          </p:blipFill>
          <p:spPr bwMode="auto">
            <a:xfrm>
              <a:off x="5795300" y="1214422"/>
              <a:ext cx="271464" cy="475062"/>
            </a:xfrm>
            <a:prstGeom prst="rect">
              <a:avLst/>
            </a:prstGeom>
            <a:noFill/>
            <a:ln w="9525">
              <a:noFill/>
              <a:miter lim="800000"/>
              <a:headEnd/>
              <a:tailEnd/>
            </a:ln>
          </p:spPr>
        </p:pic>
        <p:sp>
          <p:nvSpPr>
            <p:cNvPr id="24" name="TextBox 23"/>
            <p:cNvSpPr txBox="1"/>
            <p:nvPr/>
          </p:nvSpPr>
          <p:spPr>
            <a:xfrm>
              <a:off x="6012007" y="1285860"/>
              <a:ext cx="774571" cy="369332"/>
            </a:xfrm>
            <a:prstGeom prst="rect">
              <a:avLst/>
            </a:prstGeom>
            <a:noFill/>
          </p:spPr>
          <p:txBody>
            <a:bodyPr wrap="none" rtlCol="0">
              <a:spAutoFit/>
            </a:bodyPr>
            <a:lstStyle/>
            <a:p>
              <a:pPr algn="l"/>
              <a:r>
                <a:rPr lang="en-US" dirty="0"/>
                <a:t>Detail</a:t>
              </a:r>
            </a:p>
          </p:txBody>
        </p:sp>
      </p:grpSp>
      <p:grpSp>
        <p:nvGrpSpPr>
          <p:cNvPr id="6" name="Group 24"/>
          <p:cNvGrpSpPr/>
          <p:nvPr/>
        </p:nvGrpSpPr>
        <p:grpSpPr>
          <a:xfrm>
            <a:off x="7140918" y="1214422"/>
            <a:ext cx="944907" cy="475062"/>
            <a:chOff x="7000892" y="1214422"/>
            <a:chExt cx="944907" cy="475062"/>
          </a:xfrm>
        </p:grpSpPr>
        <p:pic>
          <p:nvPicPr>
            <p:cNvPr id="26" name="Picture 3"/>
            <p:cNvPicPr>
              <a:picLocks noChangeAspect="1" noChangeArrowheads="1"/>
            </p:cNvPicPr>
            <p:nvPr/>
          </p:nvPicPr>
          <p:blipFill>
            <a:blip r:embed="rId7" cstate="print"/>
            <a:srcRect/>
            <a:stretch>
              <a:fillRect/>
            </a:stretch>
          </p:blipFill>
          <p:spPr bwMode="auto">
            <a:xfrm>
              <a:off x="7000892" y="1214422"/>
              <a:ext cx="271464" cy="475062"/>
            </a:xfrm>
            <a:prstGeom prst="rect">
              <a:avLst/>
            </a:prstGeom>
            <a:noFill/>
            <a:ln w="9525">
              <a:noFill/>
              <a:miter lim="800000"/>
              <a:headEnd/>
              <a:tailEnd/>
            </a:ln>
          </p:spPr>
        </p:pic>
        <p:sp>
          <p:nvSpPr>
            <p:cNvPr id="27" name="TextBox 26"/>
            <p:cNvSpPr txBox="1"/>
            <p:nvPr/>
          </p:nvSpPr>
          <p:spPr>
            <a:xfrm>
              <a:off x="7286644" y="1285860"/>
              <a:ext cx="659155" cy="369332"/>
            </a:xfrm>
            <a:prstGeom prst="rect">
              <a:avLst/>
            </a:prstGeom>
            <a:noFill/>
          </p:spPr>
          <p:txBody>
            <a:bodyPr wrap="none" rtlCol="0">
              <a:spAutoFit/>
            </a:bodyPr>
            <a:lstStyle/>
            <a:p>
              <a:pPr algn="l"/>
              <a:r>
                <a:rPr lang="en-US" dirty="0"/>
                <a:t>Help</a:t>
              </a:r>
            </a:p>
          </p:txBody>
        </p:sp>
      </p:grpSp>
      <p:sp>
        <p:nvSpPr>
          <p:cNvPr id="31" name="Freeform 30"/>
          <p:cNvSpPr>
            <a:spLocks noChangeAspect="1"/>
          </p:cNvSpPr>
          <p:nvPr/>
        </p:nvSpPr>
        <p:spPr bwMode="auto">
          <a:xfrm>
            <a:off x="5076056" y="6029574"/>
            <a:ext cx="430023" cy="428512"/>
          </a:xfrm>
          <a:custGeom>
            <a:avLst/>
            <a:gdLst>
              <a:gd name="connsiteX0" fmla="*/ 0 w 2008855"/>
              <a:gd name="connsiteY0" fmla="*/ 995602 h 2001795"/>
              <a:gd name="connsiteX1" fmla="*/ 1006193 w 2008855"/>
              <a:gd name="connsiteY1" fmla="*/ 0 h 2001795"/>
              <a:gd name="connsiteX2" fmla="*/ 2008855 w 2008855"/>
              <a:gd name="connsiteY2" fmla="*/ 1002663 h 2001795"/>
              <a:gd name="connsiteX3" fmla="*/ 1009723 w 2008855"/>
              <a:gd name="connsiteY3" fmla="*/ 2001795 h 2001795"/>
              <a:gd name="connsiteX4" fmla="*/ 0 w 2008855"/>
              <a:gd name="connsiteY4" fmla="*/ 995602 h 2001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55" h="2001795">
                <a:moveTo>
                  <a:pt x="0" y="995602"/>
                </a:moveTo>
                <a:lnTo>
                  <a:pt x="1006193" y="0"/>
                </a:lnTo>
                <a:lnTo>
                  <a:pt x="2008855" y="1002663"/>
                </a:lnTo>
                <a:lnTo>
                  <a:pt x="1009723" y="2001795"/>
                </a:lnTo>
                <a:lnTo>
                  <a:pt x="0" y="995602"/>
                </a:lnTo>
                <a:close/>
              </a:path>
            </a:pathLst>
          </a:custGeom>
          <a:solidFill>
            <a:srgbClr val="0000FF"/>
          </a:solidFill>
          <a:ln w="31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2" name="Isosceles Triangle 31"/>
          <p:cNvSpPr>
            <a:spLocks noChangeAspect="1"/>
          </p:cNvSpPr>
          <p:nvPr/>
        </p:nvSpPr>
        <p:spPr bwMode="auto">
          <a:xfrm>
            <a:off x="4499992" y="6081266"/>
            <a:ext cx="431601" cy="372070"/>
          </a:xfrm>
          <a:prstGeom prst="triangle">
            <a:avLst/>
          </a:prstGeom>
          <a:solidFill>
            <a:srgbClr val="FFFF00"/>
          </a:solidFill>
          <a:ln w="31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FF00"/>
              </a:solidFill>
              <a:effectLst/>
              <a:latin typeface="Arial" charset="0"/>
            </a:endParaRPr>
          </a:p>
        </p:txBody>
      </p:sp>
      <p:sp>
        <p:nvSpPr>
          <p:cNvPr id="33" name="Flowchart: Summing Junction 32"/>
          <p:cNvSpPr/>
          <p:nvPr/>
        </p:nvSpPr>
        <p:spPr bwMode="auto">
          <a:xfrm>
            <a:off x="3925953" y="6029574"/>
            <a:ext cx="432048" cy="432048"/>
          </a:xfrm>
          <a:prstGeom prst="flowChartSummingJuncti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1854466" name="Picture 2"/>
          <p:cNvPicPr>
            <a:picLocks noChangeAspect="1" noChangeArrowheads="1"/>
          </p:cNvPicPr>
          <p:nvPr/>
        </p:nvPicPr>
        <p:blipFill>
          <a:blip r:embed="rId8" cstate="print"/>
          <a:srcRect/>
          <a:stretch>
            <a:fillRect/>
          </a:stretch>
        </p:blipFill>
        <p:spPr bwMode="auto">
          <a:xfrm>
            <a:off x="5100382" y="2065314"/>
            <a:ext cx="3864106" cy="2645761"/>
          </a:xfrm>
          <a:prstGeom prst="rect">
            <a:avLst/>
          </a:prstGeom>
          <a:noFill/>
          <a:ln w="9525">
            <a:noFill/>
            <a:miter lim="800000"/>
            <a:headEnd/>
            <a:tailEnd/>
          </a:ln>
          <a:effectLst/>
        </p:spPr>
      </p:pic>
      <p:pic>
        <p:nvPicPr>
          <p:cNvPr id="1854467" name="Picture 3"/>
          <p:cNvPicPr>
            <a:picLocks noChangeAspect="1" noChangeArrowheads="1"/>
          </p:cNvPicPr>
          <p:nvPr/>
        </p:nvPicPr>
        <p:blipFill>
          <a:blip r:embed="rId9" cstate="print"/>
          <a:srcRect/>
          <a:stretch>
            <a:fillRect/>
          </a:stretch>
        </p:blipFill>
        <p:spPr bwMode="auto">
          <a:xfrm>
            <a:off x="5724128" y="3124344"/>
            <a:ext cx="2945386" cy="2392888"/>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82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82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82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821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821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821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821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544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544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title"/>
          </p:nvPr>
        </p:nvSpPr>
        <p:spPr/>
        <p:txBody>
          <a:bodyPr/>
          <a:lstStyle/>
          <a:p>
            <a:r>
              <a:rPr lang="en-US" dirty="0"/>
              <a:t>Real-Time Decisions</a:t>
            </a:r>
            <a:br>
              <a:rPr lang="en-US" dirty="0"/>
            </a:br>
            <a:r>
              <a:rPr lang="en-US" dirty="0"/>
              <a:t>- Integrated Device Diagnostics</a:t>
            </a:r>
          </a:p>
        </p:txBody>
      </p:sp>
      <p:sp>
        <p:nvSpPr>
          <p:cNvPr id="479236" name="Rectangle 4"/>
          <p:cNvSpPr>
            <a:spLocks noGrp="1" noChangeArrowheads="1"/>
          </p:cNvSpPr>
          <p:nvPr>
            <p:ph sz="half" idx="1"/>
          </p:nvPr>
        </p:nvSpPr>
        <p:spPr/>
        <p:txBody>
          <a:bodyPr/>
          <a:lstStyle/>
          <a:p>
            <a:r>
              <a:rPr lang="en-US" sz="2400" dirty="0"/>
              <a:t>Engineering station</a:t>
            </a:r>
          </a:p>
          <a:p>
            <a:pPr lvl="1"/>
            <a:r>
              <a:rPr lang="en-US" sz="2000" dirty="0"/>
              <a:t>System configuration</a:t>
            </a:r>
          </a:p>
          <a:p>
            <a:pPr lvl="1"/>
            <a:r>
              <a:rPr lang="en-US" sz="2000" dirty="0"/>
              <a:t>FF device commissioning</a:t>
            </a:r>
          </a:p>
          <a:p>
            <a:pPr lvl="1"/>
            <a:r>
              <a:rPr lang="en-US" sz="2000" dirty="0"/>
              <a:t>Device configuration</a:t>
            </a:r>
          </a:p>
          <a:p>
            <a:r>
              <a:rPr lang="en-US" sz="2400" dirty="0"/>
              <a:t>Operator station</a:t>
            </a:r>
          </a:p>
          <a:p>
            <a:pPr lvl="1"/>
            <a:r>
              <a:rPr lang="en-US" sz="2000" dirty="0"/>
              <a:t>Process operation</a:t>
            </a:r>
          </a:p>
          <a:p>
            <a:pPr lvl="1"/>
            <a:r>
              <a:rPr lang="en-US" sz="2000" dirty="0"/>
              <a:t>Process alarms</a:t>
            </a:r>
          </a:p>
          <a:p>
            <a:pPr lvl="1"/>
            <a:r>
              <a:rPr lang="en-US" sz="2000" u="sng" dirty="0">
                <a:solidFill>
                  <a:srgbClr val="FF0000"/>
                </a:solidFill>
              </a:rPr>
              <a:t>Critical</a:t>
            </a:r>
            <a:r>
              <a:rPr lang="en-US" sz="2000" dirty="0"/>
              <a:t> device failure diagnostics</a:t>
            </a:r>
          </a:p>
        </p:txBody>
      </p:sp>
      <p:sp>
        <p:nvSpPr>
          <p:cNvPr id="479237" name="Rectangle 5"/>
          <p:cNvSpPr>
            <a:spLocks noGrp="1" noChangeArrowheads="1"/>
          </p:cNvSpPr>
          <p:nvPr>
            <p:ph sz="half" idx="2"/>
          </p:nvPr>
        </p:nvSpPr>
        <p:spPr/>
        <p:txBody>
          <a:bodyPr/>
          <a:lstStyle/>
          <a:p>
            <a:r>
              <a:rPr lang="en-US" sz="2400"/>
              <a:t>Maintenance station</a:t>
            </a:r>
          </a:p>
          <a:p>
            <a:pPr lvl="1"/>
            <a:r>
              <a:rPr lang="en-US" sz="2000"/>
              <a:t>Device management</a:t>
            </a:r>
          </a:p>
          <a:p>
            <a:pPr lvl="1"/>
            <a:r>
              <a:rPr lang="en-US" sz="2000"/>
              <a:t>Process visibility</a:t>
            </a:r>
          </a:p>
          <a:p>
            <a:endParaRPr lang="en-US" sz="2400"/>
          </a:p>
        </p:txBody>
      </p:sp>
      <p:sp>
        <p:nvSpPr>
          <p:cNvPr id="479234" name="Rectangle 2"/>
          <p:cNvSpPr>
            <a:spLocks noChangeArrowheads="1"/>
          </p:cNvSpPr>
          <p:nvPr/>
        </p:nvSpPr>
        <p:spPr bwMode="auto">
          <a:xfrm>
            <a:off x="3851275" y="4292600"/>
            <a:ext cx="2160588" cy="576263"/>
          </a:xfrm>
          <a:prstGeom prst="rect">
            <a:avLst/>
          </a:prstGeom>
          <a:solidFill>
            <a:schemeClr val="accent1"/>
          </a:solidFill>
          <a:ln w="9525" algn="ctr">
            <a:solidFill>
              <a:schemeClr val="tx1"/>
            </a:solidFill>
            <a:miter lim="800000"/>
            <a:headEnd/>
            <a:tailEnd/>
          </a:ln>
          <a:effectLst/>
        </p:spPr>
        <p:txBody>
          <a:bodyPr anchor="ctr"/>
          <a:lstStyle/>
          <a:p>
            <a:r>
              <a:rPr lang="en-US" sz="1800"/>
              <a:t>Traditional Architecture</a:t>
            </a:r>
          </a:p>
        </p:txBody>
      </p:sp>
      <p:sp>
        <p:nvSpPr>
          <p:cNvPr id="479240" name="Line 8"/>
          <p:cNvSpPr>
            <a:spLocks noChangeShapeType="1"/>
          </p:cNvSpPr>
          <p:nvPr/>
        </p:nvSpPr>
        <p:spPr bwMode="auto">
          <a:xfrm flipV="1">
            <a:off x="755650" y="5876925"/>
            <a:ext cx="0" cy="431800"/>
          </a:xfrm>
          <a:prstGeom prst="line">
            <a:avLst/>
          </a:prstGeom>
          <a:noFill/>
          <a:ln w="38100">
            <a:solidFill>
              <a:schemeClr val="tx1"/>
            </a:solidFill>
            <a:round/>
            <a:headEnd/>
            <a:tailEnd/>
          </a:ln>
          <a:effectLst/>
        </p:spPr>
        <p:txBody>
          <a:bodyPr wrap="none"/>
          <a:lstStyle/>
          <a:p>
            <a:endParaRPr lang="en-US"/>
          </a:p>
        </p:txBody>
      </p:sp>
      <p:sp>
        <p:nvSpPr>
          <p:cNvPr id="479241" name="Line 9"/>
          <p:cNvSpPr>
            <a:spLocks noChangeShapeType="1"/>
          </p:cNvSpPr>
          <p:nvPr/>
        </p:nvSpPr>
        <p:spPr bwMode="auto">
          <a:xfrm>
            <a:off x="539750" y="6308725"/>
            <a:ext cx="7416800" cy="0"/>
          </a:xfrm>
          <a:prstGeom prst="line">
            <a:avLst/>
          </a:prstGeom>
          <a:noFill/>
          <a:ln w="38100">
            <a:solidFill>
              <a:schemeClr val="tx1"/>
            </a:solidFill>
            <a:round/>
            <a:headEnd/>
            <a:tailEnd/>
          </a:ln>
          <a:effectLst/>
        </p:spPr>
        <p:txBody>
          <a:bodyPr wrap="none"/>
          <a:lstStyle/>
          <a:p>
            <a:endParaRPr lang="en-US"/>
          </a:p>
        </p:txBody>
      </p:sp>
      <p:sp>
        <p:nvSpPr>
          <p:cNvPr id="479242" name="Line 10"/>
          <p:cNvSpPr>
            <a:spLocks noChangeShapeType="1"/>
          </p:cNvSpPr>
          <p:nvPr/>
        </p:nvSpPr>
        <p:spPr bwMode="auto">
          <a:xfrm flipV="1">
            <a:off x="2268538" y="5876925"/>
            <a:ext cx="0" cy="431800"/>
          </a:xfrm>
          <a:prstGeom prst="line">
            <a:avLst/>
          </a:prstGeom>
          <a:noFill/>
          <a:ln w="38100">
            <a:solidFill>
              <a:schemeClr val="tx1"/>
            </a:solidFill>
            <a:round/>
            <a:headEnd/>
            <a:tailEnd/>
          </a:ln>
          <a:effectLst/>
        </p:spPr>
        <p:txBody>
          <a:bodyPr wrap="none"/>
          <a:lstStyle/>
          <a:p>
            <a:endParaRPr lang="en-US"/>
          </a:p>
        </p:txBody>
      </p:sp>
      <p:sp>
        <p:nvSpPr>
          <p:cNvPr id="479243" name="Line 11"/>
          <p:cNvSpPr>
            <a:spLocks noChangeShapeType="1"/>
          </p:cNvSpPr>
          <p:nvPr/>
        </p:nvSpPr>
        <p:spPr bwMode="auto">
          <a:xfrm flipV="1">
            <a:off x="3781425" y="5876925"/>
            <a:ext cx="0" cy="431800"/>
          </a:xfrm>
          <a:prstGeom prst="line">
            <a:avLst/>
          </a:prstGeom>
          <a:noFill/>
          <a:ln w="38100">
            <a:solidFill>
              <a:schemeClr val="tx1"/>
            </a:solidFill>
            <a:round/>
            <a:headEnd/>
            <a:tailEnd/>
          </a:ln>
          <a:effectLst/>
        </p:spPr>
        <p:txBody>
          <a:bodyPr wrap="none"/>
          <a:lstStyle/>
          <a:p>
            <a:endParaRPr lang="en-US"/>
          </a:p>
        </p:txBody>
      </p:sp>
      <p:sp>
        <p:nvSpPr>
          <p:cNvPr id="479244" name="Line 12"/>
          <p:cNvSpPr>
            <a:spLocks noChangeShapeType="1"/>
          </p:cNvSpPr>
          <p:nvPr/>
        </p:nvSpPr>
        <p:spPr bwMode="auto">
          <a:xfrm flipV="1">
            <a:off x="5294313" y="5876925"/>
            <a:ext cx="0" cy="431800"/>
          </a:xfrm>
          <a:prstGeom prst="line">
            <a:avLst/>
          </a:prstGeom>
          <a:noFill/>
          <a:ln w="38100">
            <a:solidFill>
              <a:schemeClr val="tx1"/>
            </a:solidFill>
            <a:round/>
            <a:headEnd/>
            <a:tailEnd/>
          </a:ln>
          <a:effectLst/>
        </p:spPr>
        <p:txBody>
          <a:bodyPr wrap="none"/>
          <a:lstStyle/>
          <a:p>
            <a:endParaRPr lang="en-US"/>
          </a:p>
        </p:txBody>
      </p:sp>
      <p:sp>
        <p:nvSpPr>
          <p:cNvPr id="479245" name="Line 13"/>
          <p:cNvSpPr>
            <a:spLocks noChangeShapeType="1"/>
          </p:cNvSpPr>
          <p:nvPr/>
        </p:nvSpPr>
        <p:spPr bwMode="auto">
          <a:xfrm flipV="1">
            <a:off x="7887195" y="5876925"/>
            <a:ext cx="0" cy="431800"/>
          </a:xfrm>
          <a:prstGeom prst="line">
            <a:avLst/>
          </a:prstGeom>
          <a:noFill/>
          <a:ln w="38100">
            <a:solidFill>
              <a:schemeClr val="tx1"/>
            </a:solidFill>
            <a:round/>
            <a:headEnd/>
            <a:tailEnd/>
          </a:ln>
          <a:effectLst/>
        </p:spPr>
        <p:txBody>
          <a:bodyPr wrap="none"/>
          <a:lstStyle/>
          <a:p>
            <a:endParaRPr lang="en-US"/>
          </a:p>
        </p:txBody>
      </p:sp>
      <p:pic>
        <p:nvPicPr>
          <p:cNvPr id="479246" name="Picture 14"/>
          <p:cNvPicPr>
            <a:picLocks noChangeAspect="1" noChangeArrowheads="1"/>
          </p:cNvPicPr>
          <p:nvPr/>
        </p:nvPicPr>
        <p:blipFill>
          <a:blip r:embed="rId3" cstate="print"/>
          <a:srcRect/>
          <a:stretch>
            <a:fillRect/>
          </a:stretch>
        </p:blipFill>
        <p:spPr bwMode="auto">
          <a:xfrm>
            <a:off x="577850" y="5245100"/>
            <a:ext cx="1333500" cy="847725"/>
          </a:xfrm>
          <a:prstGeom prst="rect">
            <a:avLst/>
          </a:prstGeom>
          <a:noFill/>
          <a:ln w="9525" algn="ctr">
            <a:noFill/>
            <a:miter lim="800000"/>
            <a:headEnd/>
            <a:tailEnd/>
          </a:ln>
          <a:effectLst/>
        </p:spPr>
      </p:pic>
      <p:pic>
        <p:nvPicPr>
          <p:cNvPr id="479247" name="Picture 15"/>
          <p:cNvPicPr>
            <a:picLocks noChangeAspect="1" noChangeArrowheads="1"/>
          </p:cNvPicPr>
          <p:nvPr/>
        </p:nvPicPr>
        <p:blipFill>
          <a:blip r:embed="rId3" cstate="print"/>
          <a:srcRect/>
          <a:stretch>
            <a:fillRect/>
          </a:stretch>
        </p:blipFill>
        <p:spPr bwMode="auto">
          <a:xfrm>
            <a:off x="2089150" y="5245100"/>
            <a:ext cx="1333500" cy="847725"/>
          </a:xfrm>
          <a:prstGeom prst="rect">
            <a:avLst/>
          </a:prstGeom>
          <a:noFill/>
          <a:ln w="9525" algn="ctr">
            <a:noFill/>
            <a:miter lim="800000"/>
            <a:headEnd/>
            <a:tailEnd/>
          </a:ln>
          <a:effectLst/>
        </p:spPr>
      </p:pic>
      <p:pic>
        <p:nvPicPr>
          <p:cNvPr id="479248" name="Picture 16"/>
          <p:cNvPicPr>
            <a:picLocks noChangeAspect="1" noChangeArrowheads="1"/>
          </p:cNvPicPr>
          <p:nvPr/>
        </p:nvPicPr>
        <p:blipFill>
          <a:blip r:embed="rId3" cstate="print"/>
          <a:srcRect/>
          <a:stretch>
            <a:fillRect/>
          </a:stretch>
        </p:blipFill>
        <p:spPr bwMode="auto">
          <a:xfrm>
            <a:off x="3600450" y="5245100"/>
            <a:ext cx="1333500" cy="847725"/>
          </a:xfrm>
          <a:prstGeom prst="rect">
            <a:avLst/>
          </a:prstGeom>
          <a:noFill/>
          <a:ln w="9525" algn="ctr">
            <a:noFill/>
            <a:miter lim="800000"/>
            <a:headEnd/>
            <a:tailEnd/>
          </a:ln>
          <a:effectLst/>
        </p:spPr>
      </p:pic>
      <p:pic>
        <p:nvPicPr>
          <p:cNvPr id="479249" name="Picture 17"/>
          <p:cNvPicPr>
            <a:picLocks noChangeAspect="1" noChangeArrowheads="1"/>
          </p:cNvPicPr>
          <p:nvPr/>
        </p:nvPicPr>
        <p:blipFill>
          <a:blip r:embed="rId3" cstate="print"/>
          <a:srcRect/>
          <a:stretch>
            <a:fillRect/>
          </a:stretch>
        </p:blipFill>
        <p:spPr bwMode="auto">
          <a:xfrm>
            <a:off x="5111750" y="5245100"/>
            <a:ext cx="1333500" cy="847725"/>
          </a:xfrm>
          <a:prstGeom prst="rect">
            <a:avLst/>
          </a:prstGeom>
          <a:noFill/>
          <a:ln w="9525" algn="ctr">
            <a:noFill/>
            <a:miter lim="800000"/>
            <a:headEnd/>
            <a:tailEnd/>
          </a:ln>
          <a:effectLst/>
        </p:spPr>
      </p:pic>
      <p:pic>
        <p:nvPicPr>
          <p:cNvPr id="479250" name="Picture 18"/>
          <p:cNvPicPr>
            <a:picLocks noChangeAspect="1" noChangeArrowheads="1"/>
          </p:cNvPicPr>
          <p:nvPr/>
        </p:nvPicPr>
        <p:blipFill>
          <a:blip r:embed="rId3" cstate="print"/>
          <a:srcRect/>
          <a:stretch>
            <a:fillRect/>
          </a:stretch>
        </p:blipFill>
        <p:spPr bwMode="auto">
          <a:xfrm>
            <a:off x="7703045" y="5245100"/>
            <a:ext cx="1333500" cy="847725"/>
          </a:xfrm>
          <a:prstGeom prst="rect">
            <a:avLst/>
          </a:prstGeom>
          <a:noFill/>
          <a:ln w="9525" algn="ctr">
            <a:noFill/>
            <a:miter lim="800000"/>
            <a:headEnd/>
            <a:tailEnd/>
          </a:ln>
          <a:effectLst/>
        </p:spPr>
      </p:pic>
      <p:sp>
        <p:nvSpPr>
          <p:cNvPr id="479251" name="Text Box 19"/>
          <p:cNvSpPr txBox="1">
            <a:spLocks noChangeArrowheads="1"/>
          </p:cNvSpPr>
          <p:nvPr/>
        </p:nvSpPr>
        <p:spPr bwMode="auto">
          <a:xfrm>
            <a:off x="468313" y="4867275"/>
            <a:ext cx="1403350" cy="366713"/>
          </a:xfrm>
          <a:prstGeom prst="rect">
            <a:avLst/>
          </a:prstGeom>
          <a:noFill/>
          <a:ln w="9525" algn="ctr">
            <a:noFill/>
            <a:miter lim="800000"/>
            <a:headEnd/>
            <a:tailEnd/>
          </a:ln>
          <a:effectLst/>
        </p:spPr>
        <p:txBody>
          <a:bodyPr wrap="none">
            <a:spAutoFit/>
          </a:bodyPr>
          <a:lstStyle/>
          <a:p>
            <a:r>
              <a:rPr lang="en-US" sz="1800"/>
              <a:t>Engineering</a:t>
            </a:r>
          </a:p>
        </p:txBody>
      </p:sp>
      <p:sp>
        <p:nvSpPr>
          <p:cNvPr id="479252" name="Text Box 20"/>
          <p:cNvSpPr txBox="1">
            <a:spLocks noChangeArrowheads="1"/>
          </p:cNvSpPr>
          <p:nvPr/>
        </p:nvSpPr>
        <p:spPr bwMode="auto">
          <a:xfrm>
            <a:off x="2176463" y="4867275"/>
            <a:ext cx="1085850" cy="366713"/>
          </a:xfrm>
          <a:prstGeom prst="rect">
            <a:avLst/>
          </a:prstGeom>
          <a:noFill/>
          <a:ln w="9525" algn="ctr">
            <a:noFill/>
            <a:miter lim="800000"/>
            <a:headEnd/>
            <a:tailEnd/>
          </a:ln>
          <a:effectLst/>
        </p:spPr>
        <p:txBody>
          <a:bodyPr wrap="none">
            <a:spAutoFit/>
          </a:bodyPr>
          <a:lstStyle/>
          <a:p>
            <a:r>
              <a:rPr lang="en-US" sz="1800"/>
              <a:t>Operator</a:t>
            </a:r>
          </a:p>
        </p:txBody>
      </p:sp>
      <p:sp>
        <p:nvSpPr>
          <p:cNvPr id="479253" name="Text Box 21"/>
          <p:cNvSpPr txBox="1">
            <a:spLocks noChangeArrowheads="1"/>
          </p:cNvSpPr>
          <p:nvPr/>
        </p:nvSpPr>
        <p:spPr bwMode="auto">
          <a:xfrm>
            <a:off x="3651250" y="4867275"/>
            <a:ext cx="1085850" cy="366713"/>
          </a:xfrm>
          <a:prstGeom prst="rect">
            <a:avLst/>
          </a:prstGeom>
          <a:noFill/>
          <a:ln w="9525" algn="ctr">
            <a:noFill/>
            <a:miter lim="800000"/>
            <a:headEnd/>
            <a:tailEnd/>
          </a:ln>
          <a:effectLst/>
        </p:spPr>
        <p:txBody>
          <a:bodyPr wrap="none">
            <a:spAutoFit/>
          </a:bodyPr>
          <a:lstStyle/>
          <a:p>
            <a:r>
              <a:rPr lang="en-US" sz="1800"/>
              <a:t>Operator</a:t>
            </a:r>
          </a:p>
        </p:txBody>
      </p:sp>
      <p:sp>
        <p:nvSpPr>
          <p:cNvPr id="479254" name="Text Box 22"/>
          <p:cNvSpPr txBox="1">
            <a:spLocks noChangeArrowheads="1"/>
          </p:cNvSpPr>
          <p:nvPr/>
        </p:nvSpPr>
        <p:spPr bwMode="auto">
          <a:xfrm>
            <a:off x="5126038" y="4867275"/>
            <a:ext cx="1085850" cy="366713"/>
          </a:xfrm>
          <a:prstGeom prst="rect">
            <a:avLst/>
          </a:prstGeom>
          <a:noFill/>
          <a:ln w="9525" algn="ctr">
            <a:noFill/>
            <a:miter lim="800000"/>
            <a:headEnd/>
            <a:tailEnd/>
          </a:ln>
          <a:effectLst/>
        </p:spPr>
        <p:txBody>
          <a:bodyPr wrap="none">
            <a:spAutoFit/>
          </a:bodyPr>
          <a:lstStyle/>
          <a:p>
            <a:r>
              <a:rPr lang="en-US" sz="1800"/>
              <a:t>Operator</a:t>
            </a:r>
          </a:p>
        </p:txBody>
      </p:sp>
      <p:sp>
        <p:nvSpPr>
          <p:cNvPr id="479255" name="Text Box 23"/>
          <p:cNvSpPr txBox="1">
            <a:spLocks noChangeArrowheads="1"/>
          </p:cNvSpPr>
          <p:nvPr/>
        </p:nvSpPr>
        <p:spPr bwMode="auto">
          <a:xfrm>
            <a:off x="7477620" y="4867275"/>
            <a:ext cx="1492250" cy="366713"/>
          </a:xfrm>
          <a:prstGeom prst="rect">
            <a:avLst/>
          </a:prstGeom>
          <a:noFill/>
          <a:ln w="9525" algn="ctr">
            <a:noFill/>
            <a:miter lim="800000"/>
            <a:headEnd/>
            <a:tailEnd/>
          </a:ln>
          <a:effectLst/>
        </p:spPr>
        <p:txBody>
          <a:bodyPr wrap="none">
            <a:spAutoFit/>
          </a:bodyPr>
          <a:lstStyle/>
          <a:p>
            <a:r>
              <a:rPr lang="en-US" sz="1800"/>
              <a:t>Maintenance</a:t>
            </a:r>
          </a:p>
        </p:txBody>
      </p:sp>
      <p:sp>
        <p:nvSpPr>
          <p:cNvPr id="479256" name="AutoShape 24"/>
          <p:cNvSpPr>
            <a:spLocks/>
          </p:cNvSpPr>
          <p:nvPr/>
        </p:nvSpPr>
        <p:spPr bwMode="auto">
          <a:xfrm flipH="1">
            <a:off x="6516216" y="4292600"/>
            <a:ext cx="2160588" cy="576263"/>
          </a:xfrm>
          <a:prstGeom prst="borderCallout3">
            <a:avLst>
              <a:gd name="adj1" fmla="val 19833"/>
              <a:gd name="adj2" fmla="val -3528"/>
              <a:gd name="adj3" fmla="val 19833"/>
              <a:gd name="adj4" fmla="val -17120"/>
              <a:gd name="adj5" fmla="val 166116"/>
              <a:gd name="adj6" fmla="val -17120"/>
              <a:gd name="adj7" fmla="val 225069"/>
              <a:gd name="adj8" fmla="val 24245"/>
            </a:avLst>
          </a:prstGeom>
          <a:solidFill>
            <a:schemeClr val="accent1"/>
          </a:solidFill>
          <a:ln w="9525" algn="ctr">
            <a:solidFill>
              <a:schemeClr val="tx1"/>
            </a:solidFill>
            <a:miter lim="800000"/>
            <a:headEnd/>
            <a:tailEnd/>
          </a:ln>
          <a:effectLst/>
        </p:spPr>
        <p:txBody>
          <a:bodyPr/>
          <a:lstStyle/>
          <a:p>
            <a:r>
              <a:rPr lang="en-US" sz="1800"/>
              <a:t>Plus:</a:t>
            </a:r>
          </a:p>
          <a:p>
            <a:r>
              <a:rPr lang="en-US" sz="1800"/>
              <a:t>Process visibility</a:t>
            </a:r>
          </a:p>
          <a:p>
            <a:endParaRPr lang="en-US" sz="1800"/>
          </a:p>
        </p:txBody>
      </p:sp>
      <p:sp>
        <p:nvSpPr>
          <p:cNvPr id="479257" name="AutoShape 25"/>
          <p:cNvSpPr>
            <a:spLocks/>
          </p:cNvSpPr>
          <p:nvPr/>
        </p:nvSpPr>
        <p:spPr bwMode="auto">
          <a:xfrm>
            <a:off x="3851275" y="4292600"/>
            <a:ext cx="2160588" cy="576263"/>
          </a:xfrm>
          <a:prstGeom prst="borderCallout3">
            <a:avLst>
              <a:gd name="adj1" fmla="val 19833"/>
              <a:gd name="adj2" fmla="val -3528"/>
              <a:gd name="adj3" fmla="val 19833"/>
              <a:gd name="adj4" fmla="val -17120"/>
              <a:gd name="adj5" fmla="val 166116"/>
              <a:gd name="adj6" fmla="val -17120"/>
              <a:gd name="adj7" fmla="val 225069"/>
              <a:gd name="adj8" fmla="val 24245"/>
            </a:avLst>
          </a:prstGeom>
          <a:solidFill>
            <a:schemeClr val="accent1"/>
          </a:solidFill>
          <a:ln w="9525" algn="ctr">
            <a:solidFill>
              <a:schemeClr val="tx1"/>
            </a:solidFill>
            <a:miter lim="800000"/>
            <a:headEnd/>
            <a:tailEnd/>
          </a:ln>
          <a:effectLst/>
        </p:spPr>
        <p:txBody>
          <a:bodyPr/>
          <a:lstStyle/>
          <a:p>
            <a:r>
              <a:rPr lang="en-US" sz="1800" dirty="0"/>
              <a:t>Plus:</a:t>
            </a:r>
          </a:p>
          <a:p>
            <a:r>
              <a:rPr lang="en-US" sz="1800" dirty="0"/>
              <a:t>Device Diagnostics</a:t>
            </a:r>
          </a:p>
        </p:txBody>
      </p:sp>
      <p:sp>
        <p:nvSpPr>
          <p:cNvPr id="479258" name="AutoShape 26"/>
          <p:cNvSpPr>
            <a:spLocks/>
          </p:cNvSpPr>
          <p:nvPr/>
        </p:nvSpPr>
        <p:spPr bwMode="auto">
          <a:xfrm>
            <a:off x="684213" y="4292600"/>
            <a:ext cx="2374900" cy="576263"/>
          </a:xfrm>
          <a:prstGeom prst="borderCallout3">
            <a:avLst>
              <a:gd name="adj1" fmla="val 19833"/>
              <a:gd name="adj2" fmla="val -3208"/>
              <a:gd name="adj3" fmla="val 19833"/>
              <a:gd name="adj4" fmla="val -15574"/>
              <a:gd name="adj5" fmla="val 166116"/>
              <a:gd name="adj6" fmla="val -15574"/>
              <a:gd name="adj7" fmla="val 225069"/>
              <a:gd name="adj8" fmla="val 22060"/>
            </a:avLst>
          </a:prstGeom>
          <a:solidFill>
            <a:schemeClr val="accent1"/>
          </a:solidFill>
          <a:ln w="9525" algn="ctr">
            <a:solidFill>
              <a:schemeClr val="tx1"/>
            </a:solidFill>
            <a:miter lim="800000"/>
            <a:headEnd/>
            <a:tailEnd/>
          </a:ln>
          <a:effectLst/>
        </p:spPr>
        <p:txBody>
          <a:bodyPr/>
          <a:lstStyle/>
          <a:p>
            <a:r>
              <a:rPr lang="en-US" sz="1800"/>
              <a:t>Plus:</a:t>
            </a:r>
          </a:p>
          <a:p>
            <a:r>
              <a:rPr lang="en-US" sz="1800"/>
              <a:t>Device Configuration</a:t>
            </a:r>
          </a:p>
        </p:txBody>
      </p:sp>
      <p:grpSp>
        <p:nvGrpSpPr>
          <p:cNvPr id="2" name="Group 28"/>
          <p:cNvGrpSpPr>
            <a:grpSpLocks/>
          </p:cNvGrpSpPr>
          <p:nvPr/>
        </p:nvGrpSpPr>
        <p:grpSpPr bwMode="auto">
          <a:xfrm>
            <a:off x="2576513" y="5619750"/>
            <a:ext cx="655637" cy="1049338"/>
            <a:chOff x="-976" y="1162"/>
            <a:chExt cx="554" cy="887"/>
          </a:xfrm>
        </p:grpSpPr>
        <p:sp>
          <p:nvSpPr>
            <p:cNvPr id="479261" name="AutoShape 29"/>
            <p:cNvSpPr>
              <a:spLocks noChangeArrowheads="1"/>
            </p:cNvSpPr>
            <p:nvPr/>
          </p:nvSpPr>
          <p:spPr bwMode="auto">
            <a:xfrm rot="-5400000">
              <a:off x="-999" y="1472"/>
              <a:ext cx="600" cy="554"/>
            </a:xfrm>
            <a:prstGeom prst="flowChartDelay">
              <a:avLst/>
            </a:prstGeom>
            <a:solidFill>
              <a:srgbClr val="0000FF"/>
            </a:solidFill>
            <a:ln w="9525" algn="ctr">
              <a:solidFill>
                <a:srgbClr val="000000"/>
              </a:solidFill>
              <a:miter lim="800000"/>
              <a:headEnd/>
              <a:tailEnd/>
            </a:ln>
            <a:effectLst/>
          </p:spPr>
          <p:txBody>
            <a:bodyPr wrap="none" anchor="ctr"/>
            <a:lstStyle/>
            <a:p>
              <a:endParaRPr lang="en-US"/>
            </a:p>
          </p:txBody>
        </p:sp>
        <p:sp>
          <p:nvSpPr>
            <p:cNvPr id="479262" name="Oval 30"/>
            <p:cNvSpPr>
              <a:spLocks noChangeArrowheads="1"/>
            </p:cNvSpPr>
            <p:nvPr/>
          </p:nvSpPr>
          <p:spPr bwMode="auto">
            <a:xfrm>
              <a:off x="-872" y="1162"/>
              <a:ext cx="340" cy="339"/>
            </a:xfrm>
            <a:prstGeom prst="ellipse">
              <a:avLst/>
            </a:prstGeom>
            <a:solidFill>
              <a:srgbClr val="000000"/>
            </a:solidFill>
            <a:ln w="9525" algn="ctr">
              <a:solidFill>
                <a:srgbClr val="010307"/>
              </a:solidFill>
              <a:round/>
              <a:headEnd/>
              <a:tailEnd/>
            </a:ln>
            <a:effectLst/>
          </p:spPr>
          <p:txBody>
            <a:bodyPr wrap="none" anchor="ctr"/>
            <a:lstStyle/>
            <a:p>
              <a:endParaRPr lang="en-US"/>
            </a:p>
          </p:txBody>
        </p:sp>
      </p:grpSp>
      <p:grpSp>
        <p:nvGrpSpPr>
          <p:cNvPr id="3" name="Group 31"/>
          <p:cNvGrpSpPr>
            <a:grpSpLocks/>
          </p:cNvGrpSpPr>
          <p:nvPr/>
        </p:nvGrpSpPr>
        <p:grpSpPr bwMode="auto">
          <a:xfrm>
            <a:off x="8460283" y="5373688"/>
            <a:ext cx="360362" cy="360362"/>
            <a:chOff x="4150" y="2205"/>
            <a:chExt cx="227" cy="227"/>
          </a:xfrm>
        </p:grpSpPr>
        <p:sp>
          <p:nvSpPr>
            <p:cNvPr id="479264" name="AutoShape 32"/>
            <p:cNvSpPr>
              <a:spLocks noChangeArrowheads="1"/>
            </p:cNvSpPr>
            <p:nvPr/>
          </p:nvSpPr>
          <p:spPr bwMode="auto">
            <a:xfrm>
              <a:off x="4150" y="2205"/>
              <a:ext cx="226" cy="226"/>
            </a:xfrm>
            <a:prstGeom prst="flowChartSummingJunction">
              <a:avLst/>
            </a:prstGeom>
            <a:solidFill>
              <a:srgbClr val="FF0000"/>
            </a:solidFill>
            <a:ln w="38100">
              <a:solidFill>
                <a:srgbClr val="FFFFFF"/>
              </a:solidFill>
              <a:round/>
              <a:headEnd/>
              <a:tailEnd/>
            </a:ln>
            <a:effectLst/>
          </p:spPr>
          <p:txBody>
            <a:bodyPr wrap="none" anchor="ctr"/>
            <a:lstStyle/>
            <a:p>
              <a:endParaRPr lang="en-US"/>
            </a:p>
          </p:txBody>
        </p:sp>
        <p:sp>
          <p:nvSpPr>
            <p:cNvPr id="479265" name="Oval 33"/>
            <p:cNvSpPr>
              <a:spLocks noChangeArrowheads="1"/>
            </p:cNvSpPr>
            <p:nvPr/>
          </p:nvSpPr>
          <p:spPr bwMode="auto">
            <a:xfrm>
              <a:off x="4150" y="2205"/>
              <a:ext cx="227" cy="227"/>
            </a:xfrm>
            <a:prstGeom prst="ellipse">
              <a:avLst/>
            </a:prstGeom>
            <a:noFill/>
            <a:ln w="38100" algn="ctr">
              <a:solidFill>
                <a:schemeClr val="tx1"/>
              </a:solidFill>
              <a:round/>
              <a:headEnd/>
              <a:tailEnd/>
            </a:ln>
            <a:effectLst/>
          </p:spPr>
          <p:txBody>
            <a:bodyPr wrap="none" anchor="ctr"/>
            <a:lstStyle/>
            <a:p>
              <a:endParaRPr lang="en-US"/>
            </a:p>
          </p:txBody>
        </p:sp>
      </p:grpSp>
      <p:grpSp>
        <p:nvGrpSpPr>
          <p:cNvPr id="4" name="Group 34"/>
          <p:cNvGrpSpPr>
            <a:grpSpLocks/>
          </p:cNvGrpSpPr>
          <p:nvPr/>
        </p:nvGrpSpPr>
        <p:grpSpPr bwMode="auto">
          <a:xfrm>
            <a:off x="4132263" y="5619750"/>
            <a:ext cx="655637" cy="1049338"/>
            <a:chOff x="-976" y="1162"/>
            <a:chExt cx="554" cy="887"/>
          </a:xfrm>
        </p:grpSpPr>
        <p:sp>
          <p:nvSpPr>
            <p:cNvPr id="479267" name="AutoShape 35"/>
            <p:cNvSpPr>
              <a:spLocks noChangeArrowheads="1"/>
            </p:cNvSpPr>
            <p:nvPr/>
          </p:nvSpPr>
          <p:spPr bwMode="auto">
            <a:xfrm rot="-5400000">
              <a:off x="-999" y="1472"/>
              <a:ext cx="600" cy="554"/>
            </a:xfrm>
            <a:prstGeom prst="flowChartDelay">
              <a:avLst/>
            </a:prstGeom>
            <a:solidFill>
              <a:srgbClr val="0000FF"/>
            </a:solidFill>
            <a:ln w="9525" algn="ctr">
              <a:solidFill>
                <a:srgbClr val="000000"/>
              </a:solidFill>
              <a:miter lim="800000"/>
              <a:headEnd/>
              <a:tailEnd/>
            </a:ln>
            <a:effectLst/>
          </p:spPr>
          <p:txBody>
            <a:bodyPr wrap="none" anchor="ctr"/>
            <a:lstStyle/>
            <a:p>
              <a:endParaRPr lang="en-US"/>
            </a:p>
          </p:txBody>
        </p:sp>
        <p:sp>
          <p:nvSpPr>
            <p:cNvPr id="479268" name="Oval 36"/>
            <p:cNvSpPr>
              <a:spLocks noChangeArrowheads="1"/>
            </p:cNvSpPr>
            <p:nvPr/>
          </p:nvSpPr>
          <p:spPr bwMode="auto">
            <a:xfrm>
              <a:off x="-872" y="1162"/>
              <a:ext cx="340" cy="339"/>
            </a:xfrm>
            <a:prstGeom prst="ellipse">
              <a:avLst/>
            </a:prstGeom>
            <a:solidFill>
              <a:srgbClr val="000000"/>
            </a:solidFill>
            <a:ln w="9525" algn="ctr">
              <a:solidFill>
                <a:srgbClr val="010307"/>
              </a:solidFill>
              <a:round/>
              <a:headEnd/>
              <a:tailEnd/>
            </a:ln>
            <a:effectLst/>
          </p:spPr>
          <p:txBody>
            <a:bodyPr wrap="none" anchor="ctr"/>
            <a:lstStyle/>
            <a:p>
              <a:endParaRPr lang="en-US"/>
            </a:p>
          </p:txBody>
        </p:sp>
      </p:grpSp>
      <p:grpSp>
        <p:nvGrpSpPr>
          <p:cNvPr id="5" name="Group 37"/>
          <p:cNvGrpSpPr>
            <a:grpSpLocks/>
          </p:cNvGrpSpPr>
          <p:nvPr/>
        </p:nvGrpSpPr>
        <p:grpSpPr bwMode="auto">
          <a:xfrm>
            <a:off x="5645150" y="5619750"/>
            <a:ext cx="655638" cy="1049338"/>
            <a:chOff x="-976" y="1162"/>
            <a:chExt cx="554" cy="887"/>
          </a:xfrm>
        </p:grpSpPr>
        <p:sp>
          <p:nvSpPr>
            <p:cNvPr id="479270" name="AutoShape 38"/>
            <p:cNvSpPr>
              <a:spLocks noChangeArrowheads="1"/>
            </p:cNvSpPr>
            <p:nvPr/>
          </p:nvSpPr>
          <p:spPr bwMode="auto">
            <a:xfrm rot="-5400000">
              <a:off x="-999" y="1472"/>
              <a:ext cx="600" cy="554"/>
            </a:xfrm>
            <a:prstGeom prst="flowChartDelay">
              <a:avLst/>
            </a:prstGeom>
            <a:solidFill>
              <a:srgbClr val="0000FF"/>
            </a:solidFill>
            <a:ln w="9525" algn="ctr">
              <a:solidFill>
                <a:srgbClr val="000000"/>
              </a:solidFill>
              <a:miter lim="800000"/>
              <a:headEnd/>
              <a:tailEnd/>
            </a:ln>
            <a:effectLst/>
          </p:spPr>
          <p:txBody>
            <a:bodyPr wrap="none" anchor="ctr"/>
            <a:lstStyle/>
            <a:p>
              <a:endParaRPr lang="en-US"/>
            </a:p>
          </p:txBody>
        </p:sp>
        <p:sp>
          <p:nvSpPr>
            <p:cNvPr id="479271" name="Oval 39"/>
            <p:cNvSpPr>
              <a:spLocks noChangeArrowheads="1"/>
            </p:cNvSpPr>
            <p:nvPr/>
          </p:nvSpPr>
          <p:spPr bwMode="auto">
            <a:xfrm>
              <a:off x="-872" y="1162"/>
              <a:ext cx="340" cy="339"/>
            </a:xfrm>
            <a:prstGeom prst="ellipse">
              <a:avLst/>
            </a:prstGeom>
            <a:solidFill>
              <a:srgbClr val="000000"/>
            </a:solidFill>
            <a:ln w="9525" algn="ctr">
              <a:solidFill>
                <a:srgbClr val="010307"/>
              </a:solidFill>
              <a:round/>
              <a:headEnd/>
              <a:tailEnd/>
            </a:ln>
            <a:effectLst/>
          </p:spPr>
          <p:txBody>
            <a:bodyPr wrap="none" anchor="ctr"/>
            <a:lstStyle/>
            <a:p>
              <a:endParaRPr lang="en-US"/>
            </a:p>
          </p:txBody>
        </p:sp>
      </p:grpSp>
      <p:pic>
        <p:nvPicPr>
          <p:cNvPr id="479272" name="Picture 40"/>
          <p:cNvPicPr>
            <a:picLocks noChangeAspect="1" noChangeArrowheads="1"/>
          </p:cNvPicPr>
          <p:nvPr/>
        </p:nvPicPr>
        <p:blipFill>
          <a:blip r:embed="rId4" cstate="print"/>
          <a:srcRect/>
          <a:stretch>
            <a:fillRect/>
          </a:stretch>
        </p:blipFill>
        <p:spPr bwMode="auto">
          <a:xfrm>
            <a:off x="7293422" y="2276872"/>
            <a:ext cx="1743074" cy="994785"/>
          </a:xfrm>
          <a:prstGeom prst="rect">
            <a:avLst/>
          </a:prstGeom>
          <a:noFill/>
          <a:ln w="9525" algn="ctr">
            <a:noFill/>
            <a:miter lim="800000"/>
            <a:headEnd/>
            <a:tailEnd/>
          </a:ln>
          <a:effectLst/>
        </p:spPr>
      </p:pic>
      <p:grpSp>
        <p:nvGrpSpPr>
          <p:cNvPr id="6" name="Group 41"/>
          <p:cNvGrpSpPr>
            <a:grpSpLocks noChangeAspect="1"/>
          </p:cNvGrpSpPr>
          <p:nvPr/>
        </p:nvGrpSpPr>
        <p:grpSpPr bwMode="auto">
          <a:xfrm>
            <a:off x="8172450" y="80963"/>
            <a:ext cx="900113" cy="900112"/>
            <a:chOff x="340" y="2342"/>
            <a:chExt cx="1270" cy="1270"/>
          </a:xfrm>
        </p:grpSpPr>
        <p:sp>
          <p:nvSpPr>
            <p:cNvPr id="479274" name="AutoShape 42"/>
            <p:cNvSpPr>
              <a:spLocks noChangeAspect="1" noChangeArrowheads="1"/>
            </p:cNvSpPr>
            <p:nvPr/>
          </p:nvSpPr>
          <p:spPr bwMode="auto">
            <a:xfrm>
              <a:off x="340" y="2342"/>
              <a:ext cx="1270" cy="1270"/>
            </a:xfrm>
            <a:prstGeom prst="roundRect">
              <a:avLst>
                <a:gd name="adj" fmla="val 16667"/>
              </a:avLst>
            </a:prstGeom>
            <a:noFill/>
            <a:ln w="76200" algn="ctr">
              <a:solidFill>
                <a:srgbClr val="00FFFF"/>
              </a:solidFill>
              <a:round/>
              <a:headEnd/>
              <a:tailEnd/>
            </a:ln>
            <a:effectLst/>
          </p:spPr>
          <p:txBody>
            <a:bodyPr wrap="none" anchor="ctr"/>
            <a:lstStyle/>
            <a:p>
              <a:endParaRPr lang="en-US"/>
            </a:p>
          </p:txBody>
        </p:sp>
        <p:grpSp>
          <p:nvGrpSpPr>
            <p:cNvPr id="7" name="Group 43"/>
            <p:cNvGrpSpPr>
              <a:grpSpLocks noChangeAspect="1"/>
            </p:cNvGrpSpPr>
            <p:nvPr/>
          </p:nvGrpSpPr>
          <p:grpSpPr bwMode="auto">
            <a:xfrm>
              <a:off x="567" y="2432"/>
              <a:ext cx="862" cy="1089"/>
              <a:chOff x="567" y="2432"/>
              <a:chExt cx="862" cy="1089"/>
            </a:xfrm>
          </p:grpSpPr>
          <p:sp>
            <p:nvSpPr>
              <p:cNvPr id="479276" name="Line 44"/>
              <p:cNvSpPr>
                <a:spLocks noChangeAspect="1" noChangeShapeType="1"/>
              </p:cNvSpPr>
              <p:nvPr/>
            </p:nvSpPr>
            <p:spPr bwMode="auto">
              <a:xfrm flipH="1">
                <a:off x="1066" y="3067"/>
                <a:ext cx="318" cy="318"/>
              </a:xfrm>
              <a:prstGeom prst="line">
                <a:avLst/>
              </a:prstGeom>
              <a:noFill/>
              <a:ln w="76200">
                <a:solidFill>
                  <a:srgbClr val="00FFFF"/>
                </a:solidFill>
                <a:round/>
                <a:headEnd/>
                <a:tailEnd/>
              </a:ln>
              <a:effectLst/>
            </p:spPr>
            <p:txBody>
              <a:bodyPr wrap="none" anchor="ctr"/>
              <a:lstStyle/>
              <a:p>
                <a:endParaRPr lang="en-US"/>
              </a:p>
            </p:txBody>
          </p:sp>
          <p:sp>
            <p:nvSpPr>
              <p:cNvPr id="479277" name="AutoShape 45"/>
              <p:cNvSpPr>
                <a:spLocks noChangeAspect="1" noChangeArrowheads="1"/>
              </p:cNvSpPr>
              <p:nvPr/>
            </p:nvSpPr>
            <p:spPr bwMode="auto">
              <a:xfrm>
                <a:off x="703" y="3203"/>
                <a:ext cx="544" cy="318"/>
              </a:xfrm>
              <a:prstGeom prst="roundRect">
                <a:avLst>
                  <a:gd name="adj" fmla="val 16667"/>
                </a:avLst>
              </a:prstGeom>
              <a:solidFill>
                <a:schemeClr val="bg1"/>
              </a:solidFill>
              <a:ln w="76200" algn="ctr">
                <a:solidFill>
                  <a:srgbClr val="00FFFF"/>
                </a:solidFill>
                <a:round/>
                <a:headEnd/>
                <a:tailEnd/>
              </a:ln>
              <a:effectLst/>
            </p:spPr>
            <p:txBody>
              <a:bodyPr wrap="none" anchor="ctr"/>
              <a:lstStyle/>
              <a:p>
                <a:endParaRPr lang="en-US"/>
              </a:p>
            </p:txBody>
          </p:sp>
          <p:sp>
            <p:nvSpPr>
              <p:cNvPr id="479278" name="Oval 46"/>
              <p:cNvSpPr>
                <a:spLocks noChangeAspect="1" noChangeArrowheads="1"/>
              </p:cNvSpPr>
              <p:nvPr/>
            </p:nvSpPr>
            <p:spPr bwMode="auto">
              <a:xfrm>
                <a:off x="567" y="2432"/>
                <a:ext cx="817" cy="817"/>
              </a:xfrm>
              <a:prstGeom prst="ellipse">
                <a:avLst/>
              </a:prstGeom>
              <a:solidFill>
                <a:schemeClr val="bg1"/>
              </a:solidFill>
              <a:ln w="25400" algn="ctr">
                <a:solidFill>
                  <a:srgbClr val="00FFFF"/>
                </a:solidFill>
                <a:round/>
                <a:headEnd/>
                <a:tailEnd/>
              </a:ln>
              <a:effectLst/>
            </p:spPr>
            <p:txBody>
              <a:bodyPr wrap="none" anchor="ctr"/>
              <a:lstStyle/>
              <a:p>
                <a:endParaRPr lang="en-US"/>
              </a:p>
            </p:txBody>
          </p:sp>
          <p:sp>
            <p:nvSpPr>
              <p:cNvPr id="479279" name="Oval 47"/>
              <p:cNvSpPr>
                <a:spLocks noChangeAspect="1" noChangeArrowheads="1"/>
              </p:cNvSpPr>
              <p:nvPr/>
            </p:nvSpPr>
            <p:spPr bwMode="auto">
              <a:xfrm>
                <a:off x="1293" y="3022"/>
                <a:ext cx="136" cy="136"/>
              </a:xfrm>
              <a:prstGeom prst="ellipse">
                <a:avLst/>
              </a:prstGeom>
              <a:solidFill>
                <a:schemeClr val="bg1"/>
              </a:solidFill>
              <a:ln w="25400" algn="ctr">
                <a:solidFill>
                  <a:srgbClr val="00FFFF"/>
                </a:solidFill>
                <a:round/>
                <a:headEnd/>
                <a:tailEnd/>
              </a:ln>
              <a:effectLst/>
            </p:spPr>
            <p:txBody>
              <a:bodyPr wrap="none" anchor="ctr"/>
              <a:lstStyle/>
              <a:p>
                <a:endParaRPr lang="en-US"/>
              </a:p>
            </p:txBody>
          </p:sp>
          <p:sp>
            <p:nvSpPr>
              <p:cNvPr id="479280" name="Oval 48"/>
              <p:cNvSpPr>
                <a:spLocks noChangeAspect="1" noChangeArrowheads="1"/>
              </p:cNvSpPr>
              <p:nvPr/>
            </p:nvSpPr>
            <p:spPr bwMode="auto">
              <a:xfrm>
                <a:off x="930" y="2796"/>
                <a:ext cx="91" cy="91"/>
              </a:xfrm>
              <a:prstGeom prst="ellipse">
                <a:avLst/>
              </a:prstGeom>
              <a:solidFill>
                <a:srgbClr val="00FFFF"/>
              </a:solidFill>
              <a:ln w="25400" algn="ctr">
                <a:solidFill>
                  <a:srgbClr val="00FFFF"/>
                </a:solidFill>
                <a:round/>
                <a:headEnd/>
                <a:tailEnd/>
              </a:ln>
              <a:effectLst/>
            </p:spPr>
            <p:txBody>
              <a:bodyPr wrap="none" anchor="ctr"/>
              <a:lstStyle/>
              <a:p>
                <a:endParaRPr 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925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47925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4792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79236">
                                            <p:txEl>
                                              <p:pRg st="3" end="3"/>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479236">
                                            <p:txEl>
                                              <p:pRg st="7" end="7"/>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479237">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4.16667E-6 -1.11111E-6 C -0.029 -0.05532 -0.12362 -0.33194 -0.17344 -0.33148 C -0.22309 -0.33102 -0.27188 -0.06713 -0.29775 0.00255 " pathEditMode="relative" rAng="0" ptsTypes="aaa">
                                      <p:cBhvr>
                                        <p:cTn id="31" dur="2000" fill="hold"/>
                                        <p:tgtEl>
                                          <p:spTgt spid="3"/>
                                        </p:tgtEl>
                                        <p:attrNameLst>
                                          <p:attrName>ppt_x</p:attrName>
                                          <p:attrName>ppt_y</p:attrName>
                                        </p:attrNameLst>
                                      </p:cBhvr>
                                      <p:rCtr x="-14900" y="-16500"/>
                                    </p:animMotion>
                                  </p:childTnLst>
                                </p:cTn>
                              </p:par>
                              <p:par>
                                <p:cTn id="32" presetID="1" presetClass="entr" presetSubtype="0" fill="hold" nodeType="withEffect">
                                  <p:stCondLst>
                                    <p:cond delay="0"/>
                                  </p:stCondLst>
                                  <p:childTnLst>
                                    <p:set>
                                      <p:cBhvr>
                                        <p:cTn id="33" dur="1" fill="hold">
                                          <p:stCondLst>
                                            <p:cond delay="0"/>
                                          </p:stCondLst>
                                        </p:cTn>
                                        <p:tgtEl>
                                          <p:spTgt spid="479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56" grpId="0" animBg="1"/>
      <p:bldP spid="479257" grpId="0" animBg="1"/>
      <p:bldP spid="47925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PlantWebAlerts_Diagram"/>
          <p:cNvPicPr>
            <a:picLocks noChangeAspect="1" noChangeArrowheads="1"/>
          </p:cNvPicPr>
          <p:nvPr/>
        </p:nvPicPr>
        <p:blipFill>
          <a:blip r:embed="rId3" cstate="print"/>
          <a:srcRect l="3604" t="3125" r="3604" b="3876"/>
          <a:stretch>
            <a:fillRect/>
          </a:stretch>
        </p:blipFill>
        <p:spPr bwMode="auto">
          <a:xfrm>
            <a:off x="685800" y="1124744"/>
            <a:ext cx="7848600" cy="4724400"/>
          </a:xfrm>
          <a:prstGeom prst="rect">
            <a:avLst/>
          </a:prstGeom>
          <a:noFill/>
          <a:ln w="9525">
            <a:noFill/>
            <a:miter lim="800000"/>
            <a:headEnd/>
            <a:tailEnd/>
          </a:ln>
        </p:spPr>
      </p:pic>
      <p:sp>
        <p:nvSpPr>
          <p:cNvPr id="28674" name="Rectangle 2"/>
          <p:cNvSpPr>
            <a:spLocks noGrp="1" noChangeArrowheads="1"/>
          </p:cNvSpPr>
          <p:nvPr>
            <p:ph type="title"/>
          </p:nvPr>
        </p:nvSpPr>
        <p:spPr>
          <a:xfrm>
            <a:off x="584200" y="0"/>
            <a:ext cx="8415338" cy="1130300"/>
          </a:xfrm>
        </p:spPr>
        <p:txBody>
          <a:bodyPr/>
          <a:lstStyle/>
          <a:p>
            <a:pPr>
              <a:defRPr/>
            </a:pPr>
            <a:r>
              <a:rPr lang="en-US" dirty="0"/>
              <a:t>NE107: </a:t>
            </a:r>
            <a:r>
              <a:rPr lang="en-US" u="sng" dirty="0"/>
              <a:t>Critical</a:t>
            </a:r>
            <a:r>
              <a:rPr lang="en-US" dirty="0"/>
              <a:t> Device Alarms to the </a:t>
            </a:r>
            <a:r>
              <a:rPr lang="en-US" u="sng" dirty="0"/>
              <a:t>Operators</a:t>
            </a:r>
          </a:p>
        </p:txBody>
      </p:sp>
      <p:sp>
        <p:nvSpPr>
          <p:cNvPr id="4" name="Content Placeholder 3"/>
          <p:cNvSpPr>
            <a:spLocks noGrp="1"/>
          </p:cNvSpPr>
          <p:nvPr>
            <p:ph idx="1"/>
          </p:nvPr>
        </p:nvSpPr>
        <p:spPr>
          <a:xfrm>
            <a:off x="590550" y="5733256"/>
            <a:ext cx="7437834" cy="864096"/>
          </a:xfrm>
        </p:spPr>
        <p:txBody>
          <a:bodyPr/>
          <a:lstStyle/>
          <a:p>
            <a:r>
              <a:rPr lang="en-US" dirty="0"/>
              <a:t>NE107 prevent alarm flooding</a:t>
            </a:r>
          </a:p>
        </p:txBody>
      </p:sp>
      <p:sp>
        <p:nvSpPr>
          <p:cNvPr id="8" name="Freeform 7"/>
          <p:cNvSpPr>
            <a:spLocks noChangeAspect="1"/>
          </p:cNvSpPr>
          <p:nvPr/>
        </p:nvSpPr>
        <p:spPr bwMode="auto">
          <a:xfrm>
            <a:off x="4932040" y="3501008"/>
            <a:ext cx="430023" cy="428512"/>
          </a:xfrm>
          <a:custGeom>
            <a:avLst/>
            <a:gdLst>
              <a:gd name="connsiteX0" fmla="*/ 0 w 2008855"/>
              <a:gd name="connsiteY0" fmla="*/ 995602 h 2001795"/>
              <a:gd name="connsiteX1" fmla="*/ 1006193 w 2008855"/>
              <a:gd name="connsiteY1" fmla="*/ 0 h 2001795"/>
              <a:gd name="connsiteX2" fmla="*/ 2008855 w 2008855"/>
              <a:gd name="connsiteY2" fmla="*/ 1002663 h 2001795"/>
              <a:gd name="connsiteX3" fmla="*/ 1009723 w 2008855"/>
              <a:gd name="connsiteY3" fmla="*/ 2001795 h 2001795"/>
              <a:gd name="connsiteX4" fmla="*/ 0 w 2008855"/>
              <a:gd name="connsiteY4" fmla="*/ 995602 h 2001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55" h="2001795">
                <a:moveTo>
                  <a:pt x="0" y="995602"/>
                </a:moveTo>
                <a:lnTo>
                  <a:pt x="1006193" y="0"/>
                </a:lnTo>
                <a:lnTo>
                  <a:pt x="2008855" y="1002663"/>
                </a:lnTo>
                <a:lnTo>
                  <a:pt x="1009723" y="2001795"/>
                </a:lnTo>
                <a:lnTo>
                  <a:pt x="0" y="995602"/>
                </a:lnTo>
                <a:close/>
              </a:path>
            </a:pathLst>
          </a:custGeom>
          <a:solidFill>
            <a:srgbClr val="0000FF"/>
          </a:solidFill>
          <a:ln w="31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9" name="Isosceles Triangle 8"/>
          <p:cNvSpPr>
            <a:spLocks noChangeAspect="1"/>
          </p:cNvSpPr>
          <p:nvPr/>
        </p:nvSpPr>
        <p:spPr bwMode="auto">
          <a:xfrm>
            <a:off x="4067944" y="3492722"/>
            <a:ext cx="431601" cy="372070"/>
          </a:xfrm>
          <a:prstGeom prst="triangle">
            <a:avLst/>
          </a:prstGeom>
          <a:solidFill>
            <a:srgbClr val="FFFF00"/>
          </a:solidFill>
          <a:ln w="31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FFFF00"/>
              </a:solidFill>
              <a:effectLst/>
              <a:latin typeface="Arial" charset="0"/>
            </a:endParaRPr>
          </a:p>
        </p:txBody>
      </p:sp>
      <p:sp>
        <p:nvSpPr>
          <p:cNvPr id="13" name="Flowchart: Summing Junction 12"/>
          <p:cNvSpPr/>
          <p:nvPr/>
        </p:nvSpPr>
        <p:spPr bwMode="auto">
          <a:xfrm>
            <a:off x="2339752" y="3501008"/>
            <a:ext cx="432048" cy="432048"/>
          </a:xfrm>
          <a:prstGeom prst="flowChartSummingJuncti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0"/>
            <a:ext cx="9144000" cy="6858000"/>
          </a:xfrm>
          <a:prstGeom prst="rect">
            <a:avLst/>
          </a:prstGeom>
          <a:solidFill>
            <a:schemeClr val="bg1"/>
          </a:solidFill>
          <a:ln w="9525" cap="rnd" algn="ctr">
            <a:noFill/>
            <a:miter lim="800000"/>
            <a:headEnd type="none" w="sm" len="sm"/>
            <a:tailEnd type="none" w="sm" len="sm"/>
          </a:ln>
        </p:spPr>
        <p:txBody>
          <a:bodyPr wrap="none" anchor="ctr"/>
          <a:lstStyle/>
          <a:p>
            <a:endParaRPr lang="en-US"/>
          </a:p>
        </p:txBody>
      </p:sp>
      <p:pic>
        <p:nvPicPr>
          <p:cNvPr id="15363" name="Picture 2" descr="largemap"/>
          <p:cNvPicPr>
            <a:picLocks noChangeAspect="1" noChangeArrowheads="1"/>
          </p:cNvPicPr>
          <p:nvPr/>
        </p:nvPicPr>
        <p:blipFill>
          <a:blip r:embed="rId3" cstate="print"/>
          <a:srcRect/>
          <a:stretch>
            <a:fillRect/>
          </a:stretch>
        </p:blipFill>
        <p:spPr bwMode="auto">
          <a:xfrm>
            <a:off x="-228600" y="1632346"/>
            <a:ext cx="9499600" cy="4749800"/>
          </a:xfrm>
          <a:prstGeom prst="rect">
            <a:avLst/>
          </a:prstGeom>
          <a:noFill/>
          <a:ln w="9525">
            <a:noFill/>
            <a:miter lim="800000"/>
            <a:headEnd/>
            <a:tailEnd/>
          </a:ln>
        </p:spPr>
      </p:pic>
      <p:grpSp>
        <p:nvGrpSpPr>
          <p:cNvPr id="2" name="Group 3"/>
          <p:cNvGrpSpPr>
            <a:grpSpLocks/>
          </p:cNvGrpSpPr>
          <p:nvPr/>
        </p:nvGrpSpPr>
        <p:grpSpPr bwMode="auto">
          <a:xfrm>
            <a:off x="-76200" y="3550046"/>
            <a:ext cx="1919288" cy="730250"/>
            <a:chOff x="-47" y="2184"/>
            <a:chExt cx="1209" cy="460"/>
          </a:xfrm>
        </p:grpSpPr>
        <p:pic>
          <p:nvPicPr>
            <p:cNvPr id="15438" name="Picture 4" descr="Littlebluebox"/>
            <p:cNvPicPr>
              <a:picLocks noChangeAspect="1" noChangeArrowheads="1"/>
            </p:cNvPicPr>
            <p:nvPr/>
          </p:nvPicPr>
          <p:blipFill>
            <a:blip r:embed="rId4" cstate="print"/>
            <a:srcRect/>
            <a:stretch>
              <a:fillRect/>
            </a:stretch>
          </p:blipFill>
          <p:spPr bwMode="auto">
            <a:xfrm>
              <a:off x="-47" y="2184"/>
              <a:ext cx="1209" cy="460"/>
            </a:xfrm>
            <a:prstGeom prst="rect">
              <a:avLst/>
            </a:prstGeom>
            <a:noFill/>
            <a:ln w="9525">
              <a:noFill/>
              <a:miter lim="800000"/>
              <a:headEnd/>
              <a:tailEnd/>
            </a:ln>
          </p:spPr>
        </p:pic>
        <p:sp>
          <p:nvSpPr>
            <p:cNvPr id="15439" name="Text Box 5"/>
            <p:cNvSpPr txBox="1">
              <a:spLocks noChangeArrowheads="1"/>
            </p:cNvSpPr>
            <p:nvPr/>
          </p:nvSpPr>
          <p:spPr bwMode="auto">
            <a:xfrm>
              <a:off x="34" y="2233"/>
              <a:ext cx="1056" cy="346"/>
            </a:xfrm>
            <a:prstGeom prst="rect">
              <a:avLst/>
            </a:prstGeom>
            <a:noFill/>
            <a:ln w="9525">
              <a:noFill/>
              <a:miter lim="800000"/>
              <a:headEnd/>
              <a:tailEnd/>
            </a:ln>
          </p:spPr>
          <p:txBody>
            <a:bodyPr>
              <a:spAutoFit/>
            </a:bodyPr>
            <a:lstStyle/>
            <a:p>
              <a:pPr>
                <a:spcBef>
                  <a:spcPct val="50000"/>
                </a:spcBef>
              </a:pPr>
              <a:r>
                <a:rPr lang="en-US" altLang="zh-CN" sz="1000">
                  <a:solidFill>
                    <a:srgbClr val="000014"/>
                  </a:solidFill>
                  <a:ea typeface="宋体" pitchFamily="2" charset="-122"/>
                </a:rPr>
                <a:t>Shell Deer Park Refinery – first FF hot cutover </a:t>
              </a:r>
              <a:br>
                <a:rPr lang="en-US" altLang="zh-CN" sz="1000">
                  <a:solidFill>
                    <a:srgbClr val="000014"/>
                  </a:solidFill>
                  <a:ea typeface="宋体" pitchFamily="2" charset="-122"/>
                </a:rPr>
              </a:br>
              <a:r>
                <a:rPr lang="en-US" altLang="zh-CN" sz="1000">
                  <a:solidFill>
                    <a:srgbClr val="000014"/>
                  </a:solidFill>
                  <a:ea typeface="宋体" pitchFamily="2" charset="-122"/>
                </a:rPr>
                <a:t>FCC upgrade</a:t>
              </a:r>
            </a:p>
          </p:txBody>
        </p:sp>
      </p:grpSp>
      <p:grpSp>
        <p:nvGrpSpPr>
          <p:cNvPr id="3" name="Group 14"/>
          <p:cNvGrpSpPr>
            <a:grpSpLocks/>
          </p:cNvGrpSpPr>
          <p:nvPr/>
        </p:nvGrpSpPr>
        <p:grpSpPr bwMode="auto">
          <a:xfrm>
            <a:off x="5181600" y="2332434"/>
            <a:ext cx="2057400" cy="492125"/>
            <a:chOff x="2866" y="1555"/>
            <a:chExt cx="1296" cy="310"/>
          </a:xfrm>
        </p:grpSpPr>
        <p:pic>
          <p:nvPicPr>
            <p:cNvPr id="15436" name="Picture 15" descr="Littlebluebox"/>
            <p:cNvPicPr>
              <a:picLocks noChangeAspect="1" noChangeArrowheads="1"/>
            </p:cNvPicPr>
            <p:nvPr/>
          </p:nvPicPr>
          <p:blipFill>
            <a:blip r:embed="rId4" cstate="print"/>
            <a:srcRect/>
            <a:stretch>
              <a:fillRect/>
            </a:stretch>
          </p:blipFill>
          <p:spPr bwMode="auto">
            <a:xfrm>
              <a:off x="2866" y="1555"/>
              <a:ext cx="1296" cy="310"/>
            </a:xfrm>
            <a:prstGeom prst="rect">
              <a:avLst/>
            </a:prstGeom>
            <a:noFill/>
            <a:ln w="9525">
              <a:noFill/>
              <a:miter lim="800000"/>
              <a:headEnd/>
              <a:tailEnd/>
            </a:ln>
          </p:spPr>
        </p:pic>
        <p:sp>
          <p:nvSpPr>
            <p:cNvPr id="15437" name="Text Box 16"/>
            <p:cNvSpPr txBox="1">
              <a:spLocks noChangeArrowheads="1"/>
            </p:cNvSpPr>
            <p:nvPr/>
          </p:nvSpPr>
          <p:spPr bwMode="auto">
            <a:xfrm>
              <a:off x="2962" y="1575"/>
              <a:ext cx="1152" cy="250"/>
            </a:xfrm>
            <a:prstGeom prst="rect">
              <a:avLst/>
            </a:prstGeom>
            <a:noFill/>
            <a:ln w="9525" algn="ctr">
              <a:noFill/>
              <a:miter lim="800000"/>
              <a:headEnd/>
              <a:tailEnd/>
            </a:ln>
          </p:spPr>
          <p:txBody>
            <a:bodyPr>
              <a:spAutoFit/>
            </a:bodyPr>
            <a:lstStyle/>
            <a:p>
              <a:pPr>
                <a:spcBef>
                  <a:spcPct val="50000"/>
                </a:spcBef>
              </a:pPr>
              <a:r>
                <a:rPr lang="en-US" altLang="zh-CN" sz="1000">
                  <a:solidFill>
                    <a:srgbClr val="000014"/>
                  </a:solidFill>
                  <a:ea typeface="宋体" pitchFamily="2" charset="-122"/>
                </a:rPr>
                <a:t>Bayer MaterialScience – largest chemical site (FF)</a:t>
              </a:r>
              <a:endParaRPr lang="zh-CN" altLang="en-US" sz="1000">
                <a:solidFill>
                  <a:srgbClr val="000014"/>
                </a:solidFill>
                <a:ea typeface="宋体" pitchFamily="2" charset="-122"/>
              </a:endParaRPr>
            </a:p>
          </p:txBody>
        </p:sp>
      </p:grpSp>
      <p:sp>
        <p:nvSpPr>
          <p:cNvPr id="15366" name="Line 17"/>
          <p:cNvSpPr>
            <a:spLocks noChangeShapeType="1"/>
          </p:cNvSpPr>
          <p:nvPr/>
        </p:nvSpPr>
        <p:spPr bwMode="auto">
          <a:xfrm flipH="1">
            <a:off x="7239000" y="2711846"/>
            <a:ext cx="457200" cy="609600"/>
          </a:xfrm>
          <a:prstGeom prst="line">
            <a:avLst/>
          </a:prstGeom>
          <a:noFill/>
          <a:ln w="28575">
            <a:solidFill>
              <a:srgbClr val="010203"/>
            </a:solidFill>
            <a:round/>
            <a:headEnd/>
            <a:tailEnd/>
          </a:ln>
        </p:spPr>
        <p:txBody>
          <a:bodyPr>
            <a:spAutoFit/>
          </a:bodyPr>
          <a:lstStyle/>
          <a:p>
            <a:endParaRPr lang="en-US"/>
          </a:p>
        </p:txBody>
      </p:sp>
      <p:pic>
        <p:nvPicPr>
          <p:cNvPr id="15367" name="Picture 22" descr="secco2logo"/>
          <p:cNvPicPr>
            <a:picLocks noChangeAspect="1" noChangeArrowheads="1"/>
          </p:cNvPicPr>
          <p:nvPr/>
        </p:nvPicPr>
        <p:blipFill>
          <a:blip r:embed="rId5" cstate="print"/>
          <a:srcRect/>
          <a:stretch>
            <a:fillRect/>
          </a:stretch>
        </p:blipFill>
        <p:spPr bwMode="auto">
          <a:xfrm>
            <a:off x="7699375" y="1795859"/>
            <a:ext cx="914400" cy="458787"/>
          </a:xfrm>
          <a:prstGeom prst="rect">
            <a:avLst/>
          </a:prstGeom>
          <a:noFill/>
          <a:ln w="9525">
            <a:noFill/>
            <a:miter lim="800000"/>
            <a:headEnd/>
            <a:tailEnd/>
          </a:ln>
        </p:spPr>
      </p:pic>
      <p:pic>
        <p:nvPicPr>
          <p:cNvPr id="15368" name="Picture 23" descr="SHELL-LOGO"/>
          <p:cNvPicPr>
            <a:picLocks noChangeAspect="1" noChangeArrowheads="1"/>
          </p:cNvPicPr>
          <p:nvPr/>
        </p:nvPicPr>
        <p:blipFill>
          <a:blip r:embed="rId6" cstate="print"/>
          <a:srcRect/>
          <a:stretch>
            <a:fillRect/>
          </a:stretch>
        </p:blipFill>
        <p:spPr bwMode="auto">
          <a:xfrm>
            <a:off x="152400" y="3145234"/>
            <a:ext cx="511175" cy="481012"/>
          </a:xfrm>
          <a:prstGeom prst="rect">
            <a:avLst/>
          </a:prstGeom>
          <a:noFill/>
          <a:ln w="9525">
            <a:noFill/>
            <a:miter lim="800000"/>
            <a:headEnd/>
            <a:tailEnd/>
          </a:ln>
        </p:spPr>
      </p:pic>
      <p:pic>
        <p:nvPicPr>
          <p:cNvPr id="15369" name="Picture 24" descr="Arauco-Wood-Products,-Inc"/>
          <p:cNvPicPr>
            <a:picLocks noChangeAspect="1" noChangeArrowheads="1"/>
          </p:cNvPicPr>
          <p:nvPr/>
        </p:nvPicPr>
        <p:blipFill>
          <a:blip r:embed="rId7" cstate="print"/>
          <a:srcRect/>
          <a:stretch>
            <a:fillRect/>
          </a:stretch>
        </p:blipFill>
        <p:spPr bwMode="auto">
          <a:xfrm>
            <a:off x="192088" y="5829696"/>
            <a:ext cx="1398587" cy="476250"/>
          </a:xfrm>
          <a:prstGeom prst="rect">
            <a:avLst/>
          </a:prstGeom>
          <a:noFill/>
          <a:ln w="9525">
            <a:noFill/>
            <a:miter lim="800000"/>
            <a:headEnd/>
            <a:tailEnd/>
          </a:ln>
        </p:spPr>
      </p:pic>
      <p:pic>
        <p:nvPicPr>
          <p:cNvPr id="15370" name="Picture 25" descr="Wyeth_Logo"/>
          <p:cNvPicPr>
            <a:picLocks noChangeAspect="1" noChangeArrowheads="1"/>
          </p:cNvPicPr>
          <p:nvPr/>
        </p:nvPicPr>
        <p:blipFill>
          <a:blip r:embed="rId8" cstate="print"/>
          <a:srcRect/>
          <a:stretch>
            <a:fillRect/>
          </a:stretch>
        </p:blipFill>
        <p:spPr bwMode="auto">
          <a:xfrm>
            <a:off x="3100388" y="1111646"/>
            <a:ext cx="1069975" cy="458788"/>
          </a:xfrm>
          <a:prstGeom prst="rect">
            <a:avLst/>
          </a:prstGeom>
          <a:noFill/>
          <a:ln w="9525">
            <a:noFill/>
            <a:miter lim="800000"/>
            <a:headEnd/>
            <a:tailEnd/>
          </a:ln>
        </p:spPr>
      </p:pic>
      <p:sp>
        <p:nvSpPr>
          <p:cNvPr id="15371" name="Line 26"/>
          <p:cNvSpPr>
            <a:spLocks noChangeShapeType="1"/>
          </p:cNvSpPr>
          <p:nvPr/>
        </p:nvSpPr>
        <p:spPr bwMode="auto">
          <a:xfrm>
            <a:off x="1600200" y="3092846"/>
            <a:ext cx="228600" cy="228600"/>
          </a:xfrm>
          <a:prstGeom prst="line">
            <a:avLst/>
          </a:prstGeom>
          <a:noFill/>
          <a:ln w="28575">
            <a:solidFill>
              <a:srgbClr val="000000"/>
            </a:solidFill>
            <a:round/>
            <a:headEnd/>
            <a:tailEnd/>
          </a:ln>
        </p:spPr>
        <p:txBody>
          <a:bodyPr>
            <a:spAutoFit/>
          </a:bodyPr>
          <a:lstStyle/>
          <a:p>
            <a:endParaRPr lang="en-US"/>
          </a:p>
        </p:txBody>
      </p:sp>
      <p:sp>
        <p:nvSpPr>
          <p:cNvPr id="15372" name="Line 27"/>
          <p:cNvSpPr>
            <a:spLocks noChangeShapeType="1"/>
          </p:cNvSpPr>
          <p:nvPr/>
        </p:nvSpPr>
        <p:spPr bwMode="auto">
          <a:xfrm flipH="1">
            <a:off x="1416050" y="5610621"/>
            <a:ext cx="669925" cy="395288"/>
          </a:xfrm>
          <a:prstGeom prst="line">
            <a:avLst/>
          </a:prstGeom>
          <a:noFill/>
          <a:ln w="28575">
            <a:solidFill>
              <a:srgbClr val="000000"/>
            </a:solidFill>
            <a:round/>
            <a:headEnd/>
            <a:tailEnd/>
          </a:ln>
        </p:spPr>
        <p:txBody>
          <a:bodyPr>
            <a:spAutoFit/>
          </a:bodyPr>
          <a:lstStyle/>
          <a:p>
            <a:endParaRPr lang="en-US"/>
          </a:p>
        </p:txBody>
      </p:sp>
      <p:pic>
        <p:nvPicPr>
          <p:cNvPr id="15373" name="Picture 32" descr="alnglogo_front"/>
          <p:cNvPicPr>
            <a:picLocks noChangeAspect="1" noChangeArrowheads="1"/>
          </p:cNvPicPr>
          <p:nvPr/>
        </p:nvPicPr>
        <p:blipFill>
          <a:blip r:embed="rId9" cstate="print"/>
          <a:srcRect/>
          <a:stretch>
            <a:fillRect/>
          </a:stretch>
        </p:blipFill>
        <p:spPr bwMode="auto">
          <a:xfrm>
            <a:off x="60325" y="4466034"/>
            <a:ext cx="1362075" cy="374650"/>
          </a:xfrm>
          <a:prstGeom prst="rect">
            <a:avLst/>
          </a:prstGeom>
          <a:noFill/>
          <a:ln w="9525">
            <a:noFill/>
            <a:miter lim="800000"/>
            <a:headEnd/>
            <a:tailEnd/>
          </a:ln>
        </p:spPr>
      </p:pic>
      <p:grpSp>
        <p:nvGrpSpPr>
          <p:cNvPr id="4" name="Group 33"/>
          <p:cNvGrpSpPr>
            <a:grpSpLocks/>
          </p:cNvGrpSpPr>
          <p:nvPr/>
        </p:nvGrpSpPr>
        <p:grpSpPr bwMode="auto">
          <a:xfrm>
            <a:off x="-92075" y="4842271"/>
            <a:ext cx="1709738" cy="512763"/>
            <a:chOff x="-58" y="3192"/>
            <a:chExt cx="1077" cy="323"/>
          </a:xfrm>
        </p:grpSpPr>
        <p:pic>
          <p:nvPicPr>
            <p:cNvPr id="15434" name="Picture 34" descr="Littlebluebox"/>
            <p:cNvPicPr>
              <a:picLocks noChangeAspect="1" noChangeArrowheads="1"/>
            </p:cNvPicPr>
            <p:nvPr/>
          </p:nvPicPr>
          <p:blipFill>
            <a:blip r:embed="rId4" cstate="print"/>
            <a:srcRect/>
            <a:stretch>
              <a:fillRect/>
            </a:stretch>
          </p:blipFill>
          <p:spPr bwMode="auto">
            <a:xfrm>
              <a:off x="-58" y="3192"/>
              <a:ext cx="1077" cy="323"/>
            </a:xfrm>
            <a:prstGeom prst="rect">
              <a:avLst/>
            </a:prstGeom>
            <a:noFill/>
            <a:ln w="9525">
              <a:noFill/>
              <a:miter lim="800000"/>
              <a:headEnd/>
              <a:tailEnd/>
            </a:ln>
          </p:spPr>
        </p:pic>
        <p:sp>
          <p:nvSpPr>
            <p:cNvPr id="15435" name="Text Box 35"/>
            <p:cNvSpPr txBox="1">
              <a:spLocks noChangeArrowheads="1"/>
            </p:cNvSpPr>
            <p:nvPr/>
          </p:nvSpPr>
          <p:spPr bwMode="auto">
            <a:xfrm>
              <a:off x="74" y="3224"/>
              <a:ext cx="798" cy="250"/>
            </a:xfrm>
            <a:prstGeom prst="rect">
              <a:avLst/>
            </a:prstGeom>
            <a:noFill/>
            <a:ln w="9525">
              <a:noFill/>
              <a:miter lim="800000"/>
              <a:headEnd/>
              <a:tailEnd/>
            </a:ln>
          </p:spPr>
          <p:txBody>
            <a:bodyPr>
              <a:spAutoFit/>
            </a:bodyPr>
            <a:lstStyle/>
            <a:p>
              <a:pPr>
                <a:spcBef>
                  <a:spcPct val="50000"/>
                </a:spcBef>
              </a:pPr>
              <a:r>
                <a:rPr lang="en-US" altLang="zh-CN" sz="1000">
                  <a:solidFill>
                    <a:srgbClr val="000014"/>
                  </a:solidFill>
                  <a:ea typeface="宋体" pitchFamily="2" charset="-122"/>
                </a:rPr>
                <a:t>Atlantic LNG –   </a:t>
              </a:r>
              <a:br>
                <a:rPr lang="en-US" altLang="zh-CN" sz="1000">
                  <a:solidFill>
                    <a:srgbClr val="000014"/>
                  </a:solidFill>
                  <a:ea typeface="宋体" pitchFamily="2" charset="-122"/>
                </a:rPr>
              </a:br>
              <a:r>
                <a:rPr lang="en-US" altLang="zh-CN" sz="1000">
                  <a:solidFill>
                    <a:srgbClr val="000014"/>
                  </a:solidFill>
                  <a:ea typeface="宋体" pitchFamily="2" charset="-122"/>
                </a:rPr>
                <a:t>first FF LNG train</a:t>
              </a:r>
            </a:p>
          </p:txBody>
        </p:sp>
      </p:grpSp>
      <p:sp>
        <p:nvSpPr>
          <p:cNvPr id="15375" name="Line 36"/>
          <p:cNvSpPr>
            <a:spLocks noChangeShapeType="1"/>
          </p:cNvSpPr>
          <p:nvPr/>
        </p:nvSpPr>
        <p:spPr bwMode="auto">
          <a:xfrm flipH="1">
            <a:off x="1460500" y="3986609"/>
            <a:ext cx="808038" cy="1138237"/>
          </a:xfrm>
          <a:prstGeom prst="line">
            <a:avLst/>
          </a:prstGeom>
          <a:noFill/>
          <a:ln w="28575">
            <a:solidFill>
              <a:srgbClr val="000000"/>
            </a:solidFill>
            <a:round/>
            <a:headEnd/>
            <a:tailEnd/>
          </a:ln>
        </p:spPr>
        <p:txBody>
          <a:bodyPr>
            <a:spAutoFit/>
          </a:bodyPr>
          <a:lstStyle/>
          <a:p>
            <a:endParaRPr lang="en-US"/>
          </a:p>
        </p:txBody>
      </p:sp>
      <p:pic>
        <p:nvPicPr>
          <p:cNvPr id="15376" name="Picture 37" descr="QatarGas"/>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151188" y="4092971"/>
            <a:ext cx="439737" cy="742950"/>
          </a:xfrm>
          <a:prstGeom prst="rect">
            <a:avLst/>
          </a:prstGeom>
          <a:noFill/>
          <a:ln w="9525">
            <a:noFill/>
            <a:miter lim="800000"/>
            <a:headEnd/>
            <a:tailEnd/>
          </a:ln>
        </p:spPr>
      </p:pic>
      <p:sp>
        <p:nvSpPr>
          <p:cNvPr id="15377" name="Line 38"/>
          <p:cNvSpPr>
            <a:spLocks noChangeShapeType="1"/>
          </p:cNvSpPr>
          <p:nvPr/>
        </p:nvSpPr>
        <p:spPr bwMode="auto">
          <a:xfrm flipH="1">
            <a:off x="3919538" y="3472259"/>
            <a:ext cx="1589087" cy="1344612"/>
          </a:xfrm>
          <a:prstGeom prst="line">
            <a:avLst/>
          </a:prstGeom>
          <a:noFill/>
          <a:ln w="28575">
            <a:solidFill>
              <a:srgbClr val="000000"/>
            </a:solidFill>
            <a:round/>
            <a:headEnd/>
            <a:tailEnd/>
          </a:ln>
        </p:spPr>
        <p:txBody>
          <a:bodyPr>
            <a:spAutoFit/>
          </a:bodyPr>
          <a:lstStyle/>
          <a:p>
            <a:endParaRPr lang="en-US"/>
          </a:p>
        </p:txBody>
      </p:sp>
      <p:grpSp>
        <p:nvGrpSpPr>
          <p:cNvPr id="5" name="Group 39"/>
          <p:cNvGrpSpPr>
            <a:grpSpLocks/>
          </p:cNvGrpSpPr>
          <p:nvPr/>
        </p:nvGrpSpPr>
        <p:grpSpPr bwMode="auto">
          <a:xfrm>
            <a:off x="2382838" y="4759721"/>
            <a:ext cx="1944687" cy="517525"/>
            <a:chOff x="1501" y="2874"/>
            <a:chExt cx="1225" cy="326"/>
          </a:xfrm>
        </p:grpSpPr>
        <p:pic>
          <p:nvPicPr>
            <p:cNvPr id="15432" name="Picture 40" descr="Littlebluebox"/>
            <p:cNvPicPr>
              <a:picLocks noChangeAspect="1" noChangeArrowheads="1"/>
            </p:cNvPicPr>
            <p:nvPr/>
          </p:nvPicPr>
          <p:blipFill>
            <a:blip r:embed="rId4" cstate="print"/>
            <a:srcRect/>
            <a:stretch>
              <a:fillRect/>
            </a:stretch>
          </p:blipFill>
          <p:spPr bwMode="auto">
            <a:xfrm>
              <a:off x="1501" y="2874"/>
              <a:ext cx="1225" cy="326"/>
            </a:xfrm>
            <a:prstGeom prst="rect">
              <a:avLst/>
            </a:prstGeom>
            <a:noFill/>
            <a:ln w="9525">
              <a:noFill/>
              <a:miter lim="800000"/>
              <a:headEnd/>
              <a:tailEnd/>
            </a:ln>
          </p:spPr>
        </p:pic>
        <p:sp>
          <p:nvSpPr>
            <p:cNvPr id="15433" name="Text Box 41"/>
            <p:cNvSpPr txBox="1">
              <a:spLocks noChangeArrowheads="1"/>
            </p:cNvSpPr>
            <p:nvPr/>
          </p:nvSpPr>
          <p:spPr bwMode="auto">
            <a:xfrm>
              <a:off x="1592" y="2904"/>
              <a:ext cx="1043" cy="250"/>
            </a:xfrm>
            <a:prstGeom prst="rect">
              <a:avLst/>
            </a:prstGeom>
            <a:noFill/>
            <a:ln w="9525">
              <a:noFill/>
              <a:miter lim="800000"/>
              <a:headEnd/>
              <a:tailEnd/>
            </a:ln>
          </p:spPr>
          <p:txBody>
            <a:bodyPr>
              <a:spAutoFit/>
            </a:bodyPr>
            <a:lstStyle/>
            <a:p>
              <a:pPr>
                <a:spcBef>
                  <a:spcPct val="50000"/>
                </a:spcBef>
              </a:pPr>
              <a:r>
                <a:rPr lang="en-US" altLang="zh-CN" sz="1000">
                  <a:solidFill>
                    <a:srgbClr val="000014"/>
                  </a:solidFill>
                  <a:ea typeface="宋体" pitchFamily="2" charset="-122"/>
                </a:rPr>
                <a:t>Qatargas – world’s</a:t>
              </a:r>
              <a:br>
                <a:rPr lang="en-US" altLang="zh-CN" sz="1000">
                  <a:solidFill>
                    <a:srgbClr val="000014"/>
                  </a:solidFill>
                  <a:ea typeface="宋体" pitchFamily="2" charset="-122"/>
                </a:rPr>
              </a:br>
              <a:r>
                <a:rPr lang="en-US" altLang="zh-CN" sz="1000">
                  <a:solidFill>
                    <a:srgbClr val="000014"/>
                  </a:solidFill>
                  <a:ea typeface="宋体" pitchFamily="2" charset="-122"/>
                </a:rPr>
                <a:t>largest LNG trains</a:t>
              </a:r>
            </a:p>
          </p:txBody>
        </p:sp>
      </p:grpSp>
      <p:pic>
        <p:nvPicPr>
          <p:cNvPr id="15379" name="Picture 42" descr="BHP Billiton">
            <a:hlinkClick r:id="rId11"/>
          </p:cNvPr>
          <p:cNvPicPr>
            <a:picLocks noChangeAspect="1" noChangeArrowheads="1"/>
          </p:cNvPicPr>
          <p:nvPr/>
        </p:nvPicPr>
        <p:blipFill>
          <a:blip r:embed="rId12" cstate="print"/>
          <a:srcRect/>
          <a:stretch>
            <a:fillRect/>
          </a:stretch>
        </p:blipFill>
        <p:spPr bwMode="auto">
          <a:xfrm>
            <a:off x="7720013" y="5815409"/>
            <a:ext cx="1295400" cy="315912"/>
          </a:xfrm>
          <a:prstGeom prst="rect">
            <a:avLst/>
          </a:prstGeom>
          <a:noFill/>
          <a:ln w="9525">
            <a:noFill/>
            <a:miter lim="800000"/>
            <a:headEnd/>
            <a:tailEnd/>
          </a:ln>
        </p:spPr>
      </p:pic>
      <p:grpSp>
        <p:nvGrpSpPr>
          <p:cNvPr id="6" name="Group 43"/>
          <p:cNvGrpSpPr>
            <a:grpSpLocks/>
          </p:cNvGrpSpPr>
          <p:nvPr/>
        </p:nvGrpSpPr>
        <p:grpSpPr bwMode="auto">
          <a:xfrm>
            <a:off x="7645400" y="6066234"/>
            <a:ext cx="1458913" cy="709612"/>
            <a:chOff x="4719" y="3697"/>
            <a:chExt cx="919" cy="454"/>
          </a:xfrm>
        </p:grpSpPr>
        <p:pic>
          <p:nvPicPr>
            <p:cNvPr id="15430" name="Picture 44" descr="Littlebluebox"/>
            <p:cNvPicPr>
              <a:picLocks noChangeAspect="1" noChangeArrowheads="1"/>
            </p:cNvPicPr>
            <p:nvPr/>
          </p:nvPicPr>
          <p:blipFill>
            <a:blip r:embed="rId4" cstate="print"/>
            <a:srcRect/>
            <a:stretch>
              <a:fillRect/>
            </a:stretch>
          </p:blipFill>
          <p:spPr bwMode="auto">
            <a:xfrm>
              <a:off x="4719" y="3697"/>
              <a:ext cx="919" cy="454"/>
            </a:xfrm>
            <a:prstGeom prst="rect">
              <a:avLst/>
            </a:prstGeom>
            <a:noFill/>
            <a:ln w="9525">
              <a:noFill/>
              <a:miter lim="800000"/>
              <a:headEnd/>
              <a:tailEnd/>
            </a:ln>
          </p:spPr>
        </p:pic>
        <p:sp>
          <p:nvSpPr>
            <p:cNvPr id="15431" name="Text Box 45"/>
            <p:cNvSpPr txBox="1">
              <a:spLocks noChangeArrowheads="1"/>
            </p:cNvSpPr>
            <p:nvPr/>
          </p:nvSpPr>
          <p:spPr bwMode="auto">
            <a:xfrm>
              <a:off x="4805" y="3738"/>
              <a:ext cx="736" cy="351"/>
            </a:xfrm>
            <a:prstGeom prst="rect">
              <a:avLst/>
            </a:prstGeom>
            <a:noFill/>
            <a:ln w="9525">
              <a:noFill/>
              <a:miter lim="800000"/>
              <a:headEnd/>
              <a:tailEnd/>
            </a:ln>
          </p:spPr>
          <p:txBody>
            <a:bodyPr>
              <a:spAutoFit/>
            </a:bodyPr>
            <a:lstStyle/>
            <a:p>
              <a:pPr>
                <a:spcBef>
                  <a:spcPct val="50000"/>
                </a:spcBef>
              </a:pPr>
              <a:r>
                <a:rPr lang="en-US" altLang="zh-CN" sz="1000">
                  <a:solidFill>
                    <a:srgbClr val="000014"/>
                  </a:solidFill>
                  <a:ea typeface="宋体" pitchFamily="2" charset="-122"/>
                </a:rPr>
                <a:t>Ravensthorpe – largest FF mining facility</a:t>
              </a:r>
            </a:p>
          </p:txBody>
        </p:sp>
      </p:grpSp>
      <p:grpSp>
        <p:nvGrpSpPr>
          <p:cNvPr id="7" name="Group 46"/>
          <p:cNvGrpSpPr>
            <a:grpSpLocks/>
          </p:cNvGrpSpPr>
          <p:nvPr/>
        </p:nvGrpSpPr>
        <p:grpSpPr bwMode="auto">
          <a:xfrm>
            <a:off x="7467600" y="2102246"/>
            <a:ext cx="1384300" cy="722313"/>
            <a:chOff x="4880" y="2487"/>
            <a:chExt cx="872" cy="455"/>
          </a:xfrm>
        </p:grpSpPr>
        <p:pic>
          <p:nvPicPr>
            <p:cNvPr id="15428" name="Picture 47" descr="Littlebluebox"/>
            <p:cNvPicPr>
              <a:picLocks noChangeAspect="1" noChangeArrowheads="1"/>
            </p:cNvPicPr>
            <p:nvPr/>
          </p:nvPicPr>
          <p:blipFill>
            <a:blip r:embed="rId4" cstate="print"/>
            <a:srcRect/>
            <a:stretch>
              <a:fillRect/>
            </a:stretch>
          </p:blipFill>
          <p:spPr bwMode="auto">
            <a:xfrm>
              <a:off x="4880" y="2487"/>
              <a:ext cx="872" cy="455"/>
            </a:xfrm>
            <a:prstGeom prst="rect">
              <a:avLst/>
            </a:prstGeom>
            <a:noFill/>
            <a:ln w="9525">
              <a:noFill/>
              <a:miter lim="800000"/>
              <a:headEnd/>
              <a:tailEnd/>
            </a:ln>
          </p:spPr>
        </p:pic>
        <p:sp>
          <p:nvSpPr>
            <p:cNvPr id="15429" name="Text Box 48"/>
            <p:cNvSpPr txBox="1">
              <a:spLocks noChangeArrowheads="1"/>
            </p:cNvSpPr>
            <p:nvPr/>
          </p:nvSpPr>
          <p:spPr bwMode="auto">
            <a:xfrm>
              <a:off x="4936" y="2527"/>
              <a:ext cx="750" cy="346"/>
            </a:xfrm>
            <a:prstGeom prst="rect">
              <a:avLst/>
            </a:prstGeom>
            <a:noFill/>
            <a:ln w="9525" algn="ctr">
              <a:noFill/>
              <a:miter lim="800000"/>
              <a:headEnd/>
              <a:tailEnd/>
            </a:ln>
          </p:spPr>
          <p:txBody>
            <a:bodyPr>
              <a:spAutoFit/>
            </a:bodyPr>
            <a:lstStyle/>
            <a:p>
              <a:pPr>
                <a:spcBef>
                  <a:spcPct val="50000"/>
                </a:spcBef>
              </a:pPr>
              <a:r>
                <a:rPr lang="en-US" altLang="zh-CN" sz="1000">
                  <a:solidFill>
                    <a:srgbClr val="000014"/>
                  </a:solidFill>
                  <a:ea typeface="宋体" pitchFamily="2" charset="-122"/>
                </a:rPr>
                <a:t>SECCO –          largest ethylene</a:t>
              </a:r>
              <a:br>
                <a:rPr lang="en-US" altLang="zh-CN" sz="1000">
                  <a:solidFill>
                    <a:srgbClr val="000014"/>
                  </a:solidFill>
                  <a:ea typeface="宋体" pitchFamily="2" charset="-122"/>
                </a:rPr>
              </a:br>
              <a:r>
                <a:rPr lang="en-US" altLang="zh-CN" sz="1000">
                  <a:solidFill>
                    <a:srgbClr val="000014"/>
                  </a:solidFill>
                  <a:ea typeface="宋体" pitchFamily="2" charset="-122"/>
                </a:rPr>
                <a:t>complex (FF)</a:t>
              </a:r>
              <a:endParaRPr lang="zh-CN" altLang="en-US" sz="1000">
                <a:solidFill>
                  <a:srgbClr val="000014"/>
                </a:solidFill>
                <a:ea typeface="宋体" pitchFamily="2" charset="-122"/>
              </a:endParaRPr>
            </a:p>
          </p:txBody>
        </p:sp>
      </p:grpSp>
      <p:pic>
        <p:nvPicPr>
          <p:cNvPr id="15382" name="Picture 50" descr="homepg_03_default"/>
          <p:cNvPicPr>
            <a:picLocks noChangeAspect="1" noChangeArrowheads="1"/>
          </p:cNvPicPr>
          <p:nvPr/>
        </p:nvPicPr>
        <p:blipFill>
          <a:blip r:embed="rId13" cstate="print"/>
          <a:srcRect/>
          <a:stretch>
            <a:fillRect/>
          </a:stretch>
        </p:blipFill>
        <p:spPr bwMode="auto">
          <a:xfrm>
            <a:off x="304800" y="929084"/>
            <a:ext cx="931863" cy="411162"/>
          </a:xfrm>
          <a:prstGeom prst="rect">
            <a:avLst/>
          </a:prstGeom>
          <a:noFill/>
          <a:ln w="9525">
            <a:noFill/>
            <a:miter lim="800000"/>
            <a:headEnd/>
            <a:tailEnd/>
          </a:ln>
        </p:spPr>
      </p:pic>
      <p:grpSp>
        <p:nvGrpSpPr>
          <p:cNvPr id="8" name="Group 51"/>
          <p:cNvGrpSpPr>
            <a:grpSpLocks/>
          </p:cNvGrpSpPr>
          <p:nvPr/>
        </p:nvGrpSpPr>
        <p:grpSpPr bwMode="auto">
          <a:xfrm>
            <a:off x="-101600" y="1251346"/>
            <a:ext cx="1766888" cy="850900"/>
            <a:chOff x="-64" y="914"/>
            <a:chExt cx="1113" cy="536"/>
          </a:xfrm>
        </p:grpSpPr>
        <p:pic>
          <p:nvPicPr>
            <p:cNvPr id="15426" name="Picture 52" descr="Littlebluebox"/>
            <p:cNvPicPr>
              <a:picLocks noChangeAspect="1" noChangeArrowheads="1"/>
            </p:cNvPicPr>
            <p:nvPr/>
          </p:nvPicPr>
          <p:blipFill>
            <a:blip r:embed="rId4" cstate="print"/>
            <a:srcRect/>
            <a:stretch>
              <a:fillRect/>
            </a:stretch>
          </p:blipFill>
          <p:spPr bwMode="auto">
            <a:xfrm>
              <a:off x="-64" y="914"/>
              <a:ext cx="1113" cy="536"/>
            </a:xfrm>
            <a:prstGeom prst="rect">
              <a:avLst/>
            </a:prstGeom>
            <a:noFill/>
            <a:ln w="9525">
              <a:noFill/>
              <a:miter lim="800000"/>
              <a:headEnd/>
              <a:tailEnd/>
            </a:ln>
          </p:spPr>
        </p:pic>
        <p:sp>
          <p:nvSpPr>
            <p:cNvPr id="15427" name="Text Box 53"/>
            <p:cNvSpPr txBox="1">
              <a:spLocks noChangeArrowheads="1"/>
            </p:cNvSpPr>
            <p:nvPr/>
          </p:nvSpPr>
          <p:spPr bwMode="auto">
            <a:xfrm>
              <a:off x="18" y="953"/>
              <a:ext cx="951" cy="442"/>
            </a:xfrm>
            <a:prstGeom prst="rect">
              <a:avLst/>
            </a:prstGeom>
            <a:noFill/>
            <a:ln w="9525">
              <a:noFill/>
              <a:miter lim="800000"/>
              <a:headEnd/>
              <a:tailEnd/>
            </a:ln>
          </p:spPr>
          <p:txBody>
            <a:bodyPr>
              <a:spAutoFit/>
            </a:bodyPr>
            <a:lstStyle/>
            <a:p>
              <a:pPr>
                <a:spcBef>
                  <a:spcPct val="50000"/>
                </a:spcBef>
              </a:pPr>
              <a:r>
                <a:rPr lang="en-US" altLang="zh-CN" sz="1000" dirty="0">
                  <a:solidFill>
                    <a:srgbClr val="000014"/>
                  </a:solidFill>
                  <a:ea typeface="宋体" pitchFamily="2" charset="-122"/>
                </a:rPr>
                <a:t>Suncor Oil Sands</a:t>
              </a:r>
              <a:br>
                <a:rPr lang="en-US" altLang="zh-CN" sz="1000" dirty="0">
                  <a:solidFill>
                    <a:srgbClr val="000014"/>
                  </a:solidFill>
                  <a:ea typeface="宋体" pitchFamily="2" charset="-122"/>
                </a:rPr>
              </a:br>
              <a:r>
                <a:rPr lang="en-US" altLang="zh-CN" sz="1000" dirty="0">
                  <a:solidFill>
                    <a:srgbClr val="000014"/>
                  </a:solidFill>
                  <a:ea typeface="宋体" pitchFamily="2" charset="-122"/>
                </a:rPr>
                <a:t>Ft. McMurray (FF)</a:t>
              </a:r>
              <a:br>
                <a:rPr lang="en-US" altLang="zh-CN" sz="1000" dirty="0">
                  <a:solidFill>
                    <a:srgbClr val="000014"/>
                  </a:solidFill>
                  <a:ea typeface="宋体" pitchFamily="2" charset="-122"/>
                </a:rPr>
              </a:br>
              <a:r>
                <a:rPr lang="en-US" altLang="zh-CN" sz="1000" dirty="0">
                  <a:solidFill>
                    <a:srgbClr val="000014"/>
                  </a:solidFill>
                  <a:ea typeface="宋体" pitchFamily="2" charset="-122"/>
                </a:rPr>
                <a:t>one of the largest oil sands projects ever</a:t>
              </a:r>
            </a:p>
          </p:txBody>
        </p:sp>
      </p:grpSp>
      <p:grpSp>
        <p:nvGrpSpPr>
          <p:cNvPr id="9" name="Group 56"/>
          <p:cNvGrpSpPr>
            <a:grpSpLocks/>
          </p:cNvGrpSpPr>
          <p:nvPr/>
        </p:nvGrpSpPr>
        <p:grpSpPr bwMode="auto">
          <a:xfrm>
            <a:off x="2232025" y="2559446"/>
            <a:ext cx="609600" cy="514350"/>
            <a:chOff x="3666" y="-654"/>
            <a:chExt cx="648" cy="654"/>
          </a:xfrm>
        </p:grpSpPr>
        <p:sp>
          <p:nvSpPr>
            <p:cNvPr id="15424" name="Rectangle 57"/>
            <p:cNvSpPr>
              <a:spLocks noChangeArrowheads="1"/>
            </p:cNvSpPr>
            <p:nvPr/>
          </p:nvSpPr>
          <p:spPr bwMode="auto">
            <a:xfrm>
              <a:off x="3972" y="-333"/>
              <a:ext cx="186" cy="180"/>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15425" name="Picture 58" descr="BP"/>
            <p:cNvPicPr>
              <a:picLocks noChangeAspect="1" noChangeArrowheads="1"/>
            </p:cNvPicPr>
            <p:nvPr/>
          </p:nvPicPr>
          <p:blipFill>
            <a:blip r:embed="rId14" cstate="print"/>
            <a:srcRect/>
            <a:stretch>
              <a:fillRect/>
            </a:stretch>
          </p:blipFill>
          <p:spPr bwMode="auto">
            <a:xfrm>
              <a:off x="3666" y="-654"/>
              <a:ext cx="648" cy="654"/>
            </a:xfrm>
            <a:prstGeom prst="rect">
              <a:avLst/>
            </a:prstGeom>
            <a:noFill/>
            <a:ln w="9525">
              <a:noFill/>
              <a:miter lim="800000"/>
              <a:headEnd/>
              <a:tailEnd/>
            </a:ln>
          </p:spPr>
        </p:pic>
      </p:grpSp>
      <p:grpSp>
        <p:nvGrpSpPr>
          <p:cNvPr id="10" name="Group 59"/>
          <p:cNvGrpSpPr>
            <a:grpSpLocks/>
          </p:cNvGrpSpPr>
          <p:nvPr/>
        </p:nvGrpSpPr>
        <p:grpSpPr bwMode="auto">
          <a:xfrm>
            <a:off x="1681163" y="3016646"/>
            <a:ext cx="1824037" cy="762000"/>
            <a:chOff x="1283" y="1335"/>
            <a:chExt cx="1149" cy="480"/>
          </a:xfrm>
        </p:grpSpPr>
        <p:pic>
          <p:nvPicPr>
            <p:cNvPr id="15422" name="Picture 60" descr="Littlebluebox"/>
            <p:cNvPicPr>
              <a:picLocks noChangeAspect="1" noChangeArrowheads="1"/>
            </p:cNvPicPr>
            <p:nvPr/>
          </p:nvPicPr>
          <p:blipFill>
            <a:blip r:embed="rId4" cstate="print"/>
            <a:srcRect/>
            <a:stretch>
              <a:fillRect/>
            </a:stretch>
          </p:blipFill>
          <p:spPr bwMode="auto">
            <a:xfrm>
              <a:off x="1283" y="1335"/>
              <a:ext cx="1090" cy="480"/>
            </a:xfrm>
            <a:prstGeom prst="rect">
              <a:avLst/>
            </a:prstGeom>
            <a:noFill/>
            <a:ln w="9525">
              <a:noFill/>
              <a:miter lim="800000"/>
              <a:headEnd/>
              <a:tailEnd/>
            </a:ln>
          </p:spPr>
        </p:pic>
        <p:sp>
          <p:nvSpPr>
            <p:cNvPr id="15423" name="Text Box 61"/>
            <p:cNvSpPr txBox="1">
              <a:spLocks noChangeArrowheads="1"/>
            </p:cNvSpPr>
            <p:nvPr/>
          </p:nvSpPr>
          <p:spPr bwMode="auto">
            <a:xfrm>
              <a:off x="1365" y="1403"/>
              <a:ext cx="1067" cy="346"/>
            </a:xfrm>
            <a:prstGeom prst="rect">
              <a:avLst/>
            </a:prstGeom>
            <a:noFill/>
            <a:ln w="9525">
              <a:noFill/>
              <a:miter lim="800000"/>
              <a:headEnd/>
              <a:tailEnd/>
            </a:ln>
          </p:spPr>
          <p:txBody>
            <a:bodyPr>
              <a:spAutoFit/>
            </a:bodyPr>
            <a:lstStyle/>
            <a:p>
              <a:pPr>
                <a:spcBef>
                  <a:spcPct val="50000"/>
                </a:spcBef>
              </a:pPr>
              <a:r>
                <a:rPr lang="en-US" altLang="zh-CN" sz="1000">
                  <a:solidFill>
                    <a:srgbClr val="000014"/>
                  </a:solidFill>
                  <a:ea typeface="宋体" pitchFamily="2" charset="-122"/>
                </a:rPr>
                <a:t>BP three US refinery</a:t>
              </a:r>
              <a:br>
                <a:rPr lang="en-US" altLang="zh-CN" sz="1000">
                  <a:solidFill>
                    <a:srgbClr val="000014"/>
                  </a:solidFill>
                  <a:ea typeface="宋体" pitchFamily="2" charset="-122"/>
                </a:rPr>
              </a:br>
              <a:r>
                <a:rPr lang="en-US" altLang="zh-CN" sz="1000">
                  <a:solidFill>
                    <a:srgbClr val="000014"/>
                  </a:solidFill>
                  <a:ea typeface="宋体" pitchFamily="2" charset="-122"/>
                </a:rPr>
                <a:t>automation upgrades</a:t>
              </a:r>
              <a:br>
                <a:rPr lang="en-US" altLang="zh-CN" sz="1000">
                  <a:solidFill>
                    <a:srgbClr val="000014"/>
                  </a:solidFill>
                  <a:ea typeface="宋体" pitchFamily="2" charset="-122"/>
                </a:rPr>
              </a:br>
              <a:r>
                <a:rPr lang="en-US" altLang="zh-CN" sz="1000">
                  <a:solidFill>
                    <a:srgbClr val="000014"/>
                  </a:solidFill>
                  <a:ea typeface="宋体" pitchFamily="2" charset="-122"/>
                </a:rPr>
                <a:t>BP largest refinery</a:t>
              </a:r>
            </a:p>
          </p:txBody>
        </p:sp>
      </p:grpSp>
      <p:pic>
        <p:nvPicPr>
          <p:cNvPr id="15386" name="Picture 62" descr="shell_malampaya_logo"/>
          <p:cNvPicPr>
            <a:picLocks noChangeAspect="1" noChangeArrowheads="1"/>
          </p:cNvPicPr>
          <p:nvPr/>
        </p:nvPicPr>
        <p:blipFill>
          <a:blip r:embed="rId15" cstate="print">
            <a:clrChange>
              <a:clrFrom>
                <a:srgbClr val="FDFDFD"/>
              </a:clrFrom>
              <a:clrTo>
                <a:srgbClr val="FDFDFD">
                  <a:alpha val="0"/>
                </a:srgbClr>
              </a:clrTo>
            </a:clrChange>
          </a:blip>
          <a:srcRect r="388" b="171"/>
          <a:stretch>
            <a:fillRect/>
          </a:stretch>
        </p:blipFill>
        <p:spPr bwMode="auto">
          <a:xfrm>
            <a:off x="8374063" y="4845446"/>
            <a:ext cx="519112" cy="587375"/>
          </a:xfrm>
          <a:prstGeom prst="rect">
            <a:avLst/>
          </a:prstGeom>
          <a:noFill/>
          <a:ln w="9525">
            <a:noFill/>
            <a:miter lim="800000"/>
            <a:headEnd/>
            <a:tailEnd/>
          </a:ln>
        </p:spPr>
      </p:pic>
      <p:sp>
        <p:nvSpPr>
          <p:cNvPr id="15387" name="Line 64"/>
          <p:cNvSpPr>
            <a:spLocks noChangeShapeType="1"/>
          </p:cNvSpPr>
          <p:nvPr/>
        </p:nvSpPr>
        <p:spPr bwMode="auto">
          <a:xfrm flipH="1" flipV="1">
            <a:off x="3581400" y="2026046"/>
            <a:ext cx="568325" cy="525463"/>
          </a:xfrm>
          <a:prstGeom prst="line">
            <a:avLst/>
          </a:prstGeom>
          <a:noFill/>
          <a:ln w="28575">
            <a:solidFill>
              <a:srgbClr val="000000"/>
            </a:solidFill>
            <a:round/>
            <a:headEnd/>
            <a:tailEnd/>
          </a:ln>
        </p:spPr>
        <p:txBody>
          <a:bodyPr>
            <a:spAutoFit/>
          </a:bodyPr>
          <a:lstStyle/>
          <a:p>
            <a:endParaRPr lang="en-US"/>
          </a:p>
        </p:txBody>
      </p:sp>
      <p:sp>
        <p:nvSpPr>
          <p:cNvPr id="15388" name="Line 65"/>
          <p:cNvSpPr>
            <a:spLocks noChangeShapeType="1"/>
          </p:cNvSpPr>
          <p:nvPr/>
        </p:nvSpPr>
        <p:spPr bwMode="auto">
          <a:xfrm flipH="1" flipV="1">
            <a:off x="762000" y="2026046"/>
            <a:ext cx="228600" cy="609600"/>
          </a:xfrm>
          <a:prstGeom prst="line">
            <a:avLst/>
          </a:prstGeom>
          <a:noFill/>
          <a:ln w="28575">
            <a:solidFill>
              <a:srgbClr val="000000"/>
            </a:solidFill>
            <a:round/>
            <a:headEnd/>
            <a:tailEnd/>
          </a:ln>
        </p:spPr>
        <p:txBody>
          <a:bodyPr>
            <a:spAutoFit/>
          </a:bodyPr>
          <a:lstStyle/>
          <a:p>
            <a:endParaRPr lang="en-US"/>
          </a:p>
        </p:txBody>
      </p:sp>
      <p:sp>
        <p:nvSpPr>
          <p:cNvPr id="15389" name="Line 66"/>
          <p:cNvSpPr>
            <a:spLocks noChangeShapeType="1"/>
          </p:cNvSpPr>
          <p:nvPr/>
        </p:nvSpPr>
        <p:spPr bwMode="auto">
          <a:xfrm flipH="1">
            <a:off x="1066800" y="3245246"/>
            <a:ext cx="228600" cy="381000"/>
          </a:xfrm>
          <a:prstGeom prst="line">
            <a:avLst/>
          </a:prstGeom>
          <a:noFill/>
          <a:ln w="28575">
            <a:solidFill>
              <a:srgbClr val="000000"/>
            </a:solidFill>
            <a:round/>
            <a:headEnd/>
            <a:tailEnd/>
          </a:ln>
        </p:spPr>
        <p:txBody>
          <a:bodyPr>
            <a:spAutoFit/>
          </a:bodyPr>
          <a:lstStyle/>
          <a:p>
            <a:endParaRPr lang="en-US"/>
          </a:p>
        </p:txBody>
      </p:sp>
      <p:sp>
        <p:nvSpPr>
          <p:cNvPr id="15390" name="Line 67"/>
          <p:cNvSpPr>
            <a:spLocks noChangeShapeType="1"/>
          </p:cNvSpPr>
          <p:nvPr/>
        </p:nvSpPr>
        <p:spPr bwMode="auto">
          <a:xfrm flipH="1">
            <a:off x="7861300" y="5150246"/>
            <a:ext cx="11113" cy="627063"/>
          </a:xfrm>
          <a:prstGeom prst="line">
            <a:avLst/>
          </a:prstGeom>
          <a:noFill/>
          <a:ln w="28575">
            <a:solidFill>
              <a:srgbClr val="000000"/>
            </a:solidFill>
            <a:round/>
            <a:headEnd/>
            <a:tailEnd/>
          </a:ln>
        </p:spPr>
        <p:txBody>
          <a:bodyPr>
            <a:spAutoFit/>
          </a:bodyPr>
          <a:lstStyle/>
          <a:p>
            <a:endParaRPr lang="en-US"/>
          </a:p>
        </p:txBody>
      </p:sp>
      <p:sp>
        <p:nvSpPr>
          <p:cNvPr id="15391" name="Line 68"/>
          <p:cNvSpPr>
            <a:spLocks noChangeShapeType="1"/>
          </p:cNvSpPr>
          <p:nvPr/>
        </p:nvSpPr>
        <p:spPr bwMode="auto">
          <a:xfrm>
            <a:off x="7683500" y="3859609"/>
            <a:ext cx="469900" cy="376237"/>
          </a:xfrm>
          <a:prstGeom prst="line">
            <a:avLst/>
          </a:prstGeom>
          <a:noFill/>
          <a:ln w="28575">
            <a:solidFill>
              <a:srgbClr val="000000"/>
            </a:solidFill>
            <a:round/>
            <a:headEnd/>
            <a:tailEnd/>
          </a:ln>
        </p:spPr>
        <p:txBody>
          <a:bodyPr>
            <a:spAutoFit/>
          </a:bodyPr>
          <a:lstStyle/>
          <a:p>
            <a:endParaRPr lang="en-US"/>
          </a:p>
        </p:txBody>
      </p:sp>
      <p:pic>
        <p:nvPicPr>
          <p:cNvPr id="15392" name="Picture 69" descr="image001"/>
          <p:cNvPicPr>
            <a:picLocks noChangeAspect="1" noChangeArrowheads="1"/>
          </p:cNvPicPr>
          <p:nvPr/>
        </p:nvPicPr>
        <p:blipFill>
          <a:blip r:embed="rId16" cstate="print"/>
          <a:srcRect/>
          <a:stretch>
            <a:fillRect/>
          </a:stretch>
        </p:blipFill>
        <p:spPr bwMode="auto">
          <a:xfrm>
            <a:off x="5394325" y="2087959"/>
            <a:ext cx="1600200" cy="250825"/>
          </a:xfrm>
          <a:prstGeom prst="rect">
            <a:avLst/>
          </a:prstGeom>
          <a:noFill/>
          <a:ln w="9525">
            <a:noFill/>
            <a:miter lim="800000"/>
            <a:headEnd/>
            <a:tailEnd/>
          </a:ln>
        </p:spPr>
      </p:pic>
      <p:sp>
        <p:nvSpPr>
          <p:cNvPr id="15393" name="Line 74"/>
          <p:cNvSpPr>
            <a:spLocks noChangeShapeType="1"/>
          </p:cNvSpPr>
          <p:nvPr/>
        </p:nvSpPr>
        <p:spPr bwMode="auto">
          <a:xfrm>
            <a:off x="6629400" y="2788046"/>
            <a:ext cx="381000" cy="533400"/>
          </a:xfrm>
          <a:prstGeom prst="line">
            <a:avLst/>
          </a:prstGeom>
          <a:noFill/>
          <a:ln w="28575">
            <a:solidFill>
              <a:srgbClr val="000000"/>
            </a:solidFill>
            <a:round/>
            <a:headEnd/>
            <a:tailEnd/>
          </a:ln>
        </p:spPr>
        <p:txBody>
          <a:bodyPr>
            <a:spAutoFit/>
          </a:bodyPr>
          <a:lstStyle/>
          <a:p>
            <a:endParaRPr lang="en-US"/>
          </a:p>
        </p:txBody>
      </p:sp>
      <p:pic>
        <p:nvPicPr>
          <p:cNvPr id="15394" name="Picture 75" descr="SaudiPolymersLLC"/>
          <p:cNvPicPr>
            <a:picLocks noChangeAspect="1" noChangeArrowheads="1"/>
          </p:cNvPicPr>
          <p:nvPr/>
        </p:nvPicPr>
        <p:blipFill>
          <a:blip r:embed="rId17" cstate="print">
            <a:clrChange>
              <a:clrFrom>
                <a:srgbClr val="F5F5F5"/>
              </a:clrFrom>
              <a:clrTo>
                <a:srgbClr val="F5F5F5">
                  <a:alpha val="0"/>
                </a:srgbClr>
              </a:clrTo>
            </a:clrChange>
          </a:blip>
          <a:srcRect/>
          <a:stretch>
            <a:fillRect/>
          </a:stretch>
        </p:blipFill>
        <p:spPr bwMode="auto">
          <a:xfrm>
            <a:off x="3429000" y="3016646"/>
            <a:ext cx="914400" cy="523875"/>
          </a:xfrm>
          <a:prstGeom prst="rect">
            <a:avLst/>
          </a:prstGeom>
          <a:noFill/>
          <a:ln w="9525">
            <a:noFill/>
            <a:miter lim="800000"/>
            <a:headEnd/>
            <a:tailEnd/>
          </a:ln>
        </p:spPr>
      </p:pic>
      <p:grpSp>
        <p:nvGrpSpPr>
          <p:cNvPr id="11" name="Group 112"/>
          <p:cNvGrpSpPr>
            <a:grpSpLocks/>
          </p:cNvGrpSpPr>
          <p:nvPr/>
        </p:nvGrpSpPr>
        <p:grpSpPr bwMode="auto">
          <a:xfrm>
            <a:off x="3200400" y="3464321"/>
            <a:ext cx="1676400" cy="633413"/>
            <a:chOff x="3124200" y="3352800"/>
            <a:chExt cx="1676400" cy="633413"/>
          </a:xfrm>
        </p:grpSpPr>
        <p:pic>
          <p:nvPicPr>
            <p:cNvPr id="15420" name="Picture 77" descr="Littlebluebox"/>
            <p:cNvPicPr>
              <a:picLocks noChangeAspect="1" noChangeArrowheads="1"/>
            </p:cNvPicPr>
            <p:nvPr/>
          </p:nvPicPr>
          <p:blipFill>
            <a:blip r:embed="rId4" cstate="print"/>
            <a:srcRect/>
            <a:stretch>
              <a:fillRect/>
            </a:stretch>
          </p:blipFill>
          <p:spPr bwMode="auto">
            <a:xfrm>
              <a:off x="3124200" y="3352800"/>
              <a:ext cx="1676400" cy="633413"/>
            </a:xfrm>
            <a:prstGeom prst="rect">
              <a:avLst/>
            </a:prstGeom>
            <a:noFill/>
            <a:ln w="9525">
              <a:noFill/>
              <a:miter lim="800000"/>
              <a:headEnd/>
              <a:tailEnd/>
            </a:ln>
          </p:spPr>
        </p:pic>
        <p:sp>
          <p:nvSpPr>
            <p:cNvPr id="15421" name="Text Box 78"/>
            <p:cNvSpPr txBox="1">
              <a:spLocks noChangeArrowheads="1"/>
            </p:cNvSpPr>
            <p:nvPr/>
          </p:nvSpPr>
          <p:spPr bwMode="auto">
            <a:xfrm>
              <a:off x="3216922" y="3381375"/>
              <a:ext cx="1507478" cy="549275"/>
            </a:xfrm>
            <a:prstGeom prst="rect">
              <a:avLst/>
            </a:prstGeom>
            <a:noFill/>
            <a:ln w="9525">
              <a:noFill/>
              <a:miter lim="800000"/>
              <a:headEnd/>
              <a:tailEnd/>
            </a:ln>
          </p:spPr>
          <p:txBody>
            <a:bodyPr>
              <a:spAutoFit/>
            </a:bodyPr>
            <a:lstStyle/>
            <a:p>
              <a:pPr>
                <a:spcBef>
                  <a:spcPct val="50000"/>
                </a:spcBef>
              </a:pPr>
              <a:r>
                <a:rPr lang="en-US" altLang="zh-CN" sz="1000">
                  <a:solidFill>
                    <a:srgbClr val="000014"/>
                  </a:solidFill>
                  <a:ea typeface="宋体" pitchFamily="2" charset="-122"/>
                </a:rPr>
                <a:t>Saudi Polymers       large integrated petrochemical facility</a:t>
              </a:r>
              <a:endParaRPr lang="en-US" altLang="zh-CN" sz="1000">
                <a:solidFill>
                  <a:srgbClr val="FF0000"/>
                </a:solidFill>
                <a:ea typeface="宋体" pitchFamily="2" charset="-122"/>
              </a:endParaRPr>
            </a:p>
          </p:txBody>
        </p:sp>
      </p:grpSp>
      <p:sp>
        <p:nvSpPr>
          <p:cNvPr id="15396" name="Line 79"/>
          <p:cNvSpPr>
            <a:spLocks noChangeShapeType="1"/>
          </p:cNvSpPr>
          <p:nvPr/>
        </p:nvSpPr>
        <p:spPr bwMode="auto">
          <a:xfrm flipV="1">
            <a:off x="4800600" y="3472259"/>
            <a:ext cx="577850" cy="306387"/>
          </a:xfrm>
          <a:prstGeom prst="line">
            <a:avLst/>
          </a:prstGeom>
          <a:noFill/>
          <a:ln w="28575">
            <a:solidFill>
              <a:srgbClr val="000000"/>
            </a:solidFill>
            <a:round/>
            <a:headEnd/>
            <a:tailEnd/>
          </a:ln>
        </p:spPr>
        <p:txBody>
          <a:bodyPr>
            <a:spAutoFit/>
          </a:bodyPr>
          <a:lstStyle/>
          <a:p>
            <a:endParaRPr lang="en-US"/>
          </a:p>
        </p:txBody>
      </p:sp>
      <p:grpSp>
        <p:nvGrpSpPr>
          <p:cNvPr id="12" name="Group 87"/>
          <p:cNvGrpSpPr>
            <a:grpSpLocks/>
          </p:cNvGrpSpPr>
          <p:nvPr/>
        </p:nvGrpSpPr>
        <p:grpSpPr bwMode="auto">
          <a:xfrm>
            <a:off x="7391400" y="4154884"/>
            <a:ext cx="1851025" cy="766762"/>
            <a:chOff x="4646" y="1604"/>
            <a:chExt cx="1166" cy="483"/>
          </a:xfrm>
        </p:grpSpPr>
        <p:pic>
          <p:nvPicPr>
            <p:cNvPr id="15418" name="Picture 88" descr="Littlebluebox"/>
            <p:cNvPicPr>
              <a:picLocks noChangeAspect="1" noChangeArrowheads="1"/>
            </p:cNvPicPr>
            <p:nvPr/>
          </p:nvPicPr>
          <p:blipFill>
            <a:blip r:embed="rId4" cstate="print"/>
            <a:srcRect/>
            <a:stretch>
              <a:fillRect/>
            </a:stretch>
          </p:blipFill>
          <p:spPr bwMode="auto">
            <a:xfrm>
              <a:off x="4646" y="1604"/>
              <a:ext cx="1166" cy="483"/>
            </a:xfrm>
            <a:prstGeom prst="rect">
              <a:avLst/>
            </a:prstGeom>
            <a:noFill/>
            <a:ln w="9525">
              <a:noFill/>
              <a:miter lim="800000"/>
              <a:headEnd/>
              <a:tailEnd/>
            </a:ln>
          </p:spPr>
        </p:pic>
        <p:sp>
          <p:nvSpPr>
            <p:cNvPr id="15419" name="Text Box 89"/>
            <p:cNvSpPr txBox="1">
              <a:spLocks noChangeArrowheads="1"/>
            </p:cNvSpPr>
            <p:nvPr/>
          </p:nvSpPr>
          <p:spPr bwMode="auto">
            <a:xfrm>
              <a:off x="4742" y="1669"/>
              <a:ext cx="1041" cy="346"/>
            </a:xfrm>
            <a:prstGeom prst="rect">
              <a:avLst/>
            </a:prstGeom>
            <a:noFill/>
            <a:ln w="9525" algn="ctr">
              <a:noFill/>
              <a:miter lim="800000"/>
              <a:headEnd/>
              <a:tailEnd/>
            </a:ln>
          </p:spPr>
          <p:txBody>
            <a:bodyPr>
              <a:spAutoFit/>
            </a:bodyPr>
            <a:lstStyle/>
            <a:p>
              <a:pPr>
                <a:spcBef>
                  <a:spcPct val="50000"/>
                </a:spcBef>
              </a:pPr>
              <a:r>
                <a:rPr lang="en-US" altLang="zh-CN" sz="1000">
                  <a:solidFill>
                    <a:srgbClr val="000014"/>
                  </a:solidFill>
                  <a:ea typeface="宋体" pitchFamily="2" charset="-122"/>
                </a:rPr>
                <a:t>Shell Malampaya</a:t>
              </a:r>
              <a:br>
                <a:rPr lang="en-US" altLang="zh-CN" sz="1000">
                  <a:solidFill>
                    <a:srgbClr val="000014"/>
                  </a:solidFill>
                  <a:ea typeface="宋体" pitchFamily="2" charset="-122"/>
                </a:rPr>
              </a:br>
              <a:r>
                <a:rPr lang="en-US" altLang="zh-CN" sz="1000">
                  <a:solidFill>
                    <a:srgbClr val="000014"/>
                  </a:solidFill>
                  <a:ea typeface="宋体" pitchFamily="2" charset="-122"/>
                </a:rPr>
                <a:t>deepwater platform</a:t>
              </a:r>
              <a:br>
                <a:rPr lang="en-US" altLang="zh-CN" sz="1000">
                  <a:solidFill>
                    <a:srgbClr val="000014"/>
                  </a:solidFill>
                  <a:ea typeface="宋体" pitchFamily="2" charset="-122"/>
                </a:rPr>
              </a:br>
              <a:r>
                <a:rPr lang="en-US" altLang="zh-CN" sz="1000">
                  <a:solidFill>
                    <a:srgbClr val="000014"/>
                  </a:solidFill>
                  <a:ea typeface="宋体" pitchFamily="2" charset="-122"/>
                </a:rPr>
                <a:t>F</a:t>
              </a:r>
              <a:r>
                <a:rPr lang="en-US" altLang="zh-CN" sz="900">
                  <a:solidFill>
                    <a:srgbClr val="000014"/>
                  </a:solidFill>
                  <a:ea typeface="宋体" pitchFamily="2" charset="-122"/>
                </a:rPr>
                <a:t>OUNDATION</a:t>
              </a:r>
              <a:r>
                <a:rPr lang="en-US" altLang="zh-CN" sz="1000">
                  <a:solidFill>
                    <a:srgbClr val="000014"/>
                  </a:solidFill>
                  <a:ea typeface="宋体" pitchFamily="2" charset="-122"/>
                </a:rPr>
                <a:t> Fieldbus</a:t>
              </a:r>
            </a:p>
          </p:txBody>
        </p:sp>
      </p:grpSp>
      <p:grpSp>
        <p:nvGrpSpPr>
          <p:cNvPr id="13" name="Group 90"/>
          <p:cNvGrpSpPr>
            <a:grpSpLocks/>
          </p:cNvGrpSpPr>
          <p:nvPr/>
        </p:nvGrpSpPr>
        <p:grpSpPr bwMode="auto">
          <a:xfrm>
            <a:off x="0" y="6228159"/>
            <a:ext cx="1728788" cy="549275"/>
            <a:chOff x="1" y="3902"/>
            <a:chExt cx="1089" cy="346"/>
          </a:xfrm>
        </p:grpSpPr>
        <p:pic>
          <p:nvPicPr>
            <p:cNvPr id="15416" name="Picture 91" descr="Littlebluebox"/>
            <p:cNvPicPr>
              <a:picLocks noChangeAspect="1" noChangeArrowheads="1"/>
            </p:cNvPicPr>
            <p:nvPr/>
          </p:nvPicPr>
          <p:blipFill>
            <a:blip r:embed="rId4" cstate="print"/>
            <a:srcRect/>
            <a:stretch>
              <a:fillRect/>
            </a:stretch>
          </p:blipFill>
          <p:spPr bwMode="auto">
            <a:xfrm>
              <a:off x="1" y="3902"/>
              <a:ext cx="1089" cy="346"/>
            </a:xfrm>
            <a:prstGeom prst="rect">
              <a:avLst/>
            </a:prstGeom>
            <a:noFill/>
            <a:ln w="9525">
              <a:noFill/>
              <a:miter lim="800000"/>
              <a:headEnd/>
              <a:tailEnd/>
            </a:ln>
          </p:spPr>
        </p:pic>
        <p:sp>
          <p:nvSpPr>
            <p:cNvPr id="15417" name="Text Box 92"/>
            <p:cNvSpPr txBox="1">
              <a:spLocks noChangeArrowheads="1"/>
            </p:cNvSpPr>
            <p:nvPr/>
          </p:nvSpPr>
          <p:spPr bwMode="auto">
            <a:xfrm>
              <a:off x="74" y="3942"/>
              <a:ext cx="919" cy="250"/>
            </a:xfrm>
            <a:prstGeom prst="rect">
              <a:avLst/>
            </a:prstGeom>
            <a:noFill/>
            <a:ln w="9525">
              <a:noFill/>
              <a:miter lim="800000"/>
              <a:headEnd/>
              <a:tailEnd/>
            </a:ln>
          </p:spPr>
          <p:txBody>
            <a:bodyPr>
              <a:spAutoFit/>
            </a:bodyPr>
            <a:lstStyle/>
            <a:p>
              <a:pPr>
                <a:spcBef>
                  <a:spcPct val="50000"/>
                </a:spcBef>
              </a:pPr>
              <a:r>
                <a:rPr lang="en-US" altLang="zh-CN" sz="1000">
                  <a:solidFill>
                    <a:srgbClr val="000014"/>
                  </a:solidFill>
                  <a:ea typeface="宋体" pitchFamily="2" charset="-122"/>
                </a:rPr>
                <a:t>Celulosa Arauco –  largest pulp mill (FF)</a:t>
              </a:r>
            </a:p>
          </p:txBody>
        </p:sp>
      </p:grpSp>
      <p:grpSp>
        <p:nvGrpSpPr>
          <p:cNvPr id="14" name="Group 96"/>
          <p:cNvGrpSpPr>
            <a:grpSpLocks/>
          </p:cNvGrpSpPr>
          <p:nvPr/>
        </p:nvGrpSpPr>
        <p:grpSpPr bwMode="auto">
          <a:xfrm>
            <a:off x="5584825" y="4424759"/>
            <a:ext cx="2073275" cy="850900"/>
            <a:chOff x="3485" y="2789"/>
            <a:chExt cx="1306" cy="536"/>
          </a:xfrm>
        </p:grpSpPr>
        <p:pic>
          <p:nvPicPr>
            <p:cNvPr id="15414" name="Picture 97" descr="Littlebluebox"/>
            <p:cNvPicPr>
              <a:picLocks noChangeAspect="1" noChangeArrowheads="1"/>
            </p:cNvPicPr>
            <p:nvPr/>
          </p:nvPicPr>
          <p:blipFill>
            <a:blip r:embed="rId4" cstate="print"/>
            <a:srcRect/>
            <a:stretch>
              <a:fillRect/>
            </a:stretch>
          </p:blipFill>
          <p:spPr bwMode="auto">
            <a:xfrm>
              <a:off x="3485" y="2789"/>
              <a:ext cx="1306" cy="536"/>
            </a:xfrm>
            <a:prstGeom prst="rect">
              <a:avLst/>
            </a:prstGeom>
            <a:noFill/>
            <a:ln w="9525">
              <a:noFill/>
              <a:miter lim="800000"/>
              <a:headEnd/>
              <a:tailEnd/>
            </a:ln>
          </p:spPr>
        </p:pic>
        <p:sp>
          <p:nvSpPr>
            <p:cNvPr id="15415" name="Text Box 98"/>
            <p:cNvSpPr txBox="1">
              <a:spLocks noChangeArrowheads="1"/>
            </p:cNvSpPr>
            <p:nvPr/>
          </p:nvSpPr>
          <p:spPr bwMode="auto">
            <a:xfrm>
              <a:off x="3569" y="2834"/>
              <a:ext cx="1137" cy="442"/>
            </a:xfrm>
            <a:prstGeom prst="rect">
              <a:avLst/>
            </a:prstGeom>
            <a:noFill/>
            <a:ln w="9525">
              <a:noFill/>
              <a:miter lim="800000"/>
              <a:headEnd/>
              <a:tailEnd/>
            </a:ln>
          </p:spPr>
          <p:txBody>
            <a:bodyPr>
              <a:spAutoFit/>
            </a:bodyPr>
            <a:lstStyle/>
            <a:p>
              <a:pPr>
                <a:spcBef>
                  <a:spcPct val="50000"/>
                </a:spcBef>
              </a:pPr>
              <a:r>
                <a:rPr lang="en-US" altLang="zh-CN" sz="1000">
                  <a:ea typeface="宋体" pitchFamily="2" charset="-122"/>
                </a:rPr>
                <a:t>Fujian Refining and Ethylene – C</a:t>
              </a:r>
              <a:r>
                <a:rPr lang="en-US" altLang="zh-CN" sz="1000">
                  <a:solidFill>
                    <a:srgbClr val="000014"/>
                  </a:solidFill>
                  <a:ea typeface="宋体" pitchFamily="2" charset="-122"/>
                </a:rPr>
                <a:t>hina’s largest integrated refining / petrochemical facility</a:t>
              </a:r>
            </a:p>
          </p:txBody>
        </p:sp>
      </p:grpSp>
      <p:sp>
        <p:nvSpPr>
          <p:cNvPr id="15401" name="Line 110"/>
          <p:cNvSpPr>
            <a:spLocks noChangeShapeType="1"/>
          </p:cNvSpPr>
          <p:nvPr/>
        </p:nvSpPr>
        <p:spPr bwMode="auto">
          <a:xfrm flipV="1">
            <a:off x="6826250" y="3548459"/>
            <a:ext cx="357188" cy="473075"/>
          </a:xfrm>
          <a:prstGeom prst="line">
            <a:avLst/>
          </a:prstGeom>
          <a:noFill/>
          <a:ln w="28575">
            <a:solidFill>
              <a:srgbClr val="000000"/>
            </a:solidFill>
            <a:round/>
            <a:headEnd/>
            <a:tailEnd/>
          </a:ln>
        </p:spPr>
        <p:txBody>
          <a:bodyPr>
            <a:spAutoFit/>
          </a:bodyPr>
          <a:lstStyle/>
          <a:p>
            <a:endParaRPr lang="en-US"/>
          </a:p>
        </p:txBody>
      </p:sp>
      <p:grpSp>
        <p:nvGrpSpPr>
          <p:cNvPr id="15" name="Group 106"/>
          <p:cNvGrpSpPr>
            <a:grpSpLocks/>
          </p:cNvGrpSpPr>
          <p:nvPr/>
        </p:nvGrpSpPr>
        <p:grpSpPr bwMode="auto">
          <a:xfrm>
            <a:off x="5805488" y="4004071"/>
            <a:ext cx="1697037" cy="474663"/>
            <a:chOff x="3159" y="219"/>
            <a:chExt cx="1069" cy="299"/>
          </a:xfrm>
        </p:grpSpPr>
        <p:pic>
          <p:nvPicPr>
            <p:cNvPr id="15411" name="Picture 107" descr="logo"/>
            <p:cNvPicPr>
              <a:picLocks noChangeAspect="1" noChangeArrowheads="1"/>
            </p:cNvPicPr>
            <p:nvPr/>
          </p:nvPicPr>
          <p:blipFill>
            <a:blip r:embed="rId18" cstate="print"/>
            <a:srcRect/>
            <a:stretch>
              <a:fillRect/>
            </a:stretch>
          </p:blipFill>
          <p:spPr bwMode="auto">
            <a:xfrm>
              <a:off x="3690" y="304"/>
              <a:ext cx="538" cy="214"/>
            </a:xfrm>
            <a:prstGeom prst="rect">
              <a:avLst/>
            </a:prstGeom>
            <a:noFill/>
            <a:ln w="9525">
              <a:noFill/>
              <a:miter lim="800000"/>
              <a:headEnd/>
              <a:tailEnd/>
            </a:ln>
          </p:spPr>
        </p:pic>
        <p:pic>
          <p:nvPicPr>
            <p:cNvPr id="15412" name="Picture 108" descr="logo2"/>
            <p:cNvPicPr>
              <a:picLocks noChangeAspect="1" noChangeArrowheads="1"/>
            </p:cNvPicPr>
            <p:nvPr/>
          </p:nvPicPr>
          <p:blipFill>
            <a:blip r:embed="rId19" cstate="print"/>
            <a:srcRect/>
            <a:stretch>
              <a:fillRect/>
            </a:stretch>
          </p:blipFill>
          <p:spPr bwMode="auto">
            <a:xfrm>
              <a:off x="3159" y="254"/>
              <a:ext cx="249" cy="264"/>
            </a:xfrm>
            <a:prstGeom prst="rect">
              <a:avLst/>
            </a:prstGeom>
            <a:noFill/>
            <a:ln w="9525">
              <a:noFill/>
              <a:miter lim="800000"/>
              <a:headEnd/>
              <a:tailEnd/>
            </a:ln>
          </p:spPr>
        </p:pic>
        <p:pic>
          <p:nvPicPr>
            <p:cNvPr id="15413" name="Picture 109" descr="exxon"/>
            <p:cNvPicPr>
              <a:picLocks noChangeAspect="1" noChangeArrowheads="1"/>
            </p:cNvPicPr>
            <p:nvPr/>
          </p:nvPicPr>
          <p:blipFill>
            <a:blip r:embed="rId20" cstate="print"/>
            <a:srcRect/>
            <a:stretch>
              <a:fillRect/>
            </a:stretch>
          </p:blipFill>
          <p:spPr bwMode="auto">
            <a:xfrm>
              <a:off x="3401" y="219"/>
              <a:ext cx="631" cy="178"/>
            </a:xfrm>
            <a:prstGeom prst="rect">
              <a:avLst/>
            </a:prstGeom>
            <a:noFill/>
            <a:ln w="9525">
              <a:noFill/>
              <a:miter lim="800000"/>
              <a:headEnd/>
              <a:tailEnd/>
            </a:ln>
          </p:spPr>
        </p:pic>
      </p:grpSp>
      <p:grpSp>
        <p:nvGrpSpPr>
          <p:cNvPr id="16" name="Group 18"/>
          <p:cNvGrpSpPr>
            <a:grpSpLocks/>
          </p:cNvGrpSpPr>
          <p:nvPr/>
        </p:nvGrpSpPr>
        <p:grpSpPr bwMode="auto">
          <a:xfrm>
            <a:off x="2895600" y="1443434"/>
            <a:ext cx="1420813" cy="652462"/>
            <a:chOff x="2009" y="905"/>
            <a:chExt cx="895" cy="411"/>
          </a:xfrm>
        </p:grpSpPr>
        <p:pic>
          <p:nvPicPr>
            <p:cNvPr id="15409" name="Picture 19" descr="Littlebluebox"/>
            <p:cNvPicPr>
              <a:picLocks noChangeAspect="1" noChangeArrowheads="1"/>
            </p:cNvPicPr>
            <p:nvPr/>
          </p:nvPicPr>
          <p:blipFill>
            <a:blip r:embed="rId4" cstate="print"/>
            <a:srcRect/>
            <a:stretch>
              <a:fillRect/>
            </a:stretch>
          </p:blipFill>
          <p:spPr bwMode="auto">
            <a:xfrm>
              <a:off x="2009" y="905"/>
              <a:ext cx="895" cy="411"/>
            </a:xfrm>
            <a:prstGeom prst="rect">
              <a:avLst/>
            </a:prstGeom>
            <a:noFill/>
            <a:ln w="9525">
              <a:noFill/>
              <a:miter lim="800000"/>
              <a:headEnd/>
              <a:tailEnd/>
            </a:ln>
          </p:spPr>
        </p:pic>
        <p:sp>
          <p:nvSpPr>
            <p:cNvPr id="15410" name="Text Box 20"/>
            <p:cNvSpPr txBox="1">
              <a:spLocks noChangeArrowheads="1"/>
            </p:cNvSpPr>
            <p:nvPr/>
          </p:nvSpPr>
          <p:spPr bwMode="auto">
            <a:xfrm>
              <a:off x="2057" y="978"/>
              <a:ext cx="775" cy="250"/>
            </a:xfrm>
            <a:prstGeom prst="rect">
              <a:avLst/>
            </a:prstGeom>
            <a:noFill/>
            <a:ln w="9525">
              <a:noFill/>
              <a:miter lim="800000"/>
              <a:headEnd/>
              <a:tailEnd/>
            </a:ln>
          </p:spPr>
          <p:txBody>
            <a:bodyPr>
              <a:spAutoFit/>
            </a:bodyPr>
            <a:lstStyle/>
            <a:p>
              <a:pPr>
                <a:spcBef>
                  <a:spcPct val="50000"/>
                </a:spcBef>
              </a:pPr>
              <a:r>
                <a:rPr lang="en-US" altLang="zh-CN" sz="1000">
                  <a:solidFill>
                    <a:srgbClr val="000014"/>
                  </a:solidFill>
                  <a:ea typeface="宋体" pitchFamily="2" charset="-122"/>
                </a:rPr>
                <a:t>Wyeth – largest bio tech facility</a:t>
              </a:r>
            </a:p>
          </p:txBody>
        </p:sp>
      </p:grpSp>
      <p:grpSp>
        <p:nvGrpSpPr>
          <p:cNvPr id="17" name="Group 90"/>
          <p:cNvGrpSpPr>
            <a:grpSpLocks/>
          </p:cNvGrpSpPr>
          <p:nvPr/>
        </p:nvGrpSpPr>
        <p:grpSpPr bwMode="auto">
          <a:xfrm>
            <a:off x="1698625" y="6336109"/>
            <a:ext cx="1728788" cy="549275"/>
            <a:chOff x="1" y="3902"/>
            <a:chExt cx="1089" cy="346"/>
          </a:xfrm>
        </p:grpSpPr>
        <p:pic>
          <p:nvPicPr>
            <p:cNvPr id="15407" name="Picture 91" descr="Littlebluebox"/>
            <p:cNvPicPr>
              <a:picLocks noChangeAspect="1" noChangeArrowheads="1"/>
            </p:cNvPicPr>
            <p:nvPr/>
          </p:nvPicPr>
          <p:blipFill>
            <a:blip r:embed="rId4" cstate="print"/>
            <a:srcRect/>
            <a:stretch>
              <a:fillRect/>
            </a:stretch>
          </p:blipFill>
          <p:spPr bwMode="auto">
            <a:xfrm>
              <a:off x="1" y="3902"/>
              <a:ext cx="1089" cy="346"/>
            </a:xfrm>
            <a:prstGeom prst="rect">
              <a:avLst/>
            </a:prstGeom>
            <a:noFill/>
            <a:ln w="9525">
              <a:noFill/>
              <a:miter lim="800000"/>
              <a:headEnd/>
              <a:tailEnd/>
            </a:ln>
          </p:spPr>
        </p:pic>
        <p:sp>
          <p:nvSpPr>
            <p:cNvPr id="15408" name="Text Box 92"/>
            <p:cNvSpPr txBox="1">
              <a:spLocks noChangeArrowheads="1"/>
            </p:cNvSpPr>
            <p:nvPr/>
          </p:nvSpPr>
          <p:spPr bwMode="auto">
            <a:xfrm>
              <a:off x="74" y="3942"/>
              <a:ext cx="919" cy="252"/>
            </a:xfrm>
            <a:prstGeom prst="rect">
              <a:avLst/>
            </a:prstGeom>
            <a:noFill/>
            <a:ln w="9525">
              <a:noFill/>
              <a:miter lim="800000"/>
              <a:headEnd/>
              <a:tailEnd/>
            </a:ln>
          </p:spPr>
          <p:txBody>
            <a:bodyPr>
              <a:spAutoFit/>
            </a:bodyPr>
            <a:lstStyle/>
            <a:p>
              <a:r>
                <a:rPr lang="en-US" altLang="zh-CN" sz="1000">
                  <a:solidFill>
                    <a:srgbClr val="000014"/>
                  </a:solidFill>
                  <a:ea typeface="宋体" pitchFamily="2" charset="-122"/>
                </a:rPr>
                <a:t>Petrobras COMPERJ</a:t>
              </a:r>
            </a:p>
            <a:p>
              <a:r>
                <a:rPr lang="en-US" altLang="zh-CN" sz="1000">
                  <a:solidFill>
                    <a:srgbClr val="000014"/>
                  </a:solidFill>
                  <a:ea typeface="宋体" pitchFamily="2" charset="-122"/>
                </a:rPr>
                <a:t>Largest SA MAC</a:t>
              </a:r>
            </a:p>
          </p:txBody>
        </p:sp>
      </p:grpSp>
      <p:pic>
        <p:nvPicPr>
          <p:cNvPr id="15405" name="Picture 1075"/>
          <p:cNvPicPr>
            <a:picLocks noChangeAspect="1" noChangeArrowheads="1"/>
          </p:cNvPicPr>
          <p:nvPr/>
        </p:nvPicPr>
        <p:blipFill>
          <a:blip r:embed="rId21" cstate="print"/>
          <a:srcRect/>
          <a:stretch>
            <a:fillRect/>
          </a:stretch>
        </p:blipFill>
        <p:spPr bwMode="auto">
          <a:xfrm>
            <a:off x="2251075" y="5837634"/>
            <a:ext cx="444500" cy="444500"/>
          </a:xfrm>
          <a:prstGeom prst="rect">
            <a:avLst/>
          </a:prstGeom>
          <a:noFill/>
          <a:ln w="9525">
            <a:noFill/>
            <a:miter lim="800000"/>
            <a:headEnd/>
            <a:tailEnd/>
          </a:ln>
        </p:spPr>
      </p:pic>
      <p:sp>
        <p:nvSpPr>
          <p:cNvPr id="15406" name="Line 36"/>
          <p:cNvSpPr>
            <a:spLocks noChangeShapeType="1"/>
          </p:cNvSpPr>
          <p:nvPr/>
        </p:nvSpPr>
        <p:spPr bwMode="auto">
          <a:xfrm flipH="1">
            <a:off x="2476500" y="5285184"/>
            <a:ext cx="188913" cy="442912"/>
          </a:xfrm>
          <a:prstGeom prst="line">
            <a:avLst/>
          </a:prstGeom>
          <a:noFill/>
          <a:ln w="28575">
            <a:solidFill>
              <a:srgbClr val="000000"/>
            </a:solidFill>
            <a:round/>
            <a:headEnd/>
            <a:tailEnd/>
          </a:ln>
        </p:spPr>
        <p:txBody>
          <a:bodyPr>
            <a:spAutoFit/>
          </a:bodyPr>
          <a:lstStyle/>
          <a:p>
            <a:endParaRPr lang="en-US"/>
          </a:p>
        </p:txBody>
      </p:sp>
      <p:sp>
        <p:nvSpPr>
          <p:cNvPr id="81" name="Title 80"/>
          <p:cNvSpPr>
            <a:spLocks noGrp="1"/>
          </p:cNvSpPr>
          <p:nvPr>
            <p:ph type="title"/>
          </p:nvPr>
        </p:nvSpPr>
        <p:spPr/>
        <p:txBody>
          <a:bodyPr/>
          <a:lstStyle/>
          <a:p>
            <a:r>
              <a:rPr lang="en-US" dirty="0"/>
              <a:t>Fieldbus in the Largest, Most Sophisticated Projects in the World</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4"/>
          <p:cNvSpPr>
            <a:spLocks noGrp="1" noChangeArrowheads="1"/>
          </p:cNvSpPr>
          <p:nvPr>
            <p:ph type="ctrTitle"/>
          </p:nvPr>
        </p:nvSpPr>
        <p:spPr/>
        <p:txBody>
          <a:bodyPr/>
          <a:lstStyle/>
          <a:p>
            <a:r>
              <a:rPr lang="en-US" dirty="0"/>
              <a:t>Making Fieldbus Easy to Run &amp; Maintain</a:t>
            </a:r>
          </a:p>
        </p:txBody>
      </p:sp>
      <p:sp>
        <p:nvSpPr>
          <p:cNvPr id="5" name="Subtitle 4"/>
          <p:cNvSpPr>
            <a:spLocks noGrp="1"/>
          </p:cNvSpPr>
          <p:nvPr>
            <p:ph type="subTitle" idx="1"/>
          </p:nvPr>
        </p:nvSpPr>
        <p:spPr/>
        <p:txBody>
          <a:bodyPr/>
          <a:lstStyle/>
          <a:p>
            <a:endParaRPr lang="en-US"/>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Integrated FOUNDATION fieldbus Support</a:t>
            </a:r>
          </a:p>
        </p:txBody>
      </p:sp>
      <p:pic>
        <p:nvPicPr>
          <p:cNvPr id="1043457" name="Picture 1"/>
          <p:cNvPicPr>
            <a:picLocks noChangeAspect="1" noChangeArrowheads="1"/>
          </p:cNvPicPr>
          <p:nvPr/>
        </p:nvPicPr>
        <p:blipFill>
          <a:blip r:embed="rId2" cstate="print"/>
          <a:stretch>
            <a:fillRect/>
          </a:stretch>
        </p:blipFill>
        <p:spPr bwMode="auto">
          <a:xfrm>
            <a:off x="539552" y="1157991"/>
            <a:ext cx="11123810" cy="8176001"/>
          </a:xfrm>
          <a:prstGeom prst="rect">
            <a:avLst/>
          </a:prstGeom>
          <a:noFill/>
          <a:ln>
            <a:noFill/>
          </a:ln>
        </p:spPr>
      </p:pic>
      <p:pic>
        <p:nvPicPr>
          <p:cNvPr id="1043458" name="Picture 2"/>
          <p:cNvPicPr>
            <a:picLocks noChangeAspect="1" noChangeArrowheads="1"/>
          </p:cNvPicPr>
          <p:nvPr/>
        </p:nvPicPr>
        <p:blipFill>
          <a:blip r:embed="rId3" cstate="print"/>
          <a:srcRect/>
          <a:stretch>
            <a:fillRect/>
          </a:stretch>
        </p:blipFill>
        <p:spPr bwMode="auto">
          <a:xfrm>
            <a:off x="539553" y="1143794"/>
            <a:ext cx="11123810" cy="8342858"/>
          </a:xfrm>
          <a:prstGeom prst="rect">
            <a:avLst/>
          </a:prstGeom>
          <a:noFill/>
          <a:ln w="9525">
            <a:noFill/>
            <a:miter lim="800000"/>
            <a:headEnd/>
            <a:tailEnd/>
          </a:ln>
          <a:effectLst/>
        </p:spPr>
      </p:pic>
      <p:cxnSp>
        <p:nvCxnSpPr>
          <p:cNvPr id="8" name="Straight Connector 7"/>
          <p:cNvCxnSpPr/>
          <p:nvPr/>
        </p:nvCxnSpPr>
        <p:spPr bwMode="auto">
          <a:xfrm>
            <a:off x="-1260648" y="6858000"/>
            <a:ext cx="11521280"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6" name="Folded Corner 5"/>
          <p:cNvSpPr/>
          <p:nvPr/>
        </p:nvSpPr>
        <p:spPr bwMode="auto">
          <a:xfrm>
            <a:off x="5076056" y="3573016"/>
            <a:ext cx="2232248" cy="2232248"/>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rPr>
              <a:t>No need to jump</a:t>
            </a:r>
            <a:r>
              <a:rPr kumimoji="0" lang="en-US" sz="2000" b="0" i="0" u="none" strike="noStrike" cap="none" normalizeH="0" dirty="0">
                <a:ln>
                  <a:noFill/>
                </a:ln>
                <a:solidFill>
                  <a:srgbClr val="000000"/>
                </a:solidFill>
                <a:effectLst/>
                <a:latin typeface="Arial" charset="0"/>
              </a:rPr>
              <a:t> over to </a:t>
            </a:r>
            <a:r>
              <a:rPr kumimoji="0" lang="en-US" sz="2000" b="0" i="0" u="none" strike="noStrike" cap="none" normalizeH="0">
                <a:ln>
                  <a:noFill/>
                </a:ln>
                <a:solidFill>
                  <a:srgbClr val="000000"/>
                </a:solidFill>
                <a:effectLst/>
                <a:latin typeface="Arial" charset="0"/>
              </a:rPr>
              <a:t>separate workstation </a:t>
            </a:r>
            <a:r>
              <a:rPr kumimoji="0" lang="en-US" sz="2000" b="0" i="0" u="none" strike="noStrike" cap="none" normalizeH="0" dirty="0">
                <a:ln>
                  <a:noFill/>
                </a:ln>
                <a:solidFill>
                  <a:srgbClr val="000000"/>
                </a:solidFill>
                <a:effectLst/>
                <a:latin typeface="Arial" charset="0"/>
              </a:rPr>
              <a:t>for device management</a:t>
            </a:r>
            <a:endParaRPr kumimoji="0" lang="en-US" sz="2000" b="0" i="0" u="none" strike="noStrike" cap="none" normalizeH="0" baseline="0" dirty="0">
              <a:ln>
                <a:noFill/>
              </a:ln>
              <a:solidFill>
                <a:srgbClr val="000000"/>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3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Oriented User Interface for Intelligent Device Management (IDM)</a:t>
            </a:r>
          </a:p>
        </p:txBody>
      </p:sp>
      <p:pic>
        <p:nvPicPr>
          <p:cNvPr id="1565698" name="Picture 2"/>
          <p:cNvPicPr>
            <a:picLocks noChangeAspect="1" noChangeArrowheads="1"/>
          </p:cNvPicPr>
          <p:nvPr/>
        </p:nvPicPr>
        <p:blipFill>
          <a:blip r:embed="rId2" cstate="print"/>
          <a:srcRect/>
          <a:stretch>
            <a:fillRect/>
          </a:stretch>
        </p:blipFill>
        <p:spPr bwMode="auto">
          <a:xfrm>
            <a:off x="539552" y="1124744"/>
            <a:ext cx="4144381" cy="2706953"/>
          </a:xfrm>
          <a:prstGeom prst="rect">
            <a:avLst/>
          </a:prstGeom>
          <a:noFill/>
          <a:ln w="9525">
            <a:noFill/>
            <a:miter lim="800000"/>
            <a:headEnd/>
            <a:tailEnd/>
          </a:ln>
          <a:effectLst/>
        </p:spPr>
      </p:pic>
      <p:pic>
        <p:nvPicPr>
          <p:cNvPr id="1565699" name="Picture 3"/>
          <p:cNvPicPr>
            <a:picLocks noChangeAspect="1" noChangeArrowheads="1"/>
          </p:cNvPicPr>
          <p:nvPr/>
        </p:nvPicPr>
        <p:blipFill>
          <a:blip r:embed="rId3" cstate="print"/>
          <a:srcRect/>
          <a:stretch>
            <a:fillRect/>
          </a:stretch>
        </p:blipFill>
        <p:spPr bwMode="auto">
          <a:xfrm>
            <a:off x="5220072" y="1268760"/>
            <a:ext cx="3173810" cy="2429119"/>
          </a:xfrm>
          <a:prstGeom prst="rect">
            <a:avLst/>
          </a:prstGeom>
          <a:noFill/>
          <a:ln w="9525">
            <a:noFill/>
            <a:miter lim="800000"/>
            <a:headEnd/>
            <a:tailEnd/>
          </a:ln>
          <a:effectLst/>
        </p:spPr>
      </p:pic>
      <p:sp>
        <p:nvSpPr>
          <p:cNvPr id="10" name="Rectangle 9"/>
          <p:cNvSpPr/>
          <p:nvPr/>
        </p:nvSpPr>
        <p:spPr bwMode="auto">
          <a:xfrm>
            <a:off x="2123728" y="1124744"/>
            <a:ext cx="1403648"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Overview</a:t>
            </a:r>
          </a:p>
        </p:txBody>
      </p:sp>
      <p:sp>
        <p:nvSpPr>
          <p:cNvPr id="11" name="Rectangle 10"/>
          <p:cNvSpPr/>
          <p:nvPr/>
        </p:nvSpPr>
        <p:spPr bwMode="auto">
          <a:xfrm>
            <a:off x="6156176" y="1124744"/>
            <a:ext cx="1403648"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Calibration</a:t>
            </a:r>
          </a:p>
        </p:txBody>
      </p:sp>
      <p:pic>
        <p:nvPicPr>
          <p:cNvPr id="1565700" name="Picture 4"/>
          <p:cNvPicPr>
            <a:picLocks noChangeAspect="1" noChangeArrowheads="1"/>
          </p:cNvPicPr>
          <p:nvPr/>
        </p:nvPicPr>
        <p:blipFill>
          <a:blip r:embed="rId4" cstate="print"/>
          <a:srcRect/>
          <a:stretch>
            <a:fillRect/>
          </a:stretch>
        </p:blipFill>
        <p:spPr bwMode="auto">
          <a:xfrm>
            <a:off x="539552" y="3933056"/>
            <a:ext cx="4144381" cy="2706953"/>
          </a:xfrm>
          <a:prstGeom prst="rect">
            <a:avLst/>
          </a:prstGeom>
          <a:noFill/>
          <a:ln w="9525">
            <a:noFill/>
            <a:miter lim="800000"/>
            <a:headEnd/>
            <a:tailEnd/>
          </a:ln>
          <a:effectLst/>
        </p:spPr>
      </p:pic>
      <p:sp>
        <p:nvSpPr>
          <p:cNvPr id="13" name="Rectangle 12"/>
          <p:cNvSpPr/>
          <p:nvPr/>
        </p:nvSpPr>
        <p:spPr bwMode="auto">
          <a:xfrm>
            <a:off x="2123728" y="5445224"/>
            <a:ext cx="1403648"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Configuration</a:t>
            </a:r>
          </a:p>
        </p:txBody>
      </p:sp>
      <p:pic>
        <p:nvPicPr>
          <p:cNvPr id="1565701" name="Picture 5"/>
          <p:cNvPicPr>
            <a:picLocks noChangeAspect="1" noChangeArrowheads="1"/>
          </p:cNvPicPr>
          <p:nvPr/>
        </p:nvPicPr>
        <p:blipFill>
          <a:blip r:embed="rId5" cstate="print"/>
          <a:srcRect/>
          <a:stretch>
            <a:fillRect/>
          </a:stretch>
        </p:blipFill>
        <p:spPr bwMode="auto">
          <a:xfrm>
            <a:off x="4788024" y="3933056"/>
            <a:ext cx="4144381" cy="2706953"/>
          </a:xfrm>
          <a:prstGeom prst="rect">
            <a:avLst/>
          </a:prstGeom>
          <a:noFill/>
          <a:ln w="9525">
            <a:noFill/>
            <a:miter lim="800000"/>
            <a:headEnd/>
            <a:tailEnd/>
          </a:ln>
          <a:effectLst/>
        </p:spPr>
      </p:pic>
      <p:sp>
        <p:nvSpPr>
          <p:cNvPr id="15" name="Rectangle 14"/>
          <p:cNvSpPr/>
          <p:nvPr/>
        </p:nvSpPr>
        <p:spPr bwMode="auto">
          <a:xfrm>
            <a:off x="6120680" y="5445224"/>
            <a:ext cx="1403648"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Diagnostics</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a:t>Making Fieldbus Easy</a:t>
            </a:r>
            <a:br>
              <a:rPr lang="en-US" dirty="0"/>
            </a:br>
            <a:r>
              <a:rPr lang="en-US" dirty="0"/>
              <a:t>- Human Centered Design: Dashboards</a:t>
            </a:r>
          </a:p>
        </p:txBody>
      </p:sp>
      <p:sp>
        <p:nvSpPr>
          <p:cNvPr id="16" name="Content Placeholder 15"/>
          <p:cNvSpPr>
            <a:spLocks noGrp="1"/>
          </p:cNvSpPr>
          <p:nvPr>
            <p:ph sz="half" idx="1"/>
          </p:nvPr>
        </p:nvSpPr>
        <p:spPr/>
        <p:txBody>
          <a:bodyPr/>
          <a:lstStyle/>
          <a:p>
            <a:pPr>
              <a:buNone/>
            </a:pPr>
            <a:r>
              <a:rPr lang="en-US" dirty="0"/>
              <a:t>Old: Block-Based</a:t>
            </a:r>
          </a:p>
          <a:p>
            <a:r>
              <a:rPr lang="en-US" dirty="0"/>
              <a:t>Information split across different blocks</a:t>
            </a:r>
          </a:p>
        </p:txBody>
      </p:sp>
      <p:sp>
        <p:nvSpPr>
          <p:cNvPr id="17" name="Content Placeholder 16"/>
          <p:cNvSpPr>
            <a:spLocks noGrp="1"/>
          </p:cNvSpPr>
          <p:nvPr>
            <p:ph sz="half" idx="2"/>
          </p:nvPr>
        </p:nvSpPr>
        <p:spPr/>
        <p:txBody>
          <a:bodyPr/>
          <a:lstStyle/>
          <a:p>
            <a:pPr>
              <a:buNone/>
            </a:pPr>
            <a:r>
              <a:rPr lang="en-US" dirty="0"/>
              <a:t>New: Task-Based</a:t>
            </a:r>
          </a:p>
          <a:p>
            <a:r>
              <a:rPr lang="en-US" dirty="0"/>
              <a:t>Information consolidated based on task</a:t>
            </a:r>
          </a:p>
        </p:txBody>
      </p:sp>
      <p:sp>
        <p:nvSpPr>
          <p:cNvPr id="128005" name="Rectangle 5"/>
          <p:cNvSpPr>
            <a:spLocks noChangeArrowheads="1"/>
          </p:cNvSpPr>
          <p:nvPr/>
        </p:nvSpPr>
        <p:spPr bwMode="auto">
          <a:xfrm>
            <a:off x="571500" y="1206500"/>
            <a:ext cx="8343900" cy="1155700"/>
          </a:xfrm>
          <a:prstGeom prst="rect">
            <a:avLst/>
          </a:prstGeom>
          <a:noFill/>
          <a:ln w="9525">
            <a:noFill/>
            <a:miter lim="800000"/>
            <a:headEnd/>
            <a:tailEnd/>
          </a:ln>
          <a:effectLst/>
        </p:spPr>
        <p:txBody>
          <a:bodyPr/>
          <a:lstStyle/>
          <a:p>
            <a:pPr marL="342900" indent="-342900" algn="l">
              <a:lnSpc>
                <a:spcPct val="90000"/>
              </a:lnSpc>
              <a:spcBef>
                <a:spcPct val="20000"/>
              </a:spcBef>
              <a:spcAft>
                <a:spcPct val="15000"/>
              </a:spcAft>
              <a:buClr>
                <a:schemeClr val="bg2"/>
              </a:buClr>
              <a:buSzPct val="60000"/>
              <a:buFont typeface="Wingdings" pitchFamily="2" charset="2"/>
              <a:buNone/>
            </a:pPr>
            <a:endParaRPr lang="en-US" sz="2800"/>
          </a:p>
          <a:p>
            <a:pPr marL="1092200" lvl="2" indent="-228600" algn="l">
              <a:lnSpc>
                <a:spcPct val="90000"/>
              </a:lnSpc>
              <a:spcBef>
                <a:spcPct val="20000"/>
              </a:spcBef>
              <a:spcAft>
                <a:spcPct val="15000"/>
              </a:spcAft>
              <a:buClr>
                <a:schemeClr val="bg2"/>
              </a:buClr>
            </a:pPr>
            <a:endParaRPr lang="en-US" sz="2000"/>
          </a:p>
        </p:txBody>
      </p:sp>
      <p:pic>
        <p:nvPicPr>
          <p:cNvPr id="128006" name="Picture 6" descr="3051C Landing"/>
          <p:cNvPicPr>
            <a:picLocks noChangeAspect="1" noChangeArrowheads="1"/>
          </p:cNvPicPr>
          <p:nvPr/>
        </p:nvPicPr>
        <p:blipFill>
          <a:blip r:embed="rId3" cstate="print"/>
          <a:srcRect/>
          <a:stretch>
            <a:fillRect/>
          </a:stretch>
        </p:blipFill>
        <p:spPr bwMode="auto">
          <a:xfrm>
            <a:off x="637158" y="3035325"/>
            <a:ext cx="4006850" cy="3201987"/>
          </a:xfrm>
          <a:prstGeom prst="rect">
            <a:avLst/>
          </a:prstGeom>
          <a:noFill/>
        </p:spPr>
      </p:pic>
      <p:pic>
        <p:nvPicPr>
          <p:cNvPr id="128009" name="Picture 9" descr="Overview Pressure fieldbus"/>
          <p:cNvPicPr>
            <a:picLocks noChangeAspect="1" noChangeArrowheads="1"/>
          </p:cNvPicPr>
          <p:nvPr/>
        </p:nvPicPr>
        <p:blipFill>
          <a:blip r:embed="rId4" cstate="print"/>
          <a:srcRect/>
          <a:stretch>
            <a:fillRect/>
          </a:stretch>
        </p:blipFill>
        <p:spPr bwMode="auto">
          <a:xfrm>
            <a:off x="4716016" y="3016151"/>
            <a:ext cx="4357688" cy="2846387"/>
          </a:xfrm>
          <a:prstGeom prst="rect">
            <a:avLst/>
          </a:prstGeom>
          <a:noFill/>
        </p:spPr>
      </p:pic>
      <p:pic>
        <p:nvPicPr>
          <p:cNvPr id="1355777" name="Picture 1"/>
          <p:cNvPicPr>
            <a:picLocks noChangeAspect="1" noChangeArrowheads="1"/>
          </p:cNvPicPr>
          <p:nvPr/>
        </p:nvPicPr>
        <p:blipFill>
          <a:blip r:embed="rId5" cstate="print"/>
          <a:srcRect/>
          <a:stretch>
            <a:fillRect/>
          </a:stretch>
        </p:blipFill>
        <p:spPr bwMode="auto">
          <a:xfrm>
            <a:off x="5811100" y="116632"/>
            <a:ext cx="2001260" cy="324991"/>
          </a:xfrm>
          <a:prstGeom prst="rect">
            <a:avLst/>
          </a:prstGeom>
          <a:noFill/>
          <a:ln w="9525">
            <a:noFill/>
            <a:miter lim="800000"/>
            <a:headEnd/>
            <a:tailEnd/>
          </a:ln>
          <a:effectLst/>
        </p:spPr>
      </p:pic>
      <p:pic>
        <p:nvPicPr>
          <p:cNvPr id="1355778" name="Picture 2"/>
          <p:cNvPicPr>
            <a:picLocks noChangeAspect="1" noChangeArrowheads="1"/>
          </p:cNvPicPr>
          <p:nvPr/>
        </p:nvPicPr>
        <p:blipFill>
          <a:blip r:embed="rId6" cstate="print"/>
          <a:srcRect/>
          <a:stretch>
            <a:fillRect/>
          </a:stretch>
        </p:blipFill>
        <p:spPr bwMode="auto">
          <a:xfrm>
            <a:off x="8029575" y="0"/>
            <a:ext cx="1114425" cy="2009775"/>
          </a:xfrm>
          <a:prstGeom prst="rect">
            <a:avLst/>
          </a:prstGeom>
          <a:noFill/>
          <a:ln w="9525">
            <a:noFill/>
            <a:miter lim="800000"/>
            <a:headEnd/>
            <a:tailEnd/>
          </a:ln>
          <a:effectLst/>
        </p:spPr>
      </p:pic>
      <p:pic>
        <p:nvPicPr>
          <p:cNvPr id="10" name="Picture 5"/>
          <p:cNvPicPr>
            <a:picLocks noChangeAspect="1" noChangeArrowheads="1"/>
          </p:cNvPicPr>
          <p:nvPr/>
        </p:nvPicPr>
        <p:blipFill>
          <a:blip r:embed="rId7" cstate="print"/>
          <a:srcRect/>
          <a:stretch>
            <a:fillRect/>
          </a:stretch>
        </p:blipFill>
        <p:spPr bwMode="auto">
          <a:xfrm>
            <a:off x="5292080" y="5517232"/>
            <a:ext cx="1885950" cy="1076325"/>
          </a:xfrm>
          <a:prstGeom prst="rect">
            <a:avLst/>
          </a:prstGeom>
          <a:noFill/>
          <a:ln w="9525" algn="ctr">
            <a:noFill/>
            <a:miter lim="800000"/>
            <a:headEnd/>
            <a:tailEnd/>
          </a:ln>
          <a:effectLst/>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3581400" y="1206500"/>
            <a:ext cx="5334000" cy="4546600"/>
          </a:xfrm>
        </p:spPr>
        <p:txBody>
          <a:bodyPr/>
          <a:lstStyle/>
          <a:p>
            <a:r>
              <a:rPr lang="en-US" dirty="0"/>
              <a:t>Status flags as per NAMUR NE107</a:t>
            </a:r>
          </a:p>
          <a:p>
            <a:r>
              <a:rPr lang="en-US" dirty="0"/>
              <a:t>At-a-glance device health</a:t>
            </a:r>
          </a:p>
          <a:p>
            <a:pPr lvl="1"/>
            <a:r>
              <a:rPr lang="en-US" dirty="0"/>
              <a:t>Click to drill down into greater detail</a:t>
            </a:r>
          </a:p>
          <a:p>
            <a:r>
              <a:rPr lang="en-US" dirty="0"/>
              <a:t>Independent of protocol</a:t>
            </a:r>
          </a:p>
        </p:txBody>
      </p:sp>
      <p:pic>
        <p:nvPicPr>
          <p:cNvPr id="100356" name="Picture 4"/>
          <p:cNvPicPr>
            <a:picLocks noChangeAspect="1" noChangeArrowheads="1"/>
          </p:cNvPicPr>
          <p:nvPr/>
        </p:nvPicPr>
        <p:blipFill>
          <a:blip r:embed="rId4" cstate="print"/>
          <a:srcRect l="25511" t="20105" r="51581" b="67763"/>
          <a:stretch>
            <a:fillRect/>
          </a:stretch>
        </p:blipFill>
        <p:spPr bwMode="auto">
          <a:xfrm>
            <a:off x="574675" y="2519363"/>
            <a:ext cx="2905125" cy="1017587"/>
          </a:xfrm>
          <a:prstGeom prst="rect">
            <a:avLst/>
          </a:prstGeom>
          <a:noFill/>
          <a:ln w="28575">
            <a:solidFill>
              <a:schemeClr val="tx1"/>
            </a:solidFill>
            <a:miter lim="800000"/>
            <a:headEnd/>
            <a:tailEnd/>
          </a:ln>
          <a:effectLst/>
        </p:spPr>
      </p:pic>
      <p:pic>
        <p:nvPicPr>
          <p:cNvPr id="100357" name="Picture 5"/>
          <p:cNvPicPr>
            <a:picLocks noChangeAspect="1" noChangeArrowheads="1"/>
          </p:cNvPicPr>
          <p:nvPr/>
        </p:nvPicPr>
        <p:blipFill>
          <a:blip r:embed="rId5" cstate="print"/>
          <a:srcRect l="26286" t="19832" r="51581" b="68187"/>
          <a:stretch>
            <a:fillRect/>
          </a:stretch>
        </p:blipFill>
        <p:spPr bwMode="auto">
          <a:xfrm>
            <a:off x="576263" y="3698875"/>
            <a:ext cx="2903537" cy="1039813"/>
          </a:xfrm>
          <a:prstGeom prst="rect">
            <a:avLst/>
          </a:prstGeom>
          <a:noFill/>
          <a:ln w="28575">
            <a:solidFill>
              <a:schemeClr val="tx1"/>
            </a:solidFill>
            <a:miter lim="800000"/>
            <a:headEnd/>
            <a:tailEnd/>
          </a:ln>
          <a:effectLst/>
        </p:spPr>
      </p:pic>
      <p:pic>
        <p:nvPicPr>
          <p:cNvPr id="100358" name="Picture 6"/>
          <p:cNvPicPr>
            <a:picLocks noChangeAspect="1" noChangeArrowheads="1"/>
          </p:cNvPicPr>
          <p:nvPr/>
        </p:nvPicPr>
        <p:blipFill>
          <a:blip r:embed="rId6" cstate="print"/>
          <a:srcRect l="25641" t="19687" r="51495" b="67816"/>
          <a:stretch>
            <a:fillRect/>
          </a:stretch>
        </p:blipFill>
        <p:spPr bwMode="auto">
          <a:xfrm>
            <a:off x="574675" y="4932363"/>
            <a:ext cx="2903538" cy="1049337"/>
          </a:xfrm>
          <a:prstGeom prst="rect">
            <a:avLst/>
          </a:prstGeom>
          <a:noFill/>
          <a:ln w="28575">
            <a:solidFill>
              <a:schemeClr val="tx1"/>
            </a:solidFill>
            <a:miter lim="800000"/>
            <a:headEnd/>
            <a:tailEnd/>
          </a:ln>
          <a:effectLst/>
        </p:spPr>
      </p:pic>
      <p:pic>
        <p:nvPicPr>
          <p:cNvPr id="100359" name="Picture 7"/>
          <p:cNvPicPr>
            <a:picLocks noChangeAspect="1" noChangeArrowheads="1"/>
          </p:cNvPicPr>
          <p:nvPr/>
        </p:nvPicPr>
        <p:blipFill>
          <a:blip r:embed="rId7" cstate="print"/>
          <a:srcRect l="26367" t="23232" r="51828" b="63757"/>
          <a:stretch>
            <a:fillRect/>
          </a:stretch>
        </p:blipFill>
        <p:spPr bwMode="auto">
          <a:xfrm>
            <a:off x="561975" y="1196975"/>
            <a:ext cx="2943225" cy="1160463"/>
          </a:xfrm>
          <a:prstGeom prst="rect">
            <a:avLst/>
          </a:prstGeom>
          <a:noFill/>
          <a:ln w="28575">
            <a:solidFill>
              <a:schemeClr val="tx1"/>
            </a:solidFill>
            <a:miter lim="800000"/>
            <a:headEnd/>
            <a:tailEnd/>
          </a:ln>
          <a:effectLst/>
        </p:spPr>
      </p:pic>
      <p:pic>
        <p:nvPicPr>
          <p:cNvPr id="10" name="Picture 9" descr="3144 Ff Open Sensor Fail.jpg"/>
          <p:cNvPicPr>
            <a:picLocks noChangeAspect="1"/>
          </p:cNvPicPr>
          <p:nvPr/>
        </p:nvPicPr>
        <p:blipFill>
          <a:blip r:embed="rId8" cstate="print"/>
          <a:srcRect l="50330" t="39190" r="27912" b="30694"/>
          <a:stretch>
            <a:fillRect/>
          </a:stretch>
        </p:blipFill>
        <p:spPr>
          <a:xfrm>
            <a:off x="7086600" y="4095557"/>
            <a:ext cx="1959917" cy="1771843"/>
          </a:xfrm>
          <a:prstGeom prst="rect">
            <a:avLst/>
          </a:prstGeom>
        </p:spPr>
      </p:pic>
      <p:pic>
        <p:nvPicPr>
          <p:cNvPr id="12" name="Picture 11" descr="Overview Degraded Over.jpg"/>
          <p:cNvPicPr>
            <a:picLocks noChangeAspect="1"/>
          </p:cNvPicPr>
          <p:nvPr/>
        </p:nvPicPr>
        <p:blipFill>
          <a:blip r:embed="rId9" cstate="print"/>
          <a:srcRect l="50440" t="39190" r="28022" b="30694"/>
          <a:stretch>
            <a:fillRect/>
          </a:stretch>
        </p:blipFill>
        <p:spPr>
          <a:xfrm>
            <a:off x="5334000" y="3866955"/>
            <a:ext cx="1940121" cy="1771845"/>
          </a:xfrm>
          <a:prstGeom prst="rect">
            <a:avLst/>
          </a:prstGeom>
        </p:spPr>
      </p:pic>
      <p:pic>
        <p:nvPicPr>
          <p:cNvPr id="13" name="Picture 5" descr="3051S Wireless Overview"/>
          <p:cNvPicPr>
            <a:picLocks noChangeAspect="1" noChangeArrowheads="1"/>
          </p:cNvPicPr>
          <p:nvPr/>
        </p:nvPicPr>
        <p:blipFill>
          <a:blip r:embed="rId10" cstate="print"/>
          <a:srcRect l="50324" t="39153" r="27843" b="30624"/>
          <a:stretch>
            <a:fillRect/>
          </a:stretch>
        </p:blipFill>
        <p:spPr bwMode="auto">
          <a:xfrm>
            <a:off x="3646369" y="3657600"/>
            <a:ext cx="1992431" cy="1801540"/>
          </a:xfrm>
          <a:prstGeom prst="rect">
            <a:avLst/>
          </a:prstGeom>
          <a:noFill/>
        </p:spPr>
      </p:pic>
      <p:sp>
        <p:nvSpPr>
          <p:cNvPr id="14" name="Title 13"/>
          <p:cNvSpPr>
            <a:spLocks noGrp="1"/>
          </p:cNvSpPr>
          <p:nvPr>
            <p:ph type="title"/>
          </p:nvPr>
        </p:nvSpPr>
        <p:spPr/>
        <p:txBody>
          <a:bodyPr/>
          <a:lstStyle/>
          <a:p>
            <a:r>
              <a:rPr lang="en-US" dirty="0"/>
              <a:t>Simple Status Flags</a:t>
            </a:r>
            <a:br>
              <a:rPr lang="en-US" dirty="0"/>
            </a:br>
            <a:r>
              <a:rPr lang="en-US" dirty="0"/>
              <a:t>- Easy to Understand</a:t>
            </a:r>
          </a:p>
        </p:txBody>
      </p:sp>
    </p:spTree>
    <p:custDataLst>
      <p:tags r:id="rId1"/>
    </p:custData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cstate="print"/>
          <a:srcRect/>
          <a:stretch>
            <a:fillRect/>
          </a:stretch>
        </p:blipFill>
        <p:spPr bwMode="auto">
          <a:xfrm>
            <a:off x="8029575" y="0"/>
            <a:ext cx="1114425" cy="2009775"/>
          </a:xfrm>
          <a:prstGeom prst="rect">
            <a:avLst/>
          </a:prstGeom>
          <a:noFill/>
          <a:ln w="9525">
            <a:noFill/>
            <a:miter lim="800000"/>
            <a:headEnd/>
            <a:tailEnd/>
          </a:ln>
          <a:effectLst/>
        </p:spPr>
      </p:pic>
      <p:sp>
        <p:nvSpPr>
          <p:cNvPr id="202755" name="Rectangle 3"/>
          <p:cNvSpPr>
            <a:spLocks noGrp="1" noChangeArrowheads="1"/>
          </p:cNvSpPr>
          <p:nvPr>
            <p:ph type="title"/>
          </p:nvPr>
        </p:nvSpPr>
        <p:spPr/>
        <p:txBody>
          <a:bodyPr/>
          <a:lstStyle/>
          <a:p>
            <a:r>
              <a:rPr lang="en-US" dirty="0"/>
              <a:t>Fieldbus Maintenance Made Easy:</a:t>
            </a:r>
            <a:br>
              <a:rPr lang="en-US" dirty="0"/>
            </a:br>
            <a:r>
              <a:rPr lang="en-US" dirty="0"/>
              <a:t>Calibration and Setup Wizards</a:t>
            </a:r>
          </a:p>
        </p:txBody>
      </p:sp>
      <p:sp>
        <p:nvSpPr>
          <p:cNvPr id="202754" name="Rectangle 2"/>
          <p:cNvSpPr>
            <a:spLocks noChangeArrowheads="1"/>
          </p:cNvSpPr>
          <p:nvPr/>
        </p:nvSpPr>
        <p:spPr bwMode="auto">
          <a:xfrm>
            <a:off x="7240588" y="5300663"/>
            <a:ext cx="1903412" cy="1457325"/>
          </a:xfrm>
          <a:prstGeom prst="rect">
            <a:avLst/>
          </a:prstGeom>
          <a:solidFill>
            <a:schemeClr val="bg1"/>
          </a:solidFill>
          <a:ln w="9525">
            <a:noFill/>
            <a:miter lim="800000"/>
            <a:headEnd/>
            <a:tailEnd/>
          </a:ln>
          <a:effectLst/>
        </p:spPr>
        <p:txBody>
          <a:bodyPr wrap="none" anchor="ctr"/>
          <a:lstStyle/>
          <a:p>
            <a:endParaRPr lang="en-US"/>
          </a:p>
        </p:txBody>
      </p:sp>
      <p:sp>
        <p:nvSpPr>
          <p:cNvPr id="202761" name="Rectangle 9"/>
          <p:cNvSpPr>
            <a:spLocks noChangeArrowheads="1"/>
          </p:cNvSpPr>
          <p:nvPr/>
        </p:nvSpPr>
        <p:spPr bwMode="auto">
          <a:xfrm>
            <a:off x="1431752" y="2492375"/>
            <a:ext cx="1916112" cy="758825"/>
          </a:xfrm>
          <a:prstGeom prst="rect">
            <a:avLst/>
          </a:prstGeom>
          <a:noFill/>
          <a:ln w="9525">
            <a:noFill/>
            <a:miter lim="800000"/>
            <a:headEnd/>
            <a:tailEnd/>
          </a:ln>
        </p:spPr>
        <p:txBody>
          <a:bodyPr/>
          <a:lstStyle/>
          <a:p>
            <a:pPr eaLnBrk="1" hangingPunct="1">
              <a:buClr>
                <a:schemeClr val="bg2"/>
              </a:buClr>
              <a:buSzPct val="60000"/>
              <a:buFont typeface="Wingdings" pitchFamily="2" charset="2"/>
              <a:buNone/>
            </a:pPr>
            <a:r>
              <a:rPr lang="en-US" sz="2400">
                <a:solidFill>
                  <a:srgbClr val="0000FF"/>
                </a:solidFill>
              </a:rPr>
              <a:t>Zero This Transmitter!</a:t>
            </a:r>
            <a:endParaRPr lang="en-US" sz="2400"/>
          </a:p>
        </p:txBody>
      </p:sp>
      <p:pic>
        <p:nvPicPr>
          <p:cNvPr id="202762" name="Picture 10" descr="npo00007e"/>
          <p:cNvPicPr>
            <a:picLocks noChangeAspect="1" noChangeArrowheads="1"/>
          </p:cNvPicPr>
          <p:nvPr/>
        </p:nvPicPr>
        <p:blipFill>
          <a:blip r:embed="rId4" cstate="print"/>
          <a:srcRect/>
          <a:stretch>
            <a:fillRect/>
          </a:stretch>
        </p:blipFill>
        <p:spPr bwMode="auto">
          <a:xfrm>
            <a:off x="1882602" y="3222625"/>
            <a:ext cx="935037" cy="1082675"/>
          </a:xfrm>
          <a:prstGeom prst="rect">
            <a:avLst/>
          </a:prstGeom>
          <a:noFill/>
          <a:ln w="9525">
            <a:noFill/>
            <a:miter lim="800000"/>
            <a:headEnd/>
            <a:tailEnd/>
          </a:ln>
          <a:effectLst/>
        </p:spPr>
      </p:pic>
      <p:grpSp>
        <p:nvGrpSpPr>
          <p:cNvPr id="202766" name="Group 14"/>
          <p:cNvGrpSpPr>
            <a:grpSpLocks/>
          </p:cNvGrpSpPr>
          <p:nvPr/>
        </p:nvGrpSpPr>
        <p:grpSpPr bwMode="auto">
          <a:xfrm>
            <a:off x="539750" y="4941888"/>
            <a:ext cx="3527425" cy="1655762"/>
            <a:chOff x="340" y="2750"/>
            <a:chExt cx="2222" cy="1043"/>
          </a:xfrm>
        </p:grpSpPr>
        <p:sp>
          <p:nvSpPr>
            <p:cNvPr id="202763" name="Text Box 11"/>
            <p:cNvSpPr txBox="1">
              <a:spLocks noChangeArrowheads="1"/>
            </p:cNvSpPr>
            <p:nvPr/>
          </p:nvSpPr>
          <p:spPr bwMode="auto">
            <a:xfrm>
              <a:off x="340" y="2750"/>
              <a:ext cx="2222" cy="1043"/>
            </a:xfrm>
            <a:prstGeom prst="rect">
              <a:avLst/>
            </a:prstGeom>
            <a:solidFill>
              <a:srgbClr val="FFFF00"/>
            </a:solidFill>
            <a:ln w="9525">
              <a:solidFill>
                <a:schemeClr val="tx1"/>
              </a:solidFill>
              <a:miter lim="800000"/>
              <a:headEnd/>
              <a:tailEnd/>
            </a:ln>
            <a:effectLst/>
          </p:spPr>
          <p:txBody>
            <a:bodyPr/>
            <a:lstStyle/>
            <a:p>
              <a:pPr algn="l"/>
              <a:r>
                <a:rPr lang="en-US" sz="1000" b="1">
                  <a:solidFill>
                    <a:schemeClr val="tx1"/>
                  </a:solidFill>
                </a:rPr>
                <a:t>1. Set MODE_BLK.TARGET to OOS</a:t>
              </a:r>
            </a:p>
            <a:p>
              <a:pPr algn="l"/>
              <a:r>
                <a:rPr lang="en-US" sz="1000" b="1">
                  <a:solidFill>
                    <a:schemeClr val="tx1"/>
                  </a:solidFill>
                </a:rPr>
                <a:t>2. Apply zero pressure to the sensor and allow the to reading stabilize</a:t>
              </a:r>
            </a:p>
            <a:p>
              <a:pPr algn="l"/>
              <a:r>
                <a:rPr lang="en-US" sz="1000" b="1">
                  <a:solidFill>
                    <a:schemeClr val="tx1"/>
                  </a:solidFill>
                </a:rPr>
                <a:t>3. Set value CAL_POINT_LO to 0</a:t>
              </a:r>
            </a:p>
            <a:p>
              <a:pPr algn="l"/>
              <a:r>
                <a:rPr lang="en-US" sz="1000" b="1">
                  <a:solidFill>
                    <a:schemeClr val="tx1"/>
                  </a:solidFill>
                </a:rPr>
                <a:t>4. Set SENSOR_CAL_DATE to the current date.</a:t>
              </a:r>
            </a:p>
            <a:p>
              <a:pPr algn="l"/>
              <a:r>
                <a:rPr lang="en-US" sz="1000" b="1">
                  <a:solidFill>
                    <a:schemeClr val="tx1"/>
                  </a:solidFill>
                </a:rPr>
                <a:t>5. Set SENSOR_CAL_WHO to the person responsible for the calibration.</a:t>
              </a:r>
            </a:p>
            <a:p>
              <a:pPr algn="l"/>
              <a:r>
                <a:rPr lang="en-US" sz="1000" b="1">
                  <a:solidFill>
                    <a:schemeClr val="tx1"/>
                  </a:solidFill>
                </a:rPr>
                <a:t>6. Set SENSOR _CAL_LOC to the calibration location.</a:t>
              </a:r>
            </a:p>
            <a:p>
              <a:pPr algn="l"/>
              <a:r>
                <a:rPr lang="en-US" sz="1000" b="1">
                  <a:solidFill>
                    <a:schemeClr val="tx1"/>
                  </a:solidFill>
                </a:rPr>
                <a:t>7. Set SENSOR_CAL_METHOD to User Trim</a:t>
              </a:r>
            </a:p>
            <a:p>
              <a:pPr algn="l"/>
              <a:r>
                <a:rPr lang="en-US" sz="1000" b="1">
                  <a:solidFill>
                    <a:schemeClr val="tx1"/>
                  </a:solidFill>
                </a:rPr>
                <a:t>8. Set MODE_BLK.TARGET to AUTO</a:t>
              </a:r>
              <a:endParaRPr lang="en-US" sz="1000">
                <a:solidFill>
                  <a:schemeClr val="tx1"/>
                </a:solidFill>
              </a:endParaRPr>
            </a:p>
          </p:txBody>
        </p:sp>
        <p:sp>
          <p:nvSpPr>
            <p:cNvPr id="202764" name="Line 12"/>
            <p:cNvSpPr>
              <a:spLocks noChangeShapeType="1"/>
            </p:cNvSpPr>
            <p:nvPr/>
          </p:nvSpPr>
          <p:spPr bwMode="auto">
            <a:xfrm>
              <a:off x="340" y="2750"/>
              <a:ext cx="2222" cy="1043"/>
            </a:xfrm>
            <a:prstGeom prst="line">
              <a:avLst/>
            </a:prstGeom>
            <a:noFill/>
            <a:ln w="76200">
              <a:solidFill>
                <a:srgbClr val="FF0000"/>
              </a:solidFill>
              <a:round/>
              <a:headEnd/>
              <a:tailEnd/>
            </a:ln>
            <a:effectLst/>
          </p:spPr>
          <p:txBody>
            <a:bodyPr wrap="none" anchor="ctr"/>
            <a:lstStyle/>
            <a:p>
              <a:endParaRPr lang="en-US"/>
            </a:p>
          </p:txBody>
        </p:sp>
        <p:sp>
          <p:nvSpPr>
            <p:cNvPr id="202765" name="Line 13"/>
            <p:cNvSpPr>
              <a:spLocks noChangeShapeType="1"/>
            </p:cNvSpPr>
            <p:nvPr/>
          </p:nvSpPr>
          <p:spPr bwMode="auto">
            <a:xfrm flipV="1">
              <a:off x="340" y="2750"/>
              <a:ext cx="2222" cy="1043"/>
            </a:xfrm>
            <a:prstGeom prst="line">
              <a:avLst/>
            </a:prstGeom>
            <a:noFill/>
            <a:ln w="76200">
              <a:solidFill>
                <a:srgbClr val="FF0000"/>
              </a:solidFill>
              <a:round/>
              <a:headEnd/>
              <a:tailEnd/>
            </a:ln>
            <a:effectLst/>
          </p:spPr>
          <p:txBody>
            <a:bodyPr wrap="none" anchor="ctr"/>
            <a:lstStyle/>
            <a:p>
              <a:endParaRPr lang="en-US"/>
            </a:p>
          </p:txBody>
        </p:sp>
      </p:grpSp>
      <p:pic>
        <p:nvPicPr>
          <p:cNvPr id="202767" name="Picture 15"/>
          <p:cNvPicPr>
            <a:picLocks noChangeAspect="1" noChangeArrowheads="1"/>
          </p:cNvPicPr>
          <p:nvPr/>
        </p:nvPicPr>
        <p:blipFill>
          <a:blip r:embed="rId5" cstate="print"/>
          <a:srcRect/>
          <a:stretch>
            <a:fillRect/>
          </a:stretch>
        </p:blipFill>
        <p:spPr bwMode="auto">
          <a:xfrm>
            <a:off x="539750" y="1268413"/>
            <a:ext cx="1381125" cy="787400"/>
          </a:xfrm>
          <a:prstGeom prst="rect">
            <a:avLst/>
          </a:prstGeom>
          <a:noFill/>
          <a:ln w="9525" algn="ctr">
            <a:noFill/>
            <a:miter lim="800000"/>
            <a:headEnd/>
            <a:tailEnd/>
          </a:ln>
          <a:effectLst/>
        </p:spPr>
      </p:pic>
      <p:pic>
        <p:nvPicPr>
          <p:cNvPr id="202769" name="Picture 17"/>
          <p:cNvPicPr>
            <a:picLocks noChangeAspect="1" noChangeArrowheads="1"/>
          </p:cNvPicPr>
          <p:nvPr/>
        </p:nvPicPr>
        <p:blipFill>
          <a:blip r:embed="rId6" cstate="print"/>
          <a:srcRect/>
          <a:stretch>
            <a:fillRect/>
          </a:stretch>
        </p:blipFill>
        <p:spPr bwMode="auto">
          <a:xfrm>
            <a:off x="3648075" y="1196975"/>
            <a:ext cx="4219575" cy="3171825"/>
          </a:xfrm>
          <a:prstGeom prst="rect">
            <a:avLst/>
          </a:prstGeom>
          <a:noFill/>
          <a:ln w="9525">
            <a:noFill/>
            <a:miter lim="800000"/>
            <a:headEnd/>
            <a:tailEnd/>
          </a:ln>
          <a:effectLst/>
        </p:spPr>
      </p:pic>
      <p:pic>
        <p:nvPicPr>
          <p:cNvPr id="202770" name="Picture 18"/>
          <p:cNvPicPr>
            <a:picLocks noChangeAspect="1" noChangeArrowheads="1"/>
          </p:cNvPicPr>
          <p:nvPr/>
        </p:nvPicPr>
        <p:blipFill>
          <a:blip r:embed="rId7" cstate="print"/>
          <a:srcRect/>
          <a:stretch>
            <a:fillRect/>
          </a:stretch>
        </p:blipFill>
        <p:spPr bwMode="auto">
          <a:xfrm>
            <a:off x="3914775" y="1739900"/>
            <a:ext cx="4229100" cy="3162300"/>
          </a:xfrm>
          <a:prstGeom prst="rect">
            <a:avLst/>
          </a:prstGeom>
          <a:noFill/>
          <a:ln w="9525">
            <a:noFill/>
            <a:miter lim="800000"/>
            <a:headEnd/>
            <a:tailEnd/>
          </a:ln>
          <a:effectLst/>
        </p:spPr>
      </p:pic>
      <p:pic>
        <p:nvPicPr>
          <p:cNvPr id="202771" name="Picture 19"/>
          <p:cNvPicPr>
            <a:picLocks noChangeAspect="1" noChangeArrowheads="1"/>
          </p:cNvPicPr>
          <p:nvPr/>
        </p:nvPicPr>
        <p:blipFill>
          <a:blip r:embed="rId8" cstate="print"/>
          <a:srcRect/>
          <a:stretch>
            <a:fillRect/>
          </a:stretch>
        </p:blipFill>
        <p:spPr bwMode="auto">
          <a:xfrm>
            <a:off x="4181475" y="2311400"/>
            <a:ext cx="4229100" cy="3162300"/>
          </a:xfrm>
          <a:prstGeom prst="rect">
            <a:avLst/>
          </a:prstGeom>
          <a:noFill/>
          <a:ln w="9525">
            <a:noFill/>
            <a:miter lim="800000"/>
            <a:headEnd/>
            <a:tailEnd/>
          </a:ln>
          <a:effectLst/>
        </p:spPr>
      </p:pic>
      <p:pic>
        <p:nvPicPr>
          <p:cNvPr id="202772" name="Picture 20"/>
          <p:cNvPicPr>
            <a:picLocks noChangeAspect="1" noChangeArrowheads="1"/>
          </p:cNvPicPr>
          <p:nvPr/>
        </p:nvPicPr>
        <p:blipFill>
          <a:blip r:embed="rId9" cstate="print"/>
          <a:srcRect/>
          <a:stretch>
            <a:fillRect/>
          </a:stretch>
        </p:blipFill>
        <p:spPr bwMode="auto">
          <a:xfrm>
            <a:off x="4448175" y="2844800"/>
            <a:ext cx="4229100" cy="3162300"/>
          </a:xfrm>
          <a:prstGeom prst="rect">
            <a:avLst/>
          </a:prstGeom>
          <a:noFill/>
          <a:ln w="9525">
            <a:noFill/>
            <a:miter lim="800000"/>
            <a:headEnd/>
            <a:tailEnd/>
          </a:ln>
          <a:effectLst/>
        </p:spPr>
      </p:pic>
      <p:pic>
        <p:nvPicPr>
          <p:cNvPr id="202773" name="Picture 21"/>
          <p:cNvPicPr>
            <a:picLocks noChangeAspect="1" noChangeArrowheads="1"/>
          </p:cNvPicPr>
          <p:nvPr/>
        </p:nvPicPr>
        <p:blipFill>
          <a:blip r:embed="rId10" cstate="print"/>
          <a:srcRect/>
          <a:stretch>
            <a:fillRect/>
          </a:stretch>
        </p:blipFill>
        <p:spPr bwMode="auto">
          <a:xfrm>
            <a:off x="4752975" y="3378200"/>
            <a:ext cx="4229100" cy="3162300"/>
          </a:xfrm>
          <a:prstGeom prst="rect">
            <a:avLst/>
          </a:prstGeom>
          <a:noFill/>
          <a:ln w="9525">
            <a:noFill/>
            <a:miter lim="800000"/>
            <a:headEnd/>
            <a:tailEnd/>
          </a:ln>
          <a:effectLst/>
        </p:spPr>
      </p:pic>
      <p:pic>
        <p:nvPicPr>
          <p:cNvPr id="202775" name="Picture 23"/>
          <p:cNvPicPr>
            <a:picLocks noChangeAspect="1" noChangeArrowheads="1"/>
          </p:cNvPicPr>
          <p:nvPr/>
        </p:nvPicPr>
        <p:blipFill>
          <a:blip r:embed="rId11" cstate="print"/>
          <a:srcRect/>
          <a:stretch>
            <a:fillRect/>
          </a:stretch>
        </p:blipFill>
        <p:spPr bwMode="auto">
          <a:xfrm>
            <a:off x="4914900" y="3911600"/>
            <a:ext cx="4229100" cy="3162300"/>
          </a:xfrm>
          <a:prstGeom prst="rect">
            <a:avLst/>
          </a:prstGeom>
          <a:noFill/>
          <a:ln w="9525">
            <a:noFill/>
            <a:miter lim="800000"/>
            <a:headEnd/>
            <a:tailEnd/>
          </a:ln>
          <a:effectLst/>
        </p:spPr>
      </p:pic>
      <p:sp>
        <p:nvSpPr>
          <p:cNvPr id="202776" name="AutoShape 24"/>
          <p:cNvSpPr>
            <a:spLocks noChangeArrowheads="1"/>
          </p:cNvSpPr>
          <p:nvPr/>
        </p:nvSpPr>
        <p:spPr bwMode="auto">
          <a:xfrm>
            <a:off x="6156325" y="4508500"/>
            <a:ext cx="2159000" cy="2159000"/>
          </a:xfrm>
          <a:prstGeom prst="foldedCorner">
            <a:avLst>
              <a:gd name="adj" fmla="val 12500"/>
            </a:avLst>
          </a:prstGeom>
          <a:solidFill>
            <a:srgbClr val="FFFF99"/>
          </a:solidFill>
          <a:ln w="9525">
            <a:solidFill>
              <a:schemeClr val="tx1"/>
            </a:solidFill>
            <a:round/>
            <a:headEnd/>
            <a:tailEnd/>
          </a:ln>
          <a:effectLst/>
        </p:spPr>
        <p:txBody>
          <a:bodyPr anchor="ctr"/>
          <a:lstStyle/>
          <a:p>
            <a:r>
              <a:rPr lang="en-US" dirty="0"/>
              <a:t>Takes the mystery out of fieldbus</a:t>
            </a:r>
          </a:p>
        </p:txBody>
      </p:sp>
      <p:sp>
        <p:nvSpPr>
          <p:cNvPr id="20" name="Rectangle 19"/>
          <p:cNvSpPr/>
          <p:nvPr/>
        </p:nvSpPr>
        <p:spPr bwMode="auto">
          <a:xfrm>
            <a:off x="611560" y="3212976"/>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rPr>
              <a:t>Calibration</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Tutorial</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Available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7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7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7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7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27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27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27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nSpc>
                <a:spcPct val="90000"/>
              </a:lnSpc>
            </a:pPr>
            <a:r>
              <a:rPr lang="en-US" dirty="0"/>
              <a:t>Easier FF Device Replacement (and Commissioning)</a:t>
            </a:r>
          </a:p>
        </p:txBody>
      </p:sp>
      <p:sp>
        <p:nvSpPr>
          <p:cNvPr id="374796" name="Rectangle 12"/>
          <p:cNvSpPr>
            <a:spLocks noGrp="1" noChangeArrowheads="1"/>
          </p:cNvSpPr>
          <p:nvPr>
            <p:ph idx="1"/>
          </p:nvPr>
        </p:nvSpPr>
        <p:spPr>
          <a:xfrm>
            <a:off x="467544" y="1052736"/>
            <a:ext cx="4752528" cy="1439639"/>
          </a:xfrm>
        </p:spPr>
        <p:txBody>
          <a:bodyPr/>
          <a:lstStyle/>
          <a:p>
            <a:r>
              <a:rPr lang="en-US" dirty="0"/>
              <a:t>Replace (or commission)  device without touching the software</a:t>
            </a:r>
          </a:p>
          <a:p>
            <a:r>
              <a:rPr lang="en-US" dirty="0"/>
              <a:t>System automatically logs process in background</a:t>
            </a:r>
          </a:p>
          <a:p>
            <a:endParaRPr lang="en-US" dirty="0"/>
          </a:p>
        </p:txBody>
      </p:sp>
      <p:pic>
        <p:nvPicPr>
          <p:cNvPr id="374786" name="Picture 16"/>
          <p:cNvPicPr>
            <a:picLocks noChangeAspect="1" noChangeArrowheads="1"/>
          </p:cNvPicPr>
          <p:nvPr/>
        </p:nvPicPr>
        <p:blipFill>
          <a:blip r:embed="rId3" cstate="print"/>
          <a:srcRect l="17500"/>
          <a:stretch>
            <a:fillRect/>
          </a:stretch>
        </p:blipFill>
        <p:spPr bwMode="auto">
          <a:xfrm>
            <a:off x="539750" y="3933825"/>
            <a:ext cx="2919413" cy="2654300"/>
          </a:xfrm>
          <a:prstGeom prst="rect">
            <a:avLst/>
          </a:prstGeom>
          <a:noFill/>
          <a:ln w="22225">
            <a:solidFill>
              <a:schemeClr val="tx1"/>
            </a:solidFill>
            <a:miter lim="800000"/>
            <a:headEnd/>
            <a:tailEnd/>
          </a:ln>
        </p:spPr>
      </p:pic>
      <p:sp>
        <p:nvSpPr>
          <p:cNvPr id="374794" name="Text Box 3"/>
          <p:cNvSpPr txBox="1">
            <a:spLocks noChangeArrowheads="1"/>
          </p:cNvSpPr>
          <p:nvPr/>
        </p:nvSpPr>
        <p:spPr bwMode="auto">
          <a:xfrm>
            <a:off x="7308850" y="-387350"/>
            <a:ext cx="1835150" cy="333375"/>
          </a:xfrm>
          <a:prstGeom prst="rect">
            <a:avLst/>
          </a:prstGeom>
          <a:solidFill>
            <a:srgbClr val="FFFF00"/>
          </a:solidFill>
          <a:ln w="9525">
            <a:solidFill>
              <a:schemeClr val="tx1"/>
            </a:solidFill>
            <a:miter lim="800000"/>
            <a:headEnd/>
            <a:tailEnd/>
          </a:ln>
        </p:spPr>
        <p:txBody>
          <a:bodyPr anchor="ctr"/>
          <a:lstStyle/>
          <a:p>
            <a:r>
              <a:rPr lang="en-US" sz="2000">
                <a:solidFill>
                  <a:schemeClr val="tx1"/>
                </a:solidFill>
                <a:ea typeface="MS PGothic" pitchFamily="34" charset="-128"/>
                <a:cs typeface="Arial" charset="0"/>
              </a:rPr>
              <a:t>DeltaV v10.3</a:t>
            </a:r>
          </a:p>
        </p:txBody>
      </p:sp>
      <p:pic>
        <p:nvPicPr>
          <p:cNvPr id="374797" name="Picture 4"/>
          <p:cNvPicPr>
            <a:picLocks noChangeAspect="1" noChangeArrowheads="1"/>
          </p:cNvPicPr>
          <p:nvPr/>
        </p:nvPicPr>
        <p:blipFill>
          <a:blip r:embed="rId4" cstate="print"/>
          <a:srcRect/>
          <a:stretch>
            <a:fillRect/>
          </a:stretch>
        </p:blipFill>
        <p:spPr bwMode="auto">
          <a:xfrm>
            <a:off x="5228084" y="1196752"/>
            <a:ext cx="3808412" cy="4478338"/>
          </a:xfrm>
          <a:prstGeom prst="rect">
            <a:avLst/>
          </a:prstGeom>
          <a:noFill/>
          <a:ln w="9525">
            <a:noFill/>
            <a:miter lim="800000"/>
            <a:headEnd/>
            <a:tailEnd/>
          </a:ln>
        </p:spPr>
      </p:pic>
      <p:pic>
        <p:nvPicPr>
          <p:cNvPr id="374798" name="Picture 2"/>
          <p:cNvPicPr>
            <a:picLocks noChangeAspect="1" noChangeArrowheads="1"/>
          </p:cNvPicPr>
          <p:nvPr/>
        </p:nvPicPr>
        <p:blipFill>
          <a:blip r:embed="rId5" cstate="print"/>
          <a:srcRect/>
          <a:stretch>
            <a:fillRect/>
          </a:stretch>
        </p:blipFill>
        <p:spPr bwMode="auto">
          <a:xfrm>
            <a:off x="5228084" y="1196752"/>
            <a:ext cx="3808412" cy="4478338"/>
          </a:xfrm>
          <a:prstGeom prst="rect">
            <a:avLst/>
          </a:prstGeom>
          <a:noFill/>
          <a:ln w="9525">
            <a:noFill/>
            <a:miter lim="800000"/>
            <a:headEnd/>
            <a:tailEnd/>
          </a:ln>
        </p:spPr>
      </p:pic>
      <p:pic>
        <p:nvPicPr>
          <p:cNvPr id="374799" name="Picture 2"/>
          <p:cNvPicPr>
            <a:picLocks noChangeAspect="1" noChangeArrowheads="1"/>
          </p:cNvPicPr>
          <p:nvPr/>
        </p:nvPicPr>
        <p:blipFill>
          <a:blip r:embed="rId6" cstate="print"/>
          <a:srcRect/>
          <a:stretch>
            <a:fillRect/>
          </a:stretch>
        </p:blipFill>
        <p:spPr bwMode="auto">
          <a:xfrm>
            <a:off x="5228084" y="1196752"/>
            <a:ext cx="3808412" cy="4478338"/>
          </a:xfrm>
          <a:prstGeom prst="rect">
            <a:avLst/>
          </a:prstGeom>
          <a:noFill/>
          <a:ln w="9525">
            <a:noFill/>
            <a:miter lim="800000"/>
            <a:headEnd/>
            <a:tailEnd/>
          </a:ln>
        </p:spPr>
      </p:pic>
      <p:pic>
        <p:nvPicPr>
          <p:cNvPr id="374800" name="Picture 3"/>
          <p:cNvPicPr>
            <a:picLocks noChangeAspect="1" noChangeArrowheads="1"/>
          </p:cNvPicPr>
          <p:nvPr/>
        </p:nvPicPr>
        <p:blipFill>
          <a:blip r:embed="rId7" cstate="print"/>
          <a:srcRect/>
          <a:stretch>
            <a:fillRect/>
          </a:stretch>
        </p:blipFill>
        <p:spPr bwMode="auto">
          <a:xfrm>
            <a:off x="5228084" y="1196752"/>
            <a:ext cx="3808412" cy="4478338"/>
          </a:xfrm>
          <a:prstGeom prst="rect">
            <a:avLst/>
          </a:prstGeom>
          <a:noFill/>
          <a:ln w="9525">
            <a:noFill/>
            <a:miter lim="800000"/>
            <a:headEnd/>
            <a:tailEnd/>
          </a:ln>
        </p:spPr>
      </p:pic>
      <p:sp>
        <p:nvSpPr>
          <p:cNvPr id="374801" name="AutoShape 17"/>
          <p:cNvSpPr>
            <a:spLocks noChangeArrowheads="1"/>
          </p:cNvSpPr>
          <p:nvPr/>
        </p:nvSpPr>
        <p:spPr bwMode="auto">
          <a:xfrm>
            <a:off x="3563888" y="3284984"/>
            <a:ext cx="1512888" cy="1295400"/>
          </a:xfrm>
          <a:prstGeom prst="foldedCorner">
            <a:avLst>
              <a:gd name="adj" fmla="val 12500"/>
            </a:avLst>
          </a:prstGeom>
          <a:solidFill>
            <a:srgbClr val="FFFF99"/>
          </a:solidFill>
          <a:ln w="9525">
            <a:solidFill>
              <a:schemeClr val="tx1"/>
            </a:solidFill>
            <a:round/>
            <a:headEnd/>
            <a:tailEnd/>
          </a:ln>
          <a:effectLst/>
        </p:spPr>
        <p:txBody>
          <a:bodyPr anchor="ctr"/>
          <a:lstStyle/>
          <a:p>
            <a:r>
              <a:rPr lang="en-US" dirty="0"/>
              <a:t>Automatic configuration reconciliation with device database</a:t>
            </a:r>
          </a:p>
        </p:txBody>
      </p:sp>
      <p:sp>
        <p:nvSpPr>
          <p:cNvPr id="374802" name="AutoShape 18"/>
          <p:cNvSpPr>
            <a:spLocks noChangeArrowheads="1"/>
          </p:cNvSpPr>
          <p:nvPr/>
        </p:nvSpPr>
        <p:spPr bwMode="auto">
          <a:xfrm>
            <a:off x="3563888" y="4651822"/>
            <a:ext cx="1512888" cy="936625"/>
          </a:xfrm>
          <a:prstGeom prst="foldedCorner">
            <a:avLst>
              <a:gd name="adj" fmla="val 12500"/>
            </a:avLst>
          </a:prstGeom>
          <a:solidFill>
            <a:srgbClr val="FFFF99"/>
          </a:solidFill>
          <a:ln w="9525">
            <a:solidFill>
              <a:schemeClr val="tx1"/>
            </a:solidFill>
            <a:round/>
            <a:headEnd/>
            <a:tailEnd/>
          </a:ln>
          <a:effectLst/>
        </p:spPr>
        <p:txBody>
          <a:bodyPr anchor="ctr"/>
          <a:lstStyle/>
          <a:p>
            <a:r>
              <a:rPr lang="en-US"/>
              <a:t>Automatic configuration download</a:t>
            </a:r>
          </a:p>
        </p:txBody>
      </p:sp>
      <p:sp>
        <p:nvSpPr>
          <p:cNvPr id="374803" name="AutoShape 19"/>
          <p:cNvSpPr>
            <a:spLocks noChangeArrowheads="1"/>
          </p:cNvSpPr>
          <p:nvPr/>
        </p:nvSpPr>
        <p:spPr bwMode="auto">
          <a:xfrm>
            <a:off x="3563888" y="5659884"/>
            <a:ext cx="1512888" cy="936625"/>
          </a:xfrm>
          <a:prstGeom prst="foldedCorner">
            <a:avLst>
              <a:gd name="adj" fmla="val 12500"/>
            </a:avLst>
          </a:prstGeom>
          <a:solidFill>
            <a:srgbClr val="FFFF99"/>
          </a:solidFill>
          <a:ln w="9525">
            <a:solidFill>
              <a:schemeClr val="tx1"/>
            </a:solidFill>
            <a:round/>
            <a:headEnd/>
            <a:tailEnd/>
          </a:ln>
          <a:effectLst/>
        </p:spPr>
        <p:txBody>
          <a:bodyPr anchor="ctr"/>
          <a:lstStyle/>
          <a:p>
            <a:r>
              <a:rPr lang="en-US"/>
              <a:t>View details in historian and log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7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48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7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48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8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4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01" grpId="0" animBg="1"/>
      <p:bldP spid="374802" grpId="0" animBg="1"/>
      <p:bldP spid="37480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725488" y="406400"/>
            <a:ext cx="8274050" cy="723900"/>
          </a:xfrm>
        </p:spPr>
        <p:txBody>
          <a:bodyPr/>
          <a:lstStyle/>
          <a:p>
            <a:r>
              <a:rPr lang="en-US" dirty="0"/>
              <a:t>Fieldbus Maintenance Made Easy:</a:t>
            </a:r>
            <a:br>
              <a:rPr lang="en-US" dirty="0"/>
            </a:br>
            <a:r>
              <a:rPr lang="en-US" dirty="0"/>
              <a:t>Device Replacement Wizard</a:t>
            </a:r>
          </a:p>
        </p:txBody>
      </p:sp>
      <p:sp>
        <p:nvSpPr>
          <p:cNvPr id="130051" name="Rectangle 3"/>
          <p:cNvSpPr>
            <a:spLocks noGrp="1" noChangeArrowheads="1"/>
          </p:cNvSpPr>
          <p:nvPr>
            <p:ph type="body" idx="4294967295"/>
          </p:nvPr>
        </p:nvSpPr>
        <p:spPr>
          <a:xfrm>
            <a:off x="538163" y="1052513"/>
            <a:ext cx="8343900" cy="4795837"/>
          </a:xfrm>
        </p:spPr>
        <p:txBody>
          <a:bodyPr/>
          <a:lstStyle/>
          <a:p>
            <a:r>
              <a:rPr lang="en-US" dirty="0"/>
              <a:t>Guides technician through fieldbus device replacement step-by-step</a:t>
            </a:r>
          </a:p>
          <a:p>
            <a:r>
              <a:rPr lang="en-US" dirty="0"/>
              <a:t>Tells you which DD to get if not already loaded</a:t>
            </a:r>
          </a:p>
          <a:p>
            <a:endParaRPr lang="en-US" dirty="0"/>
          </a:p>
          <a:p>
            <a:pPr lvl="1">
              <a:buFontTx/>
              <a:buNone/>
            </a:pPr>
            <a:endParaRPr lang="en-US" dirty="0"/>
          </a:p>
        </p:txBody>
      </p:sp>
      <p:sp>
        <p:nvSpPr>
          <p:cNvPr id="130061" name="AutoShape 13"/>
          <p:cNvSpPr>
            <a:spLocks noChangeArrowheads="1"/>
          </p:cNvSpPr>
          <p:nvPr/>
        </p:nvSpPr>
        <p:spPr bwMode="auto">
          <a:xfrm>
            <a:off x="6948264" y="2350120"/>
            <a:ext cx="2159000" cy="2159000"/>
          </a:xfrm>
          <a:prstGeom prst="foldedCorner">
            <a:avLst>
              <a:gd name="adj" fmla="val 12500"/>
            </a:avLst>
          </a:prstGeom>
          <a:solidFill>
            <a:srgbClr val="FFFF99"/>
          </a:solidFill>
          <a:ln w="9525">
            <a:solidFill>
              <a:schemeClr val="tx1"/>
            </a:solidFill>
            <a:round/>
            <a:headEnd/>
            <a:tailEnd/>
          </a:ln>
          <a:effectLst/>
        </p:spPr>
        <p:txBody>
          <a:bodyPr anchor="ctr"/>
          <a:lstStyle/>
          <a:p>
            <a:r>
              <a:rPr lang="en-US" dirty="0"/>
              <a:t>Takes the mystery out of fieldbus</a:t>
            </a:r>
          </a:p>
        </p:txBody>
      </p:sp>
      <p:pic>
        <p:nvPicPr>
          <p:cNvPr id="1048578" name="Picture 2"/>
          <p:cNvPicPr>
            <a:picLocks noChangeAspect="1" noChangeArrowheads="1"/>
          </p:cNvPicPr>
          <p:nvPr/>
        </p:nvPicPr>
        <p:blipFill>
          <a:blip r:embed="rId3" cstate="print"/>
          <a:srcRect/>
          <a:stretch>
            <a:fillRect/>
          </a:stretch>
        </p:blipFill>
        <p:spPr bwMode="auto">
          <a:xfrm>
            <a:off x="827584" y="2494359"/>
            <a:ext cx="6021387" cy="4391025"/>
          </a:xfrm>
          <a:prstGeom prst="rect">
            <a:avLst/>
          </a:prstGeom>
          <a:noFill/>
          <a:ln w="9525">
            <a:noFill/>
            <a:miter lim="800000"/>
            <a:headEnd/>
            <a:tailEnd/>
          </a:ln>
          <a:effectLst/>
        </p:spPr>
      </p:pic>
      <p:pic>
        <p:nvPicPr>
          <p:cNvPr id="1048579" name="Picture 3"/>
          <p:cNvPicPr>
            <a:picLocks noChangeAspect="1" noChangeArrowheads="1"/>
          </p:cNvPicPr>
          <p:nvPr/>
        </p:nvPicPr>
        <p:blipFill>
          <a:blip r:embed="rId4" cstate="print"/>
          <a:srcRect/>
          <a:stretch>
            <a:fillRect/>
          </a:stretch>
        </p:blipFill>
        <p:spPr bwMode="auto">
          <a:xfrm>
            <a:off x="827584" y="2494359"/>
            <a:ext cx="6021387" cy="4391025"/>
          </a:xfrm>
          <a:prstGeom prst="rect">
            <a:avLst/>
          </a:prstGeom>
          <a:noFill/>
          <a:ln w="9525">
            <a:noFill/>
            <a:miter lim="800000"/>
            <a:headEnd/>
            <a:tailEnd/>
          </a:ln>
          <a:effectLst/>
        </p:spPr>
      </p:pic>
      <p:pic>
        <p:nvPicPr>
          <p:cNvPr id="1048580" name="Picture 4"/>
          <p:cNvPicPr>
            <a:picLocks noChangeAspect="1" noChangeArrowheads="1"/>
          </p:cNvPicPr>
          <p:nvPr/>
        </p:nvPicPr>
        <p:blipFill>
          <a:blip r:embed="rId5" cstate="print"/>
          <a:srcRect/>
          <a:stretch>
            <a:fillRect/>
          </a:stretch>
        </p:blipFill>
        <p:spPr bwMode="auto">
          <a:xfrm>
            <a:off x="1475656" y="3214439"/>
            <a:ext cx="4591050" cy="3181350"/>
          </a:xfrm>
          <a:prstGeom prst="rect">
            <a:avLst/>
          </a:prstGeom>
          <a:noFill/>
          <a:ln w="9525">
            <a:noFill/>
            <a:miter lim="800000"/>
            <a:headEnd/>
            <a:tailEnd/>
          </a:ln>
          <a:effectLst/>
        </p:spPr>
      </p:pic>
      <p:pic>
        <p:nvPicPr>
          <p:cNvPr id="1048581" name="Picture 5"/>
          <p:cNvPicPr>
            <a:picLocks noChangeAspect="1" noChangeArrowheads="1"/>
          </p:cNvPicPr>
          <p:nvPr/>
        </p:nvPicPr>
        <p:blipFill>
          <a:blip r:embed="rId6" cstate="print"/>
          <a:srcRect/>
          <a:stretch>
            <a:fillRect/>
          </a:stretch>
        </p:blipFill>
        <p:spPr bwMode="auto">
          <a:xfrm>
            <a:off x="854869" y="2494359"/>
            <a:ext cx="6021387" cy="4391025"/>
          </a:xfrm>
          <a:prstGeom prst="rect">
            <a:avLst/>
          </a:prstGeom>
          <a:noFill/>
          <a:ln w="9525">
            <a:noFill/>
            <a:miter lim="800000"/>
            <a:headEnd/>
            <a:tailEnd/>
          </a:ln>
          <a:effectLst/>
        </p:spPr>
      </p:pic>
      <p:pic>
        <p:nvPicPr>
          <p:cNvPr id="1048582" name="Picture 6"/>
          <p:cNvPicPr>
            <a:picLocks noChangeAspect="1" noChangeArrowheads="1"/>
          </p:cNvPicPr>
          <p:nvPr/>
        </p:nvPicPr>
        <p:blipFill>
          <a:blip r:embed="rId7" cstate="print"/>
          <a:srcRect/>
          <a:stretch>
            <a:fillRect/>
          </a:stretch>
        </p:blipFill>
        <p:spPr bwMode="auto">
          <a:xfrm>
            <a:off x="1475656" y="2998415"/>
            <a:ext cx="4829175" cy="3571875"/>
          </a:xfrm>
          <a:prstGeom prst="rect">
            <a:avLst/>
          </a:prstGeom>
          <a:noFill/>
          <a:ln w="9525">
            <a:noFill/>
            <a:miter lim="800000"/>
            <a:headEnd/>
            <a:tailEnd/>
          </a:ln>
          <a:effectLst/>
        </p:spPr>
      </p:pic>
      <p:pic>
        <p:nvPicPr>
          <p:cNvPr id="1048583" name="Picture 7"/>
          <p:cNvPicPr>
            <a:picLocks noChangeAspect="1" noChangeArrowheads="1"/>
          </p:cNvPicPr>
          <p:nvPr/>
        </p:nvPicPr>
        <p:blipFill>
          <a:blip r:embed="rId8" cstate="print"/>
          <a:srcRect/>
          <a:stretch>
            <a:fillRect/>
          </a:stretch>
        </p:blipFill>
        <p:spPr bwMode="auto">
          <a:xfrm>
            <a:off x="1475656" y="2998415"/>
            <a:ext cx="4829175" cy="3571875"/>
          </a:xfrm>
          <a:prstGeom prst="rect">
            <a:avLst/>
          </a:prstGeom>
          <a:noFill/>
          <a:ln w="9525">
            <a:noFill/>
            <a:miter lim="800000"/>
            <a:headEnd/>
            <a:tailEnd/>
          </a:ln>
          <a:effectLst/>
        </p:spPr>
      </p:pic>
      <p:pic>
        <p:nvPicPr>
          <p:cNvPr id="1048585" name="Picture 9"/>
          <p:cNvPicPr>
            <a:picLocks noChangeAspect="1" noChangeArrowheads="1"/>
          </p:cNvPicPr>
          <p:nvPr/>
        </p:nvPicPr>
        <p:blipFill>
          <a:blip r:embed="rId9" cstate="print"/>
          <a:srcRect/>
          <a:stretch>
            <a:fillRect/>
          </a:stretch>
        </p:blipFill>
        <p:spPr bwMode="auto">
          <a:xfrm>
            <a:off x="1475656" y="2998415"/>
            <a:ext cx="4829175" cy="3571875"/>
          </a:xfrm>
          <a:prstGeom prst="rect">
            <a:avLst/>
          </a:prstGeom>
          <a:noFill/>
          <a:ln w="9525">
            <a:noFill/>
            <a:miter lim="800000"/>
            <a:headEnd/>
            <a:tailEnd/>
          </a:ln>
          <a:effectLst/>
        </p:spPr>
      </p:pic>
      <p:pic>
        <p:nvPicPr>
          <p:cNvPr id="1048586" name="Picture 10"/>
          <p:cNvPicPr>
            <a:picLocks noChangeAspect="1" noChangeArrowheads="1"/>
          </p:cNvPicPr>
          <p:nvPr/>
        </p:nvPicPr>
        <p:blipFill>
          <a:blip r:embed="rId10" cstate="print"/>
          <a:srcRect/>
          <a:stretch>
            <a:fillRect/>
          </a:stretch>
        </p:blipFill>
        <p:spPr bwMode="auto">
          <a:xfrm>
            <a:off x="827584" y="2494359"/>
            <a:ext cx="6021387" cy="4391025"/>
          </a:xfrm>
          <a:prstGeom prst="rect">
            <a:avLst/>
          </a:prstGeom>
          <a:noFill/>
          <a:ln w="9525">
            <a:noFill/>
            <a:miter lim="800000"/>
            <a:headEnd/>
            <a:tailEnd/>
          </a:ln>
          <a:effectLst/>
        </p:spPr>
      </p:pic>
      <p:pic>
        <p:nvPicPr>
          <p:cNvPr id="1048587" name="Picture 11"/>
          <p:cNvPicPr>
            <a:picLocks noChangeAspect="1" noChangeArrowheads="1"/>
          </p:cNvPicPr>
          <p:nvPr/>
        </p:nvPicPr>
        <p:blipFill>
          <a:blip r:embed="rId11" cstate="print"/>
          <a:srcRect/>
          <a:stretch>
            <a:fillRect/>
          </a:stretch>
        </p:blipFill>
        <p:spPr bwMode="auto">
          <a:xfrm>
            <a:off x="1763688" y="3934519"/>
            <a:ext cx="4448175" cy="1628775"/>
          </a:xfrm>
          <a:prstGeom prst="rect">
            <a:avLst/>
          </a:prstGeom>
          <a:noFill/>
          <a:ln w="9525">
            <a:noFill/>
            <a:miter lim="800000"/>
            <a:headEnd/>
            <a:tailEnd/>
          </a:ln>
          <a:effectLst/>
        </p:spPr>
      </p:pic>
      <p:pic>
        <p:nvPicPr>
          <p:cNvPr id="1048588" name="Picture 12"/>
          <p:cNvPicPr>
            <a:picLocks noChangeAspect="1" noChangeArrowheads="1"/>
          </p:cNvPicPr>
          <p:nvPr/>
        </p:nvPicPr>
        <p:blipFill>
          <a:blip r:embed="rId12" cstate="print"/>
          <a:srcRect/>
          <a:stretch>
            <a:fillRect/>
          </a:stretch>
        </p:blipFill>
        <p:spPr bwMode="auto">
          <a:xfrm>
            <a:off x="827584" y="2494359"/>
            <a:ext cx="6021387" cy="4391025"/>
          </a:xfrm>
          <a:prstGeom prst="rect">
            <a:avLst/>
          </a:prstGeom>
          <a:noFill/>
          <a:ln w="9525">
            <a:noFill/>
            <a:miter lim="800000"/>
            <a:headEnd/>
            <a:tailEnd/>
          </a:ln>
          <a:effectLst/>
        </p:spPr>
      </p:pic>
      <p:pic>
        <p:nvPicPr>
          <p:cNvPr id="1048589" name="Picture 13"/>
          <p:cNvPicPr>
            <a:picLocks noChangeAspect="1" noChangeArrowheads="1"/>
          </p:cNvPicPr>
          <p:nvPr/>
        </p:nvPicPr>
        <p:blipFill>
          <a:blip r:embed="rId13" cstate="print"/>
          <a:srcRect/>
          <a:stretch>
            <a:fillRect/>
          </a:stretch>
        </p:blipFill>
        <p:spPr bwMode="auto">
          <a:xfrm>
            <a:off x="827584" y="2494359"/>
            <a:ext cx="6021387" cy="4391025"/>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5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85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485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85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85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85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85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85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85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485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3" cstate="print"/>
          <a:srcRect/>
          <a:stretch>
            <a:fillRect/>
          </a:stretch>
        </p:blipFill>
        <p:spPr bwMode="auto">
          <a:xfrm>
            <a:off x="533400" y="2482279"/>
            <a:ext cx="9067800" cy="5483225"/>
          </a:xfrm>
          <a:prstGeom prst="rect">
            <a:avLst/>
          </a:prstGeom>
          <a:noFill/>
          <a:ln w="9525" algn="ctr">
            <a:noFill/>
            <a:miter lim="800000"/>
            <a:headEnd/>
            <a:tailEnd/>
          </a:ln>
        </p:spPr>
      </p:pic>
      <p:sp>
        <p:nvSpPr>
          <p:cNvPr id="2" name="Title 1"/>
          <p:cNvSpPr>
            <a:spLocks noGrp="1"/>
          </p:cNvSpPr>
          <p:nvPr>
            <p:ph type="title"/>
          </p:nvPr>
        </p:nvSpPr>
        <p:spPr/>
        <p:txBody>
          <a:bodyPr/>
          <a:lstStyle/>
          <a:p>
            <a:r>
              <a:rPr lang="en-US" dirty="0"/>
              <a:t>Early Detection of Communication Problems</a:t>
            </a:r>
          </a:p>
        </p:txBody>
      </p:sp>
      <p:sp>
        <p:nvSpPr>
          <p:cNvPr id="3" name="Content Placeholder 2"/>
          <p:cNvSpPr>
            <a:spLocks noGrp="1"/>
          </p:cNvSpPr>
          <p:nvPr>
            <p:ph idx="1"/>
          </p:nvPr>
        </p:nvSpPr>
        <p:spPr>
          <a:xfrm>
            <a:off x="590550" y="1124744"/>
            <a:ext cx="8343900" cy="4628356"/>
          </a:xfrm>
        </p:spPr>
        <p:txBody>
          <a:bodyPr/>
          <a:lstStyle/>
          <a:p>
            <a:r>
              <a:rPr lang="en-US" dirty="0"/>
              <a:t>No need for noise level measurement and scope</a:t>
            </a:r>
          </a:p>
          <a:p>
            <a:r>
              <a:rPr lang="en-US" dirty="0"/>
              <a:t>No need for external “bus monitor” to track communication statistics</a:t>
            </a:r>
          </a:p>
        </p:txBody>
      </p:sp>
      <p:pic>
        <p:nvPicPr>
          <p:cNvPr id="5" name="Picture 8"/>
          <p:cNvPicPr>
            <a:picLocks noChangeAspect="1" noChangeArrowheads="1"/>
          </p:cNvPicPr>
          <p:nvPr/>
        </p:nvPicPr>
        <p:blipFill>
          <a:blip r:embed="rId4" cstate="print"/>
          <a:srcRect/>
          <a:stretch>
            <a:fillRect/>
          </a:stretch>
        </p:blipFill>
        <p:spPr bwMode="auto">
          <a:xfrm>
            <a:off x="5715008" y="3896121"/>
            <a:ext cx="3221038" cy="2989263"/>
          </a:xfrm>
          <a:prstGeom prst="rect">
            <a:avLst/>
          </a:prstGeom>
          <a:noFill/>
          <a:ln w="9525" algn="ctr">
            <a:noFill/>
            <a:miter lim="800000"/>
            <a:headEnd/>
            <a:tailEnd/>
          </a:ln>
        </p:spPr>
      </p:pic>
      <p:sp>
        <p:nvSpPr>
          <p:cNvPr id="7" name="Folded Corner 6"/>
          <p:cNvSpPr/>
          <p:nvPr/>
        </p:nvSpPr>
        <p:spPr bwMode="auto">
          <a:xfrm>
            <a:off x="755576" y="5373216"/>
            <a:ext cx="1440160" cy="1340768"/>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Easily detect devices with water in housing</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475"/>
          <p:cNvPicPr>
            <a:picLocks noChangeAspect="1" noChangeArrowheads="1"/>
          </p:cNvPicPr>
          <p:nvPr/>
        </p:nvPicPr>
        <p:blipFill>
          <a:blip r:embed="rId3" cstate="print"/>
          <a:srcRect/>
          <a:stretch>
            <a:fillRect/>
          </a:stretch>
        </p:blipFill>
        <p:spPr bwMode="auto">
          <a:xfrm>
            <a:off x="7143768" y="2748238"/>
            <a:ext cx="1643074" cy="2609588"/>
          </a:xfrm>
          <a:prstGeom prst="rect">
            <a:avLst/>
          </a:prstGeom>
          <a:noFill/>
          <a:ln w="9525">
            <a:noFill/>
            <a:miter lim="800000"/>
            <a:headEnd/>
            <a:tailEnd/>
          </a:ln>
          <a:effectLst/>
        </p:spPr>
      </p:pic>
      <p:sp>
        <p:nvSpPr>
          <p:cNvPr id="216066" name="Rectangle 2"/>
          <p:cNvSpPr>
            <a:spLocks noGrp="1" noChangeArrowheads="1"/>
          </p:cNvSpPr>
          <p:nvPr>
            <p:ph type="title"/>
          </p:nvPr>
        </p:nvSpPr>
        <p:spPr/>
        <p:txBody>
          <a:bodyPr/>
          <a:lstStyle/>
          <a:p>
            <a:r>
              <a:rPr lang="en-US" dirty="0"/>
              <a:t>Easy</a:t>
            </a:r>
            <a:br>
              <a:rPr lang="en-US" dirty="0"/>
            </a:br>
            <a:r>
              <a:rPr lang="en-US" dirty="0"/>
              <a:t>Maintenance and Troubleshooting</a:t>
            </a:r>
          </a:p>
        </p:txBody>
      </p:sp>
      <p:sp>
        <p:nvSpPr>
          <p:cNvPr id="216067" name="Rectangle 3"/>
          <p:cNvSpPr>
            <a:spLocks noGrp="1" noChangeArrowheads="1"/>
          </p:cNvSpPr>
          <p:nvPr>
            <p:ph idx="1"/>
          </p:nvPr>
        </p:nvSpPr>
        <p:spPr/>
        <p:txBody>
          <a:bodyPr/>
          <a:lstStyle/>
          <a:p>
            <a:r>
              <a:rPr lang="en-US" dirty="0"/>
              <a:t>Test tools for the trade are available</a:t>
            </a:r>
          </a:p>
        </p:txBody>
      </p:sp>
      <p:pic>
        <p:nvPicPr>
          <p:cNvPr id="216079" name="Picture 1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0538" y="4251325"/>
            <a:ext cx="2065337" cy="2994025"/>
          </a:xfrm>
          <a:prstGeom prst="rect">
            <a:avLst/>
          </a:prstGeom>
          <a:noFill/>
          <a:ln w="38100" algn="ctr">
            <a:noFill/>
            <a:prstDash val="dash"/>
            <a:miter lim="800000"/>
            <a:headEnd/>
            <a:tailEnd/>
          </a:ln>
          <a:effectLst/>
        </p:spPr>
      </p:pic>
      <p:pic>
        <p:nvPicPr>
          <p:cNvPr id="216071" name="Picture 7"/>
          <p:cNvPicPr>
            <a:picLocks noChangeAspect="1" noChangeArrowheads="1"/>
          </p:cNvPicPr>
          <p:nvPr/>
        </p:nvPicPr>
        <p:blipFill>
          <a:blip r:embed="rId5" cstate="print"/>
          <a:srcRect/>
          <a:stretch>
            <a:fillRect/>
          </a:stretch>
        </p:blipFill>
        <p:spPr bwMode="auto">
          <a:xfrm>
            <a:off x="7092950" y="1628775"/>
            <a:ext cx="1885950" cy="1076325"/>
          </a:xfrm>
          <a:prstGeom prst="rect">
            <a:avLst/>
          </a:prstGeom>
          <a:noFill/>
          <a:ln w="9525" algn="ctr">
            <a:noFill/>
            <a:miter lim="800000"/>
            <a:headEnd/>
            <a:tailEnd/>
          </a:ln>
          <a:effectLst/>
        </p:spPr>
      </p:pic>
      <p:pic>
        <p:nvPicPr>
          <p:cNvPr id="996353" name="Picture 1" descr="P+F USB-FBPS-1.11.45.NI laptop-FF power supply for use with NI interface"/>
          <p:cNvPicPr>
            <a:picLocks noChangeAspect="1" noChangeArrowheads="1"/>
          </p:cNvPicPr>
          <p:nvPr/>
        </p:nvPicPr>
        <p:blipFill>
          <a:blip r:embed="rId6" cstate="print"/>
          <a:srcRect/>
          <a:stretch>
            <a:fillRect/>
          </a:stretch>
        </p:blipFill>
        <p:spPr bwMode="auto">
          <a:xfrm>
            <a:off x="2699792" y="4509120"/>
            <a:ext cx="2137439" cy="1551062"/>
          </a:xfrm>
          <a:prstGeom prst="rect">
            <a:avLst/>
          </a:prstGeom>
          <a:noFill/>
          <a:ln w="9525">
            <a:noFill/>
            <a:miter lim="800000"/>
            <a:headEnd/>
            <a:tailEnd/>
          </a:ln>
          <a:effectLst/>
        </p:spPr>
      </p:pic>
      <p:pic>
        <p:nvPicPr>
          <p:cNvPr id="11" name="Picture 1" descr="Beamex MC6"/>
          <p:cNvPicPr>
            <a:picLocks noChangeAspect="1" noChangeArrowheads="1"/>
          </p:cNvPicPr>
          <p:nvPr/>
        </p:nvPicPr>
        <p:blipFill>
          <a:blip r:embed="rId7" cstate="print"/>
          <a:srcRect/>
          <a:stretch>
            <a:fillRect/>
          </a:stretch>
        </p:blipFill>
        <p:spPr bwMode="auto">
          <a:xfrm>
            <a:off x="2843808" y="1847282"/>
            <a:ext cx="1872208" cy="1633519"/>
          </a:xfrm>
          <a:prstGeom prst="rect">
            <a:avLst/>
          </a:prstGeom>
          <a:noFill/>
          <a:ln w="9525">
            <a:noFill/>
            <a:miter lim="800000"/>
            <a:headEnd/>
            <a:tailEnd/>
          </a:ln>
          <a:effectLst/>
        </p:spPr>
      </p:pic>
      <p:pic>
        <p:nvPicPr>
          <p:cNvPr id="1558529" name="Picture 1" descr="FF-USB interface"/>
          <p:cNvPicPr>
            <a:picLocks noChangeAspect="1" noChangeArrowheads="1"/>
          </p:cNvPicPr>
          <p:nvPr/>
        </p:nvPicPr>
        <p:blipFill>
          <a:blip r:embed="rId8" cstate="print"/>
          <a:srcRect/>
          <a:stretch>
            <a:fillRect/>
          </a:stretch>
        </p:blipFill>
        <p:spPr bwMode="auto">
          <a:xfrm>
            <a:off x="2100327" y="3645025"/>
            <a:ext cx="4879727" cy="2952328"/>
          </a:xfrm>
          <a:prstGeom prst="rect">
            <a:avLst/>
          </a:prstGeom>
          <a:noFill/>
          <a:ln w="9525">
            <a:noFill/>
            <a:miter lim="800000"/>
            <a:headEnd/>
            <a:tailEnd/>
          </a:ln>
          <a:effectLst/>
        </p:spPr>
      </p:pic>
      <p:sp>
        <p:nvSpPr>
          <p:cNvPr id="10" name="Folded Corner 9"/>
          <p:cNvSpPr/>
          <p:nvPr/>
        </p:nvSpPr>
        <p:spPr bwMode="auto">
          <a:xfrm>
            <a:off x="3203848" y="3501008"/>
            <a:ext cx="1440160" cy="1340768"/>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Same tools as for 4-20 mA devices</a:t>
            </a:r>
          </a:p>
        </p:txBody>
      </p:sp>
      <p:pic>
        <p:nvPicPr>
          <p:cNvPr id="1923073" name="Picture 1" descr="P+F FDH-1 portable fieldbus tester"/>
          <p:cNvPicPr>
            <a:picLocks noChangeAspect="1" noChangeArrowheads="1"/>
          </p:cNvPicPr>
          <p:nvPr/>
        </p:nvPicPr>
        <p:blipFill>
          <a:blip r:embed="rId9" cstate="print">
            <a:clrChange>
              <a:clrFrom>
                <a:srgbClr val="FEFEFE"/>
              </a:clrFrom>
              <a:clrTo>
                <a:srgbClr val="FEFEFE">
                  <a:alpha val="0"/>
                </a:srgbClr>
              </a:clrTo>
            </a:clrChange>
          </a:blip>
          <a:srcRect/>
          <a:stretch>
            <a:fillRect/>
          </a:stretch>
        </p:blipFill>
        <p:spPr bwMode="auto">
          <a:xfrm>
            <a:off x="5076056" y="1772816"/>
            <a:ext cx="1747830" cy="1922613"/>
          </a:xfrm>
          <a:prstGeom prst="rect">
            <a:avLst/>
          </a:prstGeom>
          <a:noFill/>
          <a:ln w="9525">
            <a:noFill/>
            <a:miter lim="800000"/>
            <a:headEnd/>
            <a:tailEnd/>
          </a:ln>
          <a:effectLst/>
        </p:spPr>
      </p:pic>
      <p:pic>
        <p:nvPicPr>
          <p:cNvPr id="12" name="Picture 11"/>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7544" y="1772816"/>
            <a:ext cx="1872208" cy="2245931"/>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Shell Deer Park (USA)</a:t>
            </a:r>
          </a:p>
        </p:txBody>
      </p:sp>
      <p:sp>
        <p:nvSpPr>
          <p:cNvPr id="3" name="Content Placeholder 2"/>
          <p:cNvSpPr>
            <a:spLocks noGrp="1"/>
          </p:cNvSpPr>
          <p:nvPr>
            <p:ph idx="1"/>
          </p:nvPr>
        </p:nvSpPr>
        <p:spPr>
          <a:xfrm>
            <a:off x="619125" y="3670300"/>
            <a:ext cx="3856038" cy="2754313"/>
          </a:xfrm>
          <a:solidFill>
            <a:schemeClr val="bg2">
              <a:lumMod val="40000"/>
              <a:lumOff val="60000"/>
            </a:schemeClr>
          </a:solidFill>
          <a:ln>
            <a:solidFill>
              <a:schemeClr val="tx1"/>
            </a:solidFill>
          </a:ln>
        </p:spPr>
        <p:txBody>
          <a:bodyPr/>
          <a:lstStyle/>
          <a:p>
            <a:pPr>
              <a:defRPr/>
            </a:pPr>
            <a:r>
              <a:rPr lang="en-US" sz="1200" b="1" dirty="0"/>
              <a:t>Complete MAC Services</a:t>
            </a:r>
          </a:p>
          <a:p>
            <a:pPr>
              <a:defRPr/>
            </a:pPr>
            <a:r>
              <a:rPr lang="en-US" sz="1200" b="1" dirty="0"/>
              <a:t>Modernization of Old Competitive Equipment</a:t>
            </a:r>
          </a:p>
          <a:p>
            <a:pPr>
              <a:defRPr/>
            </a:pPr>
            <a:r>
              <a:rPr lang="en-US" sz="1200" b="1" dirty="0"/>
              <a:t>Hot Cutover of All Process Units</a:t>
            </a:r>
          </a:p>
          <a:p>
            <a:pPr>
              <a:defRPr/>
            </a:pPr>
            <a:r>
              <a:rPr lang="en-US" sz="1200" b="1" dirty="0"/>
              <a:t>Process Control Systems</a:t>
            </a:r>
          </a:p>
          <a:p>
            <a:pPr>
              <a:defRPr/>
            </a:pPr>
            <a:r>
              <a:rPr lang="en-US" sz="1200" b="1" dirty="0"/>
              <a:t>Emergency Shutdown Systems</a:t>
            </a:r>
          </a:p>
          <a:p>
            <a:pPr>
              <a:defRPr/>
            </a:pPr>
            <a:r>
              <a:rPr lang="en-US" sz="1200" b="1" dirty="0"/>
              <a:t>Remote Instrument Buildings</a:t>
            </a:r>
          </a:p>
          <a:p>
            <a:pPr>
              <a:defRPr/>
            </a:pPr>
            <a:r>
              <a:rPr lang="en-US" sz="1200" b="1" dirty="0"/>
              <a:t>Foundation Fieldbus Digital </a:t>
            </a:r>
            <a:r>
              <a:rPr lang="en-US" sz="1200" b="1"/>
              <a:t>Field Network</a:t>
            </a:r>
            <a:endParaRPr lang="en-US" sz="1200" b="1" dirty="0"/>
          </a:p>
          <a:p>
            <a:pPr>
              <a:defRPr/>
            </a:pPr>
            <a:r>
              <a:rPr lang="en-US" sz="1200" b="1" dirty="0"/>
              <a:t>Pressure Transmitters</a:t>
            </a:r>
          </a:p>
          <a:p>
            <a:pPr>
              <a:defRPr/>
            </a:pPr>
            <a:r>
              <a:rPr lang="en-US" sz="1200" b="1" dirty="0"/>
              <a:t>Temperature Transmitters</a:t>
            </a:r>
          </a:p>
          <a:p>
            <a:pPr>
              <a:defRPr/>
            </a:pPr>
            <a:r>
              <a:rPr lang="en-US" sz="1200" b="1" dirty="0"/>
              <a:t>Flow Measurement</a:t>
            </a:r>
          </a:p>
          <a:p>
            <a:pPr>
              <a:defRPr/>
            </a:pPr>
            <a:r>
              <a:rPr lang="en-US" sz="1200" b="1" dirty="0"/>
              <a:t>Digital Valve Controllers</a:t>
            </a:r>
          </a:p>
          <a:p>
            <a:pPr>
              <a:defRPr/>
            </a:pPr>
            <a:r>
              <a:rPr lang="en-US" sz="1200" b="1" dirty="0"/>
              <a:t>Control Valves</a:t>
            </a:r>
          </a:p>
        </p:txBody>
      </p:sp>
      <p:sp>
        <p:nvSpPr>
          <p:cNvPr id="5" name="Content Placeholder 2"/>
          <p:cNvSpPr txBox="1">
            <a:spLocks/>
          </p:cNvSpPr>
          <p:nvPr/>
        </p:nvSpPr>
        <p:spPr bwMode="auto">
          <a:xfrm>
            <a:off x="590550" y="1174130"/>
            <a:ext cx="4576763" cy="1174750"/>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Full Integrated Refinery &amp; Chemical Plant</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Separates Crude Oil for Gasoline, Diesel &amp; Chemicals</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Sixth Largest Refinery in the USA</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Strategically Located on the Houston Ship Channel</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Built in 1929 Before the USA Great Depression</a:t>
            </a:r>
          </a:p>
        </p:txBody>
      </p:sp>
      <p:pic>
        <p:nvPicPr>
          <p:cNvPr id="16389" name="Picture 4"/>
          <p:cNvPicPr>
            <a:picLocks noChangeAspect="1" noChangeArrowheads="1"/>
          </p:cNvPicPr>
          <p:nvPr/>
        </p:nvPicPr>
        <p:blipFill>
          <a:blip r:embed="rId2" cstate="print"/>
          <a:srcRect/>
          <a:stretch>
            <a:fillRect/>
          </a:stretch>
        </p:blipFill>
        <p:spPr bwMode="auto">
          <a:xfrm>
            <a:off x="2195736" y="2396678"/>
            <a:ext cx="1214438" cy="1176338"/>
          </a:xfrm>
          <a:prstGeom prst="rect">
            <a:avLst/>
          </a:prstGeom>
          <a:noFill/>
          <a:ln w="9525">
            <a:noFill/>
            <a:miter lim="800000"/>
            <a:headEnd/>
            <a:tailEnd/>
          </a:ln>
        </p:spPr>
      </p:pic>
      <p:pic>
        <p:nvPicPr>
          <p:cNvPr id="16390" name="Picture 5"/>
          <p:cNvPicPr>
            <a:picLocks noChangeAspect="1" noChangeArrowheads="1"/>
          </p:cNvPicPr>
          <p:nvPr/>
        </p:nvPicPr>
        <p:blipFill>
          <a:blip r:embed="rId3" cstate="print"/>
          <a:srcRect/>
          <a:stretch>
            <a:fillRect/>
          </a:stretch>
        </p:blipFill>
        <p:spPr bwMode="auto">
          <a:xfrm>
            <a:off x="4616450" y="3536950"/>
            <a:ext cx="4130675" cy="3144838"/>
          </a:xfrm>
          <a:prstGeom prst="rect">
            <a:avLst/>
          </a:prstGeom>
          <a:noFill/>
          <a:ln w="9525">
            <a:noFill/>
            <a:miter lim="800000"/>
            <a:headEnd/>
            <a:tailEnd/>
          </a:ln>
        </p:spPr>
      </p:pic>
      <p:pic>
        <p:nvPicPr>
          <p:cNvPr id="16391" name="Picture 6" descr="1In the air"/>
          <p:cNvPicPr>
            <a:picLocks noChangeAspect="1" noChangeArrowheads="1"/>
          </p:cNvPicPr>
          <p:nvPr/>
        </p:nvPicPr>
        <p:blipFill>
          <a:blip r:embed="rId4" cstate="print"/>
          <a:srcRect r="12000"/>
          <a:stretch>
            <a:fillRect/>
          </a:stretch>
        </p:blipFill>
        <p:spPr bwMode="auto">
          <a:xfrm>
            <a:off x="5572125" y="1163762"/>
            <a:ext cx="2909888" cy="2481262"/>
          </a:xfrm>
          <a:prstGeom prst="rect">
            <a:avLst/>
          </a:prstGeom>
          <a:noFill/>
          <a:ln w="9525">
            <a:noFill/>
            <a:miter lim="800000"/>
            <a:headEnd/>
            <a:tailEnd/>
          </a:ln>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4"/>
          <p:cNvSpPr>
            <a:spLocks noGrp="1" noChangeArrowheads="1"/>
          </p:cNvSpPr>
          <p:nvPr>
            <p:ph type="ctrTitle"/>
          </p:nvPr>
        </p:nvSpPr>
        <p:spPr/>
        <p:txBody>
          <a:bodyPr/>
          <a:lstStyle/>
          <a:p>
            <a:r>
              <a:rPr lang="en-US" dirty="0"/>
              <a:t>Specifying Fieldbus</a:t>
            </a:r>
          </a:p>
        </p:txBody>
      </p:sp>
      <p:sp>
        <p:nvSpPr>
          <p:cNvPr id="207877" name="Rectangle 5"/>
          <p:cNvSpPr>
            <a:spLocks noGrp="1" noChangeArrowheads="1"/>
          </p:cNvSpPr>
          <p:nvPr>
            <p:ph type="subTitle" idx="1"/>
          </p:nvPr>
        </p:nvSpPr>
        <p:spPr/>
        <p:txBody>
          <a:bodyPr/>
          <a:lstStyle/>
          <a:p>
            <a:r>
              <a:rPr lang="en-US"/>
              <a:t>Not all Fieldbus solutions are created alike – state your requirements</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t>FF Device Requirements</a:t>
            </a:r>
          </a:p>
        </p:txBody>
      </p:sp>
      <p:sp>
        <p:nvSpPr>
          <p:cNvPr id="149507" name="Rectangle 3"/>
          <p:cNvSpPr>
            <a:spLocks noGrp="1" noChangeArrowheads="1"/>
          </p:cNvSpPr>
          <p:nvPr>
            <p:ph idx="1"/>
          </p:nvPr>
        </p:nvSpPr>
        <p:spPr>
          <a:xfrm>
            <a:off x="590550" y="1052513"/>
            <a:ext cx="8343900" cy="4700587"/>
          </a:xfrm>
        </p:spPr>
        <p:txBody>
          <a:bodyPr/>
          <a:lstStyle/>
          <a:p>
            <a:r>
              <a:rPr lang="en-US" sz="1800" dirty="0"/>
              <a:t>Diagnostics</a:t>
            </a:r>
          </a:p>
          <a:p>
            <a:pPr lvl="1"/>
            <a:r>
              <a:rPr lang="en-US" sz="1600" dirty="0"/>
              <a:t>Pressure: plugged impulse line diagnostics, min/max tracking, abnormal situation prevention (ASP)</a:t>
            </a:r>
          </a:p>
          <a:p>
            <a:pPr lvl="1"/>
            <a:r>
              <a:rPr lang="en-US" sz="1600" dirty="0"/>
              <a:t>Temperature: sensor failure, thermocouple degradation, sensor deviation, min/max tracking, abnormal situation prevention (ASP)</a:t>
            </a:r>
          </a:p>
          <a:p>
            <a:pPr lvl="1"/>
            <a:r>
              <a:rPr lang="en-US" sz="1600" dirty="0"/>
              <a:t>Positioner: Step Response, Drive Signal Test &amp; Dynamic Error Band, Valve Signature, I/P and Relay Integrity Diagnostic, Travel Deviation Diagnostics, Relay Adjustment Travel Deviation, Supply Pressure, and Air Mass Flow Performance</a:t>
            </a:r>
          </a:p>
          <a:p>
            <a:pPr lvl="1"/>
            <a:r>
              <a:rPr lang="en-US" sz="1600" dirty="0"/>
              <a:t>Mass flow: slug flow, meter verification</a:t>
            </a:r>
          </a:p>
          <a:p>
            <a:pPr lvl="1"/>
            <a:r>
              <a:rPr lang="en-US" sz="1600" dirty="0"/>
              <a:t>Magnetic flow: meter verification, tunable empty pipe detection, process noise, ground fault</a:t>
            </a:r>
          </a:p>
          <a:p>
            <a:r>
              <a:rPr lang="en-US" sz="1800" dirty="0"/>
              <a:t>Prioritized diagnostics alerts (NE107)</a:t>
            </a:r>
          </a:p>
          <a:p>
            <a:r>
              <a:rPr lang="en-US" sz="1800" dirty="0"/>
              <a:t>Fast block execution time (300 ms loops)</a:t>
            </a:r>
          </a:p>
          <a:p>
            <a:pPr lvl="1"/>
            <a:r>
              <a:rPr lang="en-US" sz="1600" dirty="0"/>
              <a:t>Caution: bus macrocycle determined by worst device</a:t>
            </a:r>
          </a:p>
          <a:p>
            <a:pPr lvl="2"/>
            <a:r>
              <a:rPr lang="en-US" sz="1400" dirty="0"/>
              <a:t>The difference can be a factor of 4 times or more</a:t>
            </a:r>
          </a:p>
          <a:p>
            <a:r>
              <a:rPr lang="en-US" sz="1800" dirty="0"/>
              <a:t>Complete library of blocks</a:t>
            </a:r>
          </a:p>
          <a:p>
            <a:pPr lvl="1"/>
            <a:r>
              <a:rPr lang="en-US" sz="1600" dirty="0"/>
              <a:t>Additional blocks for control, computations, and diagnostics etc.</a:t>
            </a:r>
          </a:p>
          <a:p>
            <a:r>
              <a:rPr lang="en-US" sz="1800" dirty="0"/>
              <a:t>Low power consumption</a:t>
            </a:r>
          </a:p>
          <a:p>
            <a:pPr lvl="1"/>
            <a:r>
              <a:rPr lang="en-US" sz="1600" dirty="0"/>
              <a:t>Thus more devices</a:t>
            </a:r>
          </a:p>
          <a:p>
            <a:r>
              <a:rPr lang="en-US" sz="1800" dirty="0"/>
              <a:t>Firmware update</a:t>
            </a:r>
          </a:p>
          <a:p>
            <a:pPr lvl="1"/>
            <a:r>
              <a:rPr lang="en-US" sz="1600" dirty="0"/>
              <a:t>Without current consumption increase (thus more devices)</a:t>
            </a:r>
          </a:p>
          <a:p>
            <a:r>
              <a:rPr lang="en-US" sz="1800" dirty="0"/>
              <a:t>Enhanced EDDL files IEC 61804-3</a:t>
            </a:r>
          </a:p>
          <a:p>
            <a:pPr lvl="1"/>
            <a:r>
              <a:rPr lang="en-US" sz="1600" dirty="0"/>
              <a:t>With wizards (methods)</a:t>
            </a:r>
          </a:p>
        </p:txBody>
      </p:sp>
      <p:pic>
        <p:nvPicPr>
          <p:cNvPr id="149508" name="Picture 4"/>
          <p:cNvPicPr>
            <a:picLocks noChangeAspect="1" noChangeArrowheads="1"/>
          </p:cNvPicPr>
          <p:nvPr/>
        </p:nvPicPr>
        <p:blipFill>
          <a:blip r:embed="rId3" cstate="print"/>
          <a:srcRect/>
          <a:stretch>
            <a:fillRect/>
          </a:stretch>
        </p:blipFill>
        <p:spPr bwMode="auto">
          <a:xfrm>
            <a:off x="6858016" y="3643314"/>
            <a:ext cx="1885950" cy="1076325"/>
          </a:xfrm>
          <a:prstGeom prst="rect">
            <a:avLst/>
          </a:prstGeom>
          <a:noFill/>
          <a:ln w="9525" algn="ctr">
            <a:noFill/>
            <a:miter lim="800000"/>
            <a:headEnd/>
            <a:tailEnd/>
          </a:ln>
          <a:effectLst/>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4" descr="Rosemount Raptor 2430 graphical indicator"/>
          <p:cNvPicPr>
            <a:picLocks noChangeAspect="1" noChangeArrowheads="1"/>
          </p:cNvPicPr>
          <p:nvPr/>
        </p:nvPicPr>
        <p:blipFill>
          <a:blip r:embed="rId3" cstate="print"/>
          <a:srcRect/>
          <a:stretch>
            <a:fillRect/>
          </a:stretch>
        </p:blipFill>
        <p:spPr bwMode="auto">
          <a:xfrm>
            <a:off x="4315779" y="5544852"/>
            <a:ext cx="848666" cy="1080120"/>
          </a:xfrm>
          <a:prstGeom prst="rect">
            <a:avLst/>
          </a:prstGeom>
          <a:noFill/>
          <a:ln w="9525">
            <a:noFill/>
            <a:miter lim="800000"/>
            <a:headEnd/>
            <a:tailEnd/>
          </a:ln>
          <a:effectLst/>
        </p:spPr>
      </p:pic>
      <p:pic>
        <p:nvPicPr>
          <p:cNvPr id="92" name="Picture 3" descr="Rosemount Raptor 2440S multi-temperature and bottom water level"/>
          <p:cNvPicPr>
            <a:picLocks noChangeAspect="1" noChangeArrowheads="1"/>
          </p:cNvPicPr>
          <p:nvPr/>
        </p:nvPicPr>
        <p:blipFill>
          <a:blip r:embed="rId4" cstate="print"/>
          <a:srcRect/>
          <a:stretch>
            <a:fillRect/>
          </a:stretch>
        </p:blipFill>
        <p:spPr bwMode="auto">
          <a:xfrm>
            <a:off x="2022901" y="4481492"/>
            <a:ext cx="545204" cy="1080120"/>
          </a:xfrm>
          <a:prstGeom prst="rect">
            <a:avLst/>
          </a:prstGeom>
          <a:noFill/>
          <a:ln w="9525">
            <a:noFill/>
            <a:miter lim="800000"/>
            <a:headEnd/>
            <a:tailEnd/>
          </a:ln>
          <a:effectLst/>
        </p:spPr>
      </p:pic>
      <p:pic>
        <p:nvPicPr>
          <p:cNvPr id="1939457" name="Picture 1" descr="Rosemount Analytical 6888"/>
          <p:cNvPicPr>
            <a:picLocks noChangeAspect="1" noChangeArrowheads="1"/>
          </p:cNvPicPr>
          <p:nvPr/>
        </p:nvPicPr>
        <p:blipFill>
          <a:blip r:embed="rId5" cstate="print"/>
          <a:srcRect/>
          <a:stretch>
            <a:fillRect/>
          </a:stretch>
        </p:blipFill>
        <p:spPr bwMode="auto">
          <a:xfrm rot="1649226">
            <a:off x="4191795" y="1463833"/>
            <a:ext cx="1198334" cy="492271"/>
          </a:xfrm>
          <a:prstGeom prst="rect">
            <a:avLst/>
          </a:prstGeom>
          <a:noFill/>
          <a:ln w="9525">
            <a:noFill/>
            <a:miter lim="800000"/>
            <a:headEnd/>
            <a:tailEnd/>
          </a:ln>
          <a:effectLst/>
        </p:spPr>
      </p:pic>
      <p:pic>
        <p:nvPicPr>
          <p:cNvPr id="93" name="Picture 1" descr="Rosemount Raptor 5900S radar level transmitter"/>
          <p:cNvPicPr>
            <a:picLocks noChangeAspect="1" noChangeArrowheads="1"/>
          </p:cNvPicPr>
          <p:nvPr/>
        </p:nvPicPr>
        <p:blipFill>
          <a:blip r:embed="rId6" cstate="print"/>
          <a:srcRect/>
          <a:stretch>
            <a:fillRect/>
          </a:stretch>
        </p:blipFill>
        <p:spPr bwMode="auto">
          <a:xfrm>
            <a:off x="3059832" y="4437112"/>
            <a:ext cx="930961" cy="1080120"/>
          </a:xfrm>
          <a:prstGeom prst="rect">
            <a:avLst/>
          </a:prstGeom>
          <a:noFill/>
          <a:ln w="9525">
            <a:noFill/>
            <a:miter lim="800000"/>
            <a:headEnd/>
            <a:tailEnd/>
          </a:ln>
          <a:effectLst/>
        </p:spPr>
      </p:pic>
      <p:pic>
        <p:nvPicPr>
          <p:cNvPr id="3" name="Picture 1" descr="Rosemount Analytical MLT2"/>
          <p:cNvPicPr>
            <a:picLocks noChangeAspect="1" noChangeArrowheads="1"/>
          </p:cNvPicPr>
          <p:nvPr/>
        </p:nvPicPr>
        <p:blipFill>
          <a:blip r:embed="rId7" cstate="print"/>
          <a:srcRect/>
          <a:stretch>
            <a:fillRect/>
          </a:stretch>
        </p:blipFill>
        <p:spPr bwMode="auto">
          <a:xfrm>
            <a:off x="6588224" y="1204739"/>
            <a:ext cx="1000125" cy="1000125"/>
          </a:xfrm>
          <a:prstGeom prst="rect">
            <a:avLst/>
          </a:prstGeom>
          <a:noFill/>
          <a:ln w="9525">
            <a:noFill/>
            <a:miter lim="800000"/>
            <a:headEnd/>
            <a:tailEnd/>
          </a:ln>
          <a:effectLst/>
        </p:spPr>
      </p:pic>
      <p:pic>
        <p:nvPicPr>
          <p:cNvPr id="1302529" name="Picture 1" descr="Magtech LTM-350-FF"/>
          <p:cNvPicPr>
            <a:picLocks noChangeAspect="1" noChangeArrowheads="1"/>
          </p:cNvPicPr>
          <p:nvPr/>
        </p:nvPicPr>
        <p:blipFill>
          <a:blip r:embed="rId8" cstate="print"/>
          <a:srcRect/>
          <a:stretch>
            <a:fillRect/>
          </a:stretch>
        </p:blipFill>
        <p:spPr bwMode="auto">
          <a:xfrm>
            <a:off x="2110095" y="5589240"/>
            <a:ext cx="445681" cy="1080120"/>
          </a:xfrm>
          <a:prstGeom prst="rect">
            <a:avLst/>
          </a:prstGeom>
          <a:noFill/>
          <a:ln w="9525">
            <a:noFill/>
            <a:miter lim="800000"/>
            <a:headEnd/>
            <a:tailEnd/>
          </a:ln>
          <a:effectLst/>
        </p:spPr>
      </p:pic>
      <p:pic>
        <p:nvPicPr>
          <p:cNvPr id="956417" name="Picture 1" descr="Fisher DVC6200"/>
          <p:cNvPicPr>
            <a:picLocks noChangeAspect="1" noChangeArrowheads="1"/>
          </p:cNvPicPr>
          <p:nvPr/>
        </p:nvPicPr>
        <p:blipFill>
          <a:blip r:embed="rId9" cstate="print"/>
          <a:srcRect/>
          <a:stretch>
            <a:fillRect/>
          </a:stretch>
        </p:blipFill>
        <p:spPr bwMode="auto">
          <a:xfrm>
            <a:off x="2987824" y="5805264"/>
            <a:ext cx="1080120" cy="802484"/>
          </a:xfrm>
          <a:prstGeom prst="rect">
            <a:avLst/>
          </a:prstGeom>
          <a:noFill/>
          <a:ln w="9525">
            <a:noFill/>
            <a:miter lim="800000"/>
            <a:headEnd/>
            <a:tailEnd/>
          </a:ln>
        </p:spPr>
      </p:pic>
      <p:pic>
        <p:nvPicPr>
          <p:cNvPr id="829441" name="Picture 1" descr="Rosemount 5300 Guided Wave Radar level transmitter"/>
          <p:cNvPicPr>
            <a:picLocks noChangeAspect="1" noChangeArrowheads="1"/>
          </p:cNvPicPr>
          <p:nvPr/>
        </p:nvPicPr>
        <p:blipFill>
          <a:blip r:embed="rId10" cstate="print"/>
          <a:srcRect/>
          <a:stretch>
            <a:fillRect/>
          </a:stretch>
        </p:blipFill>
        <p:spPr bwMode="auto">
          <a:xfrm>
            <a:off x="857224" y="5572140"/>
            <a:ext cx="549092" cy="1000132"/>
          </a:xfrm>
          <a:prstGeom prst="rect">
            <a:avLst/>
          </a:prstGeom>
          <a:noFill/>
          <a:ln w="9525">
            <a:noFill/>
            <a:miter lim="800000"/>
            <a:headEnd/>
            <a:tailEnd/>
          </a:ln>
          <a:effectLst/>
        </p:spPr>
      </p:pic>
      <p:sp>
        <p:nvSpPr>
          <p:cNvPr id="629794" name="Rectangle 34"/>
          <p:cNvSpPr>
            <a:spLocks noGrp="1" noChangeArrowheads="1"/>
          </p:cNvSpPr>
          <p:nvPr>
            <p:ph type="title"/>
          </p:nvPr>
        </p:nvSpPr>
        <p:spPr/>
        <p:txBody>
          <a:bodyPr/>
          <a:lstStyle/>
          <a:p>
            <a:r>
              <a:rPr lang="en-US"/>
              <a:t>Complete Range of Fieldbus Devices</a:t>
            </a:r>
            <a:endParaRPr lang="en-US" dirty="0"/>
          </a:p>
        </p:txBody>
      </p:sp>
      <p:pic>
        <p:nvPicPr>
          <p:cNvPr id="629765" name="Picture 5" descr="instrument02"/>
          <p:cNvPicPr>
            <a:picLocks noChangeAspect="1" noChangeArrowheads="1"/>
          </p:cNvPicPr>
          <p:nvPr/>
        </p:nvPicPr>
        <p:blipFill>
          <a:blip r:embed="rId11" cstate="print"/>
          <a:srcRect/>
          <a:stretch>
            <a:fillRect/>
          </a:stretch>
        </p:blipFill>
        <p:spPr bwMode="auto">
          <a:xfrm>
            <a:off x="1979613" y="1125538"/>
            <a:ext cx="752475" cy="1077912"/>
          </a:xfrm>
          <a:prstGeom prst="rect">
            <a:avLst/>
          </a:prstGeom>
          <a:noFill/>
        </p:spPr>
      </p:pic>
      <p:pic>
        <p:nvPicPr>
          <p:cNvPr id="629766" name="Picture 10" descr="npo000005"/>
          <p:cNvPicPr>
            <a:picLocks noChangeAspect="1" noChangeArrowheads="1"/>
          </p:cNvPicPr>
          <p:nvPr/>
        </p:nvPicPr>
        <p:blipFill>
          <a:blip r:embed="rId12" cstate="print"/>
          <a:srcRect/>
          <a:stretch>
            <a:fillRect/>
          </a:stretch>
        </p:blipFill>
        <p:spPr bwMode="auto">
          <a:xfrm>
            <a:off x="3132138" y="1125538"/>
            <a:ext cx="777875" cy="1079500"/>
          </a:xfrm>
          <a:prstGeom prst="rect">
            <a:avLst/>
          </a:prstGeom>
          <a:noFill/>
          <a:ln w="9525">
            <a:noFill/>
            <a:miter lim="800000"/>
            <a:headEnd/>
            <a:tailEnd/>
          </a:ln>
          <a:effectLst/>
        </p:spPr>
      </p:pic>
      <p:pic>
        <p:nvPicPr>
          <p:cNvPr id="629769" name="Picture 9"/>
          <p:cNvPicPr>
            <a:picLocks noChangeAspect="1" noChangeArrowheads="1"/>
          </p:cNvPicPr>
          <p:nvPr/>
        </p:nvPicPr>
        <p:blipFill>
          <a:blip r:embed="rId13" cstate="print"/>
          <a:srcRect/>
          <a:stretch>
            <a:fillRect/>
          </a:stretch>
        </p:blipFill>
        <p:spPr bwMode="auto">
          <a:xfrm>
            <a:off x="7812088" y="1379538"/>
            <a:ext cx="1154112" cy="825500"/>
          </a:xfrm>
          <a:prstGeom prst="rect">
            <a:avLst/>
          </a:prstGeom>
          <a:noFill/>
          <a:ln w="9525" algn="ctr">
            <a:noFill/>
            <a:miter lim="800000"/>
            <a:headEnd/>
            <a:tailEnd/>
          </a:ln>
          <a:effectLst/>
        </p:spPr>
      </p:pic>
      <p:pic>
        <p:nvPicPr>
          <p:cNvPr id="629771" name="Picture 11"/>
          <p:cNvPicPr>
            <a:picLocks noChangeAspect="1" noChangeArrowheads="1"/>
          </p:cNvPicPr>
          <p:nvPr/>
        </p:nvPicPr>
        <p:blipFill>
          <a:blip r:embed="rId14" cstate="print"/>
          <a:srcRect/>
          <a:stretch>
            <a:fillRect/>
          </a:stretch>
        </p:blipFill>
        <p:spPr bwMode="auto">
          <a:xfrm>
            <a:off x="547688" y="2276475"/>
            <a:ext cx="1152525" cy="976313"/>
          </a:xfrm>
          <a:prstGeom prst="rect">
            <a:avLst/>
          </a:prstGeom>
          <a:noFill/>
          <a:ln w="9525" algn="ctr">
            <a:noFill/>
            <a:miter lim="800000"/>
            <a:headEnd/>
            <a:tailEnd/>
          </a:ln>
          <a:effectLst/>
        </p:spPr>
      </p:pic>
      <p:pic>
        <p:nvPicPr>
          <p:cNvPr id="629772" name="Picture 12"/>
          <p:cNvPicPr>
            <a:picLocks noChangeAspect="1" noChangeArrowheads="1"/>
          </p:cNvPicPr>
          <p:nvPr/>
        </p:nvPicPr>
        <p:blipFill>
          <a:blip r:embed="rId15" cstate="print"/>
          <a:srcRect/>
          <a:stretch>
            <a:fillRect/>
          </a:stretch>
        </p:blipFill>
        <p:spPr bwMode="auto">
          <a:xfrm>
            <a:off x="1763713" y="2276475"/>
            <a:ext cx="1152525" cy="942975"/>
          </a:xfrm>
          <a:prstGeom prst="rect">
            <a:avLst/>
          </a:prstGeom>
          <a:noFill/>
          <a:ln w="9525" algn="ctr">
            <a:noFill/>
            <a:miter lim="800000"/>
            <a:headEnd/>
            <a:tailEnd/>
          </a:ln>
          <a:effectLst/>
        </p:spPr>
      </p:pic>
      <p:pic>
        <p:nvPicPr>
          <p:cNvPr id="629773" name="Picture 13"/>
          <p:cNvPicPr>
            <a:picLocks noChangeAspect="1" noChangeArrowheads="1"/>
          </p:cNvPicPr>
          <p:nvPr/>
        </p:nvPicPr>
        <p:blipFill>
          <a:blip r:embed="rId16" cstate="print"/>
          <a:srcRect/>
          <a:stretch>
            <a:fillRect/>
          </a:stretch>
        </p:blipFill>
        <p:spPr bwMode="auto">
          <a:xfrm>
            <a:off x="3203575" y="2276475"/>
            <a:ext cx="496888" cy="1014413"/>
          </a:xfrm>
          <a:prstGeom prst="rect">
            <a:avLst/>
          </a:prstGeom>
          <a:noFill/>
          <a:ln w="9525" algn="ctr">
            <a:noFill/>
            <a:miter lim="800000"/>
            <a:headEnd/>
            <a:tailEnd/>
          </a:ln>
          <a:effectLst/>
        </p:spPr>
      </p:pic>
      <p:pic>
        <p:nvPicPr>
          <p:cNvPr id="629774" name="Picture 14"/>
          <p:cNvPicPr>
            <a:picLocks noChangeAspect="1" noChangeArrowheads="1"/>
          </p:cNvPicPr>
          <p:nvPr/>
        </p:nvPicPr>
        <p:blipFill>
          <a:blip r:embed="rId17" cstate="print"/>
          <a:srcRect/>
          <a:stretch>
            <a:fillRect/>
          </a:stretch>
        </p:blipFill>
        <p:spPr bwMode="auto">
          <a:xfrm>
            <a:off x="4211638" y="2247900"/>
            <a:ext cx="1152525" cy="1060450"/>
          </a:xfrm>
          <a:prstGeom prst="rect">
            <a:avLst/>
          </a:prstGeom>
          <a:noFill/>
          <a:ln w="9525">
            <a:noFill/>
            <a:miter lim="800000"/>
            <a:headEnd/>
            <a:tailEnd/>
          </a:ln>
          <a:effectLst/>
        </p:spPr>
      </p:pic>
      <p:pic>
        <p:nvPicPr>
          <p:cNvPr id="629775" name="Picture 19" descr="npo00003c"/>
          <p:cNvPicPr>
            <a:picLocks noChangeAspect="1" noChangeArrowheads="1"/>
          </p:cNvPicPr>
          <p:nvPr/>
        </p:nvPicPr>
        <p:blipFill>
          <a:blip r:embed="rId18" cstate="print"/>
          <a:srcRect/>
          <a:stretch>
            <a:fillRect/>
          </a:stretch>
        </p:blipFill>
        <p:spPr bwMode="auto">
          <a:xfrm>
            <a:off x="5435600" y="2224088"/>
            <a:ext cx="1119188" cy="1060450"/>
          </a:xfrm>
          <a:prstGeom prst="rect">
            <a:avLst/>
          </a:prstGeom>
          <a:noFill/>
          <a:ln w="9525">
            <a:noFill/>
            <a:miter lim="800000"/>
            <a:headEnd/>
            <a:tailEnd/>
          </a:ln>
          <a:effectLst/>
        </p:spPr>
      </p:pic>
      <p:pic>
        <p:nvPicPr>
          <p:cNvPr id="629776" name="Picture 16"/>
          <p:cNvPicPr>
            <a:picLocks noChangeAspect="1" noChangeArrowheads="1"/>
          </p:cNvPicPr>
          <p:nvPr/>
        </p:nvPicPr>
        <p:blipFill>
          <a:blip r:embed="rId19" cstate="print"/>
          <a:srcRect/>
          <a:stretch>
            <a:fillRect/>
          </a:stretch>
        </p:blipFill>
        <p:spPr bwMode="auto">
          <a:xfrm>
            <a:off x="6588125" y="2236788"/>
            <a:ext cx="1150938" cy="1022350"/>
          </a:xfrm>
          <a:prstGeom prst="rect">
            <a:avLst/>
          </a:prstGeom>
          <a:noFill/>
          <a:ln w="9525" algn="ctr">
            <a:noFill/>
            <a:miter lim="800000"/>
            <a:headEnd/>
            <a:tailEnd/>
          </a:ln>
          <a:effectLst/>
        </p:spPr>
      </p:pic>
      <p:pic>
        <p:nvPicPr>
          <p:cNvPr id="629778" name="Picture 19" descr="npo000045"/>
          <p:cNvPicPr>
            <a:picLocks noChangeAspect="1" noChangeArrowheads="1"/>
          </p:cNvPicPr>
          <p:nvPr/>
        </p:nvPicPr>
        <p:blipFill>
          <a:blip r:embed="rId20" cstate="print"/>
          <a:srcRect/>
          <a:stretch>
            <a:fillRect/>
          </a:stretch>
        </p:blipFill>
        <p:spPr bwMode="auto">
          <a:xfrm>
            <a:off x="539750" y="3519488"/>
            <a:ext cx="1223963" cy="865187"/>
          </a:xfrm>
          <a:prstGeom prst="rect">
            <a:avLst/>
          </a:prstGeom>
          <a:noFill/>
          <a:ln w="9525">
            <a:noFill/>
            <a:miter lim="800000"/>
            <a:headEnd/>
            <a:tailEnd/>
          </a:ln>
          <a:effectLst/>
        </p:spPr>
      </p:pic>
      <p:pic>
        <p:nvPicPr>
          <p:cNvPr id="629779" name="Picture 19" descr="8732_8705"/>
          <p:cNvPicPr>
            <a:picLocks noChangeAspect="1" noChangeArrowheads="1"/>
          </p:cNvPicPr>
          <p:nvPr/>
        </p:nvPicPr>
        <p:blipFill>
          <a:blip r:embed="rId21" cstate="print"/>
          <a:srcRect/>
          <a:stretch>
            <a:fillRect/>
          </a:stretch>
        </p:blipFill>
        <p:spPr bwMode="auto">
          <a:xfrm>
            <a:off x="2003425" y="3284538"/>
            <a:ext cx="898525" cy="1152525"/>
          </a:xfrm>
          <a:prstGeom prst="rect">
            <a:avLst/>
          </a:prstGeom>
          <a:noFill/>
        </p:spPr>
      </p:pic>
      <p:pic>
        <p:nvPicPr>
          <p:cNvPr id="629780" name="Picture 20"/>
          <p:cNvPicPr>
            <a:picLocks noChangeAspect="1" noChangeArrowheads="1"/>
          </p:cNvPicPr>
          <p:nvPr/>
        </p:nvPicPr>
        <p:blipFill>
          <a:blip r:embed="rId22" cstate="print"/>
          <a:srcRect/>
          <a:stretch>
            <a:fillRect/>
          </a:stretch>
        </p:blipFill>
        <p:spPr bwMode="auto">
          <a:xfrm>
            <a:off x="3200400" y="3357563"/>
            <a:ext cx="801688" cy="1079500"/>
          </a:xfrm>
          <a:prstGeom prst="rect">
            <a:avLst/>
          </a:prstGeom>
          <a:noFill/>
          <a:ln w="9525">
            <a:noFill/>
            <a:miter lim="800000"/>
            <a:headEnd/>
            <a:tailEnd/>
          </a:ln>
        </p:spPr>
      </p:pic>
      <p:pic>
        <p:nvPicPr>
          <p:cNvPr id="629781" name="Picture 21"/>
          <p:cNvPicPr>
            <a:picLocks noChangeAspect="1" noChangeArrowheads="1"/>
          </p:cNvPicPr>
          <p:nvPr/>
        </p:nvPicPr>
        <p:blipFill>
          <a:blip r:embed="rId23" cstate="print"/>
          <a:srcRect/>
          <a:stretch>
            <a:fillRect/>
          </a:stretch>
        </p:blipFill>
        <p:spPr bwMode="auto">
          <a:xfrm>
            <a:off x="4214813" y="3357563"/>
            <a:ext cx="1149350" cy="1054100"/>
          </a:xfrm>
          <a:prstGeom prst="rect">
            <a:avLst/>
          </a:prstGeom>
          <a:noFill/>
          <a:ln w="9525" algn="ctr">
            <a:noFill/>
            <a:miter lim="800000"/>
            <a:headEnd/>
            <a:tailEnd/>
          </a:ln>
          <a:effectLst/>
        </p:spPr>
      </p:pic>
      <p:pic>
        <p:nvPicPr>
          <p:cNvPr id="629783" name="Picture 23"/>
          <p:cNvPicPr>
            <a:picLocks noChangeAspect="1" noChangeArrowheads="1"/>
          </p:cNvPicPr>
          <p:nvPr/>
        </p:nvPicPr>
        <p:blipFill>
          <a:blip r:embed="rId23" cstate="print"/>
          <a:srcRect/>
          <a:stretch>
            <a:fillRect/>
          </a:stretch>
        </p:blipFill>
        <p:spPr bwMode="auto">
          <a:xfrm>
            <a:off x="5367338" y="3357563"/>
            <a:ext cx="1149350" cy="1054100"/>
          </a:xfrm>
          <a:prstGeom prst="rect">
            <a:avLst/>
          </a:prstGeom>
          <a:noFill/>
          <a:ln w="9525" algn="ctr">
            <a:noFill/>
            <a:miter lim="800000"/>
            <a:headEnd/>
            <a:tailEnd/>
          </a:ln>
          <a:effectLst/>
        </p:spPr>
      </p:pic>
      <p:pic>
        <p:nvPicPr>
          <p:cNvPr id="629784" name="Picture 24"/>
          <p:cNvPicPr>
            <a:picLocks noChangeAspect="1" noChangeArrowheads="1"/>
          </p:cNvPicPr>
          <p:nvPr/>
        </p:nvPicPr>
        <p:blipFill>
          <a:blip r:embed="rId23" cstate="print"/>
          <a:srcRect/>
          <a:stretch>
            <a:fillRect/>
          </a:stretch>
        </p:blipFill>
        <p:spPr bwMode="auto">
          <a:xfrm>
            <a:off x="6588125" y="3357563"/>
            <a:ext cx="1149350" cy="1054100"/>
          </a:xfrm>
          <a:prstGeom prst="rect">
            <a:avLst/>
          </a:prstGeom>
          <a:noFill/>
          <a:ln w="9525" algn="ctr">
            <a:noFill/>
            <a:miter lim="800000"/>
            <a:headEnd/>
            <a:tailEnd/>
          </a:ln>
          <a:effectLst/>
        </p:spPr>
      </p:pic>
      <p:pic>
        <p:nvPicPr>
          <p:cNvPr id="629792" name="Picture 32" descr="Rosemount 5400 radar level transmitter (pulse principle)"/>
          <p:cNvPicPr>
            <a:picLocks noChangeAspect="1" noChangeArrowheads="1"/>
          </p:cNvPicPr>
          <p:nvPr/>
        </p:nvPicPr>
        <p:blipFill>
          <a:blip r:embed="rId24" cstate="print"/>
          <a:srcRect/>
          <a:stretch>
            <a:fillRect/>
          </a:stretch>
        </p:blipFill>
        <p:spPr bwMode="auto">
          <a:xfrm>
            <a:off x="4529138" y="4437063"/>
            <a:ext cx="546100" cy="1081087"/>
          </a:xfrm>
          <a:prstGeom prst="rect">
            <a:avLst/>
          </a:prstGeom>
          <a:noFill/>
          <a:ln w="9525" algn="ctr">
            <a:noFill/>
            <a:miter lim="800000"/>
            <a:headEnd/>
            <a:tailEnd/>
          </a:ln>
          <a:effectLst/>
        </p:spPr>
      </p:pic>
      <p:pic>
        <p:nvPicPr>
          <p:cNvPr id="629828" name="Picture 68" descr="Fisher DLC3020f"/>
          <p:cNvPicPr>
            <a:picLocks noChangeArrowheads="1"/>
          </p:cNvPicPr>
          <p:nvPr/>
        </p:nvPicPr>
        <p:blipFill>
          <a:blip r:embed="rId25" cstate="print"/>
          <a:srcRect/>
          <a:stretch>
            <a:fillRect/>
          </a:stretch>
        </p:blipFill>
        <p:spPr bwMode="auto">
          <a:xfrm>
            <a:off x="5364088" y="1444452"/>
            <a:ext cx="1079500" cy="760412"/>
          </a:xfrm>
          <a:prstGeom prst="rect">
            <a:avLst/>
          </a:prstGeom>
          <a:noFill/>
          <a:ln w="9525">
            <a:noFill/>
            <a:miter lim="800000"/>
            <a:headEnd/>
            <a:tailEnd/>
          </a:ln>
          <a:effectLst/>
        </p:spPr>
      </p:pic>
      <p:pic>
        <p:nvPicPr>
          <p:cNvPr id="629832" name="Picture 72"/>
          <p:cNvPicPr>
            <a:picLocks noChangeAspect="1" noChangeArrowheads="1"/>
          </p:cNvPicPr>
          <p:nvPr/>
        </p:nvPicPr>
        <p:blipFill>
          <a:blip r:embed="rId26" cstate="print"/>
          <a:srcRect/>
          <a:stretch>
            <a:fillRect/>
          </a:stretch>
        </p:blipFill>
        <p:spPr bwMode="auto">
          <a:xfrm>
            <a:off x="539750" y="1125538"/>
            <a:ext cx="1079500" cy="938212"/>
          </a:xfrm>
          <a:prstGeom prst="rect">
            <a:avLst/>
          </a:prstGeom>
          <a:noFill/>
          <a:ln w="9525" algn="ctr">
            <a:noFill/>
            <a:miter lim="800000"/>
            <a:headEnd/>
            <a:tailEnd/>
          </a:ln>
          <a:effectLst/>
        </p:spPr>
      </p:pic>
      <p:pic>
        <p:nvPicPr>
          <p:cNvPr id="629834" name="Picture 74" descr="OXC 8800"/>
          <p:cNvPicPr>
            <a:picLocks noChangeAspect="1" noChangeArrowheads="1"/>
          </p:cNvPicPr>
          <p:nvPr/>
        </p:nvPicPr>
        <p:blipFill>
          <a:blip r:embed="rId27" cstate="print"/>
          <a:srcRect/>
          <a:stretch>
            <a:fillRect/>
          </a:stretch>
        </p:blipFill>
        <p:spPr bwMode="auto">
          <a:xfrm>
            <a:off x="649016" y="4646132"/>
            <a:ext cx="1066800" cy="687388"/>
          </a:xfrm>
          <a:prstGeom prst="rect">
            <a:avLst/>
          </a:prstGeom>
          <a:noFill/>
          <a:ln w="9525" algn="ctr">
            <a:noFill/>
            <a:miter lim="800000"/>
            <a:headEnd/>
            <a:tailEnd/>
          </a:ln>
          <a:effectLst/>
        </p:spPr>
      </p:pic>
      <p:grpSp>
        <p:nvGrpSpPr>
          <p:cNvPr id="79" name="Group 78"/>
          <p:cNvGrpSpPr/>
          <p:nvPr/>
        </p:nvGrpSpPr>
        <p:grpSpPr>
          <a:xfrm>
            <a:off x="539750" y="-459432"/>
            <a:ext cx="8353425" cy="6336357"/>
            <a:chOff x="539750" y="-459432"/>
            <a:chExt cx="8353425" cy="6336357"/>
          </a:xfrm>
        </p:grpSpPr>
        <p:sp>
          <p:nvSpPr>
            <p:cNvPr id="629829" name="Rectangle 69"/>
            <p:cNvSpPr>
              <a:spLocks noChangeArrowheads="1"/>
            </p:cNvSpPr>
            <p:nvPr/>
          </p:nvSpPr>
          <p:spPr bwMode="auto">
            <a:xfrm>
              <a:off x="5364088" y="1124744"/>
              <a:ext cx="1079500" cy="287338"/>
            </a:xfrm>
            <a:prstGeom prst="rect">
              <a:avLst/>
            </a:prstGeom>
            <a:solidFill>
              <a:srgbClr val="3C9EEA"/>
            </a:solidFill>
            <a:ln w="9525" algn="ctr">
              <a:solidFill>
                <a:schemeClr val="tx1"/>
              </a:solidFill>
              <a:miter lim="800000"/>
              <a:headEnd/>
              <a:tailEnd/>
            </a:ln>
            <a:effectLst/>
          </p:spPr>
          <p:txBody>
            <a:bodyPr wrap="none" anchor="ctr"/>
            <a:lstStyle/>
            <a:p>
              <a:r>
                <a:rPr lang="en-US" sz="1000"/>
                <a:t>Displacer Level</a:t>
              </a:r>
            </a:p>
          </p:txBody>
        </p:sp>
        <p:sp>
          <p:nvSpPr>
            <p:cNvPr id="629796" name="Rectangle 36"/>
            <p:cNvSpPr>
              <a:spLocks noChangeArrowheads="1"/>
            </p:cNvSpPr>
            <p:nvPr/>
          </p:nvSpPr>
          <p:spPr bwMode="auto">
            <a:xfrm>
              <a:off x="1763713" y="1125538"/>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Pressure</a:t>
              </a:r>
            </a:p>
          </p:txBody>
        </p:sp>
        <p:sp>
          <p:nvSpPr>
            <p:cNvPr id="629797" name="Rectangle 37"/>
            <p:cNvSpPr>
              <a:spLocks noChangeArrowheads="1"/>
            </p:cNvSpPr>
            <p:nvPr/>
          </p:nvSpPr>
          <p:spPr bwMode="auto">
            <a:xfrm>
              <a:off x="2987675" y="1125538"/>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Pressure</a:t>
              </a:r>
            </a:p>
          </p:txBody>
        </p:sp>
        <p:sp>
          <p:nvSpPr>
            <p:cNvPr id="629799" name="Rectangle 39"/>
            <p:cNvSpPr>
              <a:spLocks noChangeArrowheads="1"/>
            </p:cNvSpPr>
            <p:nvPr/>
          </p:nvSpPr>
          <p:spPr bwMode="auto">
            <a:xfrm>
              <a:off x="5437188" y="-459432"/>
              <a:ext cx="1079500" cy="287337"/>
            </a:xfrm>
            <a:prstGeom prst="rect">
              <a:avLst/>
            </a:prstGeom>
            <a:solidFill>
              <a:srgbClr val="00FF00"/>
            </a:solidFill>
            <a:ln w="9525" algn="ctr">
              <a:solidFill>
                <a:schemeClr val="tx1"/>
              </a:solidFill>
              <a:miter lim="800000"/>
              <a:headEnd/>
              <a:tailEnd/>
            </a:ln>
            <a:effectLst/>
          </p:spPr>
          <p:txBody>
            <a:bodyPr wrap="none" anchor="ctr"/>
            <a:lstStyle/>
            <a:p>
              <a:r>
                <a:rPr lang="en-US" sz="1000" dirty="0"/>
                <a:t>Electric On-Off</a:t>
              </a:r>
            </a:p>
          </p:txBody>
        </p:sp>
        <p:sp>
          <p:nvSpPr>
            <p:cNvPr id="629800" name="Rectangle 40"/>
            <p:cNvSpPr>
              <a:spLocks noChangeArrowheads="1"/>
            </p:cNvSpPr>
            <p:nvPr/>
          </p:nvSpPr>
          <p:spPr bwMode="auto">
            <a:xfrm>
              <a:off x="6588125" y="-459432"/>
              <a:ext cx="1079500" cy="287337"/>
            </a:xfrm>
            <a:prstGeom prst="rect">
              <a:avLst/>
            </a:prstGeom>
            <a:solidFill>
              <a:srgbClr val="00FF00"/>
            </a:solidFill>
            <a:ln w="9525" algn="ctr">
              <a:solidFill>
                <a:schemeClr val="tx1"/>
              </a:solidFill>
              <a:miter lim="800000"/>
              <a:headEnd/>
              <a:tailEnd/>
            </a:ln>
            <a:effectLst/>
          </p:spPr>
          <p:txBody>
            <a:bodyPr wrap="none" anchor="ctr"/>
            <a:lstStyle/>
            <a:p>
              <a:r>
                <a:rPr lang="en-US" sz="1000"/>
                <a:t>Electric Modulating</a:t>
              </a:r>
            </a:p>
          </p:txBody>
        </p:sp>
        <p:sp>
          <p:nvSpPr>
            <p:cNvPr id="629801" name="Rectangle 41"/>
            <p:cNvSpPr>
              <a:spLocks noChangeArrowheads="1"/>
            </p:cNvSpPr>
            <p:nvPr/>
          </p:nvSpPr>
          <p:spPr bwMode="auto">
            <a:xfrm>
              <a:off x="7812088" y="1125538"/>
              <a:ext cx="1079500" cy="287337"/>
            </a:xfrm>
            <a:prstGeom prst="rect">
              <a:avLst/>
            </a:prstGeom>
            <a:solidFill>
              <a:srgbClr val="62BB46"/>
            </a:solidFill>
            <a:ln w="9525" algn="ctr">
              <a:solidFill>
                <a:schemeClr val="tx1"/>
              </a:solidFill>
              <a:miter lim="800000"/>
              <a:headEnd/>
              <a:tailEnd/>
            </a:ln>
            <a:effectLst/>
          </p:spPr>
          <p:txBody>
            <a:bodyPr wrap="none" anchor="ctr"/>
            <a:lstStyle/>
            <a:p>
              <a:r>
                <a:rPr lang="en-US" sz="1000" dirty="0"/>
                <a:t>On-Off</a:t>
              </a:r>
            </a:p>
          </p:txBody>
        </p:sp>
        <p:sp>
          <p:nvSpPr>
            <p:cNvPr id="629802" name="Rectangle 42"/>
            <p:cNvSpPr>
              <a:spLocks noChangeArrowheads="1"/>
            </p:cNvSpPr>
            <p:nvPr/>
          </p:nvSpPr>
          <p:spPr bwMode="auto">
            <a:xfrm>
              <a:off x="2987675" y="5589588"/>
              <a:ext cx="1079500" cy="287337"/>
            </a:xfrm>
            <a:prstGeom prst="rect">
              <a:avLst/>
            </a:prstGeom>
            <a:solidFill>
              <a:srgbClr val="62BB46"/>
            </a:solidFill>
            <a:ln w="9525" algn="ctr">
              <a:solidFill>
                <a:schemeClr val="tx1"/>
              </a:solidFill>
              <a:miter lim="800000"/>
              <a:headEnd/>
              <a:tailEnd/>
            </a:ln>
            <a:effectLst/>
          </p:spPr>
          <p:txBody>
            <a:bodyPr wrap="none" anchor="ctr"/>
            <a:lstStyle/>
            <a:p>
              <a:r>
                <a:rPr lang="en-US" sz="1000"/>
                <a:t>Positioner</a:t>
              </a:r>
            </a:p>
          </p:txBody>
        </p:sp>
        <p:sp>
          <p:nvSpPr>
            <p:cNvPr id="629803" name="Rectangle 43"/>
            <p:cNvSpPr>
              <a:spLocks noChangeArrowheads="1"/>
            </p:cNvSpPr>
            <p:nvPr/>
          </p:nvSpPr>
          <p:spPr bwMode="auto">
            <a:xfrm>
              <a:off x="539750" y="2278063"/>
              <a:ext cx="1079500" cy="287337"/>
            </a:xfrm>
            <a:prstGeom prst="rect">
              <a:avLst/>
            </a:prstGeom>
            <a:solidFill>
              <a:srgbClr val="62BB46"/>
            </a:solidFill>
            <a:ln w="9525" algn="ctr">
              <a:solidFill>
                <a:schemeClr val="tx1"/>
              </a:solidFill>
              <a:miter lim="800000"/>
              <a:headEnd/>
              <a:tailEnd/>
            </a:ln>
            <a:effectLst/>
          </p:spPr>
          <p:txBody>
            <a:bodyPr wrap="none" anchor="ctr"/>
            <a:lstStyle/>
            <a:p>
              <a:r>
                <a:rPr lang="en-US" sz="1000" dirty="0"/>
                <a:t>On-Off</a:t>
              </a:r>
            </a:p>
          </p:txBody>
        </p:sp>
        <p:sp>
          <p:nvSpPr>
            <p:cNvPr id="629804" name="Rectangle 44"/>
            <p:cNvSpPr>
              <a:spLocks noChangeArrowheads="1"/>
            </p:cNvSpPr>
            <p:nvPr/>
          </p:nvSpPr>
          <p:spPr bwMode="auto">
            <a:xfrm>
              <a:off x="1763713" y="22780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Coriolis Flow</a:t>
              </a:r>
            </a:p>
          </p:txBody>
        </p:sp>
        <p:sp>
          <p:nvSpPr>
            <p:cNvPr id="629805" name="Rectangle 45"/>
            <p:cNvSpPr>
              <a:spLocks noChangeArrowheads="1"/>
            </p:cNvSpPr>
            <p:nvPr/>
          </p:nvSpPr>
          <p:spPr bwMode="auto">
            <a:xfrm>
              <a:off x="2987675" y="22780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DP Flow</a:t>
              </a:r>
            </a:p>
          </p:txBody>
        </p:sp>
        <p:sp>
          <p:nvSpPr>
            <p:cNvPr id="629806" name="Rectangle 46"/>
            <p:cNvSpPr>
              <a:spLocks noChangeArrowheads="1"/>
            </p:cNvSpPr>
            <p:nvPr/>
          </p:nvSpPr>
          <p:spPr bwMode="auto">
            <a:xfrm>
              <a:off x="4213225" y="22780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Temperature</a:t>
              </a:r>
            </a:p>
          </p:txBody>
        </p:sp>
        <p:sp>
          <p:nvSpPr>
            <p:cNvPr id="629807" name="Rectangle 47"/>
            <p:cNvSpPr>
              <a:spLocks noChangeArrowheads="1"/>
            </p:cNvSpPr>
            <p:nvPr/>
          </p:nvSpPr>
          <p:spPr bwMode="auto">
            <a:xfrm>
              <a:off x="5364163" y="22780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Temperature</a:t>
              </a:r>
            </a:p>
          </p:txBody>
        </p:sp>
        <p:sp>
          <p:nvSpPr>
            <p:cNvPr id="629808" name="Rectangle 48"/>
            <p:cNvSpPr>
              <a:spLocks noChangeArrowheads="1"/>
            </p:cNvSpPr>
            <p:nvPr/>
          </p:nvSpPr>
          <p:spPr bwMode="auto">
            <a:xfrm>
              <a:off x="6588125" y="22780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dirty="0"/>
                <a:t>Field Display</a:t>
              </a:r>
            </a:p>
          </p:txBody>
        </p:sp>
        <p:sp>
          <p:nvSpPr>
            <p:cNvPr id="629809" name="Rectangle 49"/>
            <p:cNvSpPr>
              <a:spLocks noChangeArrowheads="1"/>
            </p:cNvSpPr>
            <p:nvPr/>
          </p:nvSpPr>
          <p:spPr bwMode="auto">
            <a:xfrm>
              <a:off x="7813675" y="2278063"/>
              <a:ext cx="1079500" cy="287337"/>
            </a:xfrm>
            <a:prstGeom prst="rect">
              <a:avLst/>
            </a:prstGeom>
            <a:solidFill>
              <a:srgbClr val="62BB46"/>
            </a:solidFill>
            <a:ln w="9525" algn="ctr">
              <a:solidFill>
                <a:schemeClr val="tx1"/>
              </a:solidFill>
              <a:miter lim="800000"/>
              <a:headEnd/>
              <a:tailEnd/>
            </a:ln>
            <a:effectLst/>
          </p:spPr>
          <p:txBody>
            <a:bodyPr wrap="none" anchor="ctr"/>
            <a:lstStyle/>
            <a:p>
              <a:r>
                <a:rPr lang="en-US" sz="1000" dirty="0"/>
                <a:t>Electric</a:t>
              </a:r>
            </a:p>
          </p:txBody>
        </p:sp>
        <p:sp>
          <p:nvSpPr>
            <p:cNvPr id="629810" name="Rectangle 50"/>
            <p:cNvSpPr>
              <a:spLocks noChangeArrowheads="1"/>
            </p:cNvSpPr>
            <p:nvPr/>
          </p:nvSpPr>
          <p:spPr bwMode="auto">
            <a:xfrm>
              <a:off x="539750" y="33575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Multi Temperature</a:t>
              </a:r>
            </a:p>
          </p:txBody>
        </p:sp>
        <p:sp>
          <p:nvSpPr>
            <p:cNvPr id="629811" name="Rectangle 51"/>
            <p:cNvSpPr>
              <a:spLocks noChangeArrowheads="1"/>
            </p:cNvSpPr>
            <p:nvPr/>
          </p:nvSpPr>
          <p:spPr bwMode="auto">
            <a:xfrm>
              <a:off x="1763713" y="33575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Magnetic Flow</a:t>
              </a:r>
            </a:p>
          </p:txBody>
        </p:sp>
        <p:sp>
          <p:nvSpPr>
            <p:cNvPr id="629812" name="Rectangle 52"/>
            <p:cNvSpPr>
              <a:spLocks noChangeArrowheads="1"/>
            </p:cNvSpPr>
            <p:nvPr/>
          </p:nvSpPr>
          <p:spPr bwMode="auto">
            <a:xfrm>
              <a:off x="2987675" y="33575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Vortex Flow</a:t>
              </a:r>
            </a:p>
          </p:txBody>
        </p:sp>
        <p:sp>
          <p:nvSpPr>
            <p:cNvPr id="629813" name="Rectangle 53"/>
            <p:cNvSpPr>
              <a:spLocks noChangeArrowheads="1"/>
            </p:cNvSpPr>
            <p:nvPr/>
          </p:nvSpPr>
          <p:spPr bwMode="auto">
            <a:xfrm>
              <a:off x="4213225" y="33575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dirty="0" err="1"/>
                <a:t>Amperometric</a:t>
              </a:r>
              <a:endParaRPr lang="en-US" sz="1000" dirty="0"/>
            </a:p>
          </p:txBody>
        </p:sp>
        <p:sp>
          <p:nvSpPr>
            <p:cNvPr id="629814" name="Rectangle 54"/>
            <p:cNvSpPr>
              <a:spLocks noChangeArrowheads="1"/>
            </p:cNvSpPr>
            <p:nvPr/>
          </p:nvSpPr>
          <p:spPr bwMode="auto">
            <a:xfrm>
              <a:off x="5364163" y="33575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dirty="0"/>
                <a:t>pH/ORP</a:t>
              </a:r>
            </a:p>
          </p:txBody>
        </p:sp>
        <p:sp>
          <p:nvSpPr>
            <p:cNvPr id="629815" name="Rectangle 55"/>
            <p:cNvSpPr>
              <a:spLocks noChangeArrowheads="1"/>
            </p:cNvSpPr>
            <p:nvPr/>
          </p:nvSpPr>
          <p:spPr bwMode="auto">
            <a:xfrm>
              <a:off x="6588125" y="3357563"/>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Conductivity</a:t>
              </a:r>
            </a:p>
          </p:txBody>
        </p:sp>
        <p:sp>
          <p:nvSpPr>
            <p:cNvPr id="629823" name="Rectangle 63"/>
            <p:cNvSpPr>
              <a:spLocks noChangeArrowheads="1"/>
            </p:cNvSpPr>
            <p:nvPr/>
          </p:nvSpPr>
          <p:spPr bwMode="auto">
            <a:xfrm>
              <a:off x="2915816" y="4508500"/>
              <a:ext cx="1224135" cy="288652"/>
            </a:xfrm>
            <a:prstGeom prst="rect">
              <a:avLst/>
            </a:prstGeom>
            <a:solidFill>
              <a:srgbClr val="3C9EEA"/>
            </a:solidFill>
            <a:ln w="9525" algn="ctr">
              <a:solidFill>
                <a:schemeClr val="tx1"/>
              </a:solidFill>
              <a:miter lim="800000"/>
              <a:headEnd/>
              <a:tailEnd/>
            </a:ln>
            <a:effectLst/>
          </p:spPr>
          <p:txBody>
            <a:bodyPr wrap="none" anchor="ctr"/>
            <a:lstStyle/>
            <a:p>
              <a:r>
                <a:rPr lang="en-US" sz="1000" dirty="0"/>
                <a:t>FMCW Radar Level</a:t>
              </a:r>
            </a:p>
          </p:txBody>
        </p:sp>
        <p:sp>
          <p:nvSpPr>
            <p:cNvPr id="629824" name="Rectangle 64"/>
            <p:cNvSpPr>
              <a:spLocks noChangeArrowheads="1"/>
            </p:cNvSpPr>
            <p:nvPr/>
          </p:nvSpPr>
          <p:spPr bwMode="auto">
            <a:xfrm>
              <a:off x="539750" y="5589588"/>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GWR Level</a:t>
              </a:r>
            </a:p>
          </p:txBody>
        </p:sp>
        <p:sp>
          <p:nvSpPr>
            <p:cNvPr id="629825" name="Rectangle 65"/>
            <p:cNvSpPr>
              <a:spLocks noChangeArrowheads="1"/>
            </p:cNvSpPr>
            <p:nvPr/>
          </p:nvSpPr>
          <p:spPr bwMode="auto">
            <a:xfrm>
              <a:off x="4211638" y="4510088"/>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dirty="0"/>
                <a:t>Radar Level</a:t>
              </a:r>
            </a:p>
          </p:txBody>
        </p:sp>
        <p:sp>
          <p:nvSpPr>
            <p:cNvPr id="629826" name="Rectangle 66"/>
            <p:cNvSpPr>
              <a:spLocks noChangeArrowheads="1"/>
            </p:cNvSpPr>
            <p:nvPr/>
          </p:nvSpPr>
          <p:spPr bwMode="auto">
            <a:xfrm>
              <a:off x="1763713" y="5589588"/>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dirty="0" err="1"/>
                <a:t>Mag</a:t>
              </a:r>
              <a:r>
                <a:rPr lang="en-US" sz="1000" dirty="0"/>
                <a:t> Level</a:t>
              </a:r>
            </a:p>
          </p:txBody>
        </p:sp>
        <p:sp>
          <p:nvSpPr>
            <p:cNvPr id="629836" name="Rectangle 76"/>
            <p:cNvSpPr>
              <a:spLocks noChangeArrowheads="1"/>
            </p:cNvSpPr>
            <p:nvPr/>
          </p:nvSpPr>
          <p:spPr bwMode="auto">
            <a:xfrm>
              <a:off x="539750" y="1125538"/>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a:t>Pressure</a:t>
              </a:r>
            </a:p>
          </p:txBody>
        </p:sp>
        <p:sp>
          <p:nvSpPr>
            <p:cNvPr id="629837" name="Rectangle 77"/>
            <p:cNvSpPr>
              <a:spLocks noChangeArrowheads="1"/>
            </p:cNvSpPr>
            <p:nvPr/>
          </p:nvSpPr>
          <p:spPr bwMode="auto">
            <a:xfrm>
              <a:off x="541240" y="4508500"/>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dirty="0"/>
                <a:t>O2 &amp; Combustion</a:t>
              </a:r>
            </a:p>
          </p:txBody>
        </p:sp>
        <p:sp>
          <p:nvSpPr>
            <p:cNvPr id="629838" name="Rectangle 78"/>
            <p:cNvSpPr>
              <a:spLocks noChangeArrowheads="1"/>
            </p:cNvSpPr>
            <p:nvPr/>
          </p:nvSpPr>
          <p:spPr bwMode="auto">
            <a:xfrm>
              <a:off x="4211960" y="1124744"/>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dirty="0"/>
                <a:t>Flue O2</a:t>
              </a:r>
            </a:p>
          </p:txBody>
        </p:sp>
        <p:sp>
          <p:nvSpPr>
            <p:cNvPr id="87" name="Rectangle 69"/>
            <p:cNvSpPr>
              <a:spLocks noChangeArrowheads="1"/>
            </p:cNvSpPr>
            <p:nvPr/>
          </p:nvSpPr>
          <p:spPr bwMode="auto">
            <a:xfrm>
              <a:off x="6588224" y="1124744"/>
              <a:ext cx="1079500" cy="287338"/>
            </a:xfrm>
            <a:prstGeom prst="rect">
              <a:avLst/>
            </a:prstGeom>
            <a:solidFill>
              <a:srgbClr val="3C9EEA"/>
            </a:solidFill>
            <a:ln w="9525" algn="ctr">
              <a:solidFill>
                <a:schemeClr val="tx1"/>
              </a:solidFill>
              <a:miter lim="800000"/>
              <a:headEnd/>
              <a:tailEnd/>
            </a:ln>
            <a:effectLst/>
          </p:spPr>
          <p:txBody>
            <a:bodyPr wrap="none" anchor="ctr"/>
            <a:lstStyle/>
            <a:p>
              <a:r>
                <a:rPr lang="en-US" sz="1000" dirty="0"/>
                <a:t>Gas Analyzer</a:t>
              </a:r>
            </a:p>
          </p:txBody>
        </p:sp>
        <p:sp>
          <p:nvSpPr>
            <p:cNvPr id="97" name="Rectangle 65"/>
            <p:cNvSpPr>
              <a:spLocks noChangeArrowheads="1"/>
            </p:cNvSpPr>
            <p:nvPr/>
          </p:nvSpPr>
          <p:spPr bwMode="auto">
            <a:xfrm>
              <a:off x="1773992" y="4508212"/>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dirty="0"/>
                <a:t>Multi-Temperature</a:t>
              </a:r>
            </a:p>
          </p:txBody>
        </p:sp>
        <p:sp>
          <p:nvSpPr>
            <p:cNvPr id="98" name="Rectangle 48"/>
            <p:cNvSpPr>
              <a:spLocks noChangeArrowheads="1"/>
            </p:cNvSpPr>
            <p:nvPr/>
          </p:nvSpPr>
          <p:spPr bwMode="auto">
            <a:xfrm>
              <a:off x="4195639" y="5589239"/>
              <a:ext cx="1079500" cy="287337"/>
            </a:xfrm>
            <a:prstGeom prst="rect">
              <a:avLst/>
            </a:prstGeom>
            <a:solidFill>
              <a:srgbClr val="3C9EEA"/>
            </a:solidFill>
            <a:ln w="9525" algn="ctr">
              <a:solidFill>
                <a:schemeClr val="tx1"/>
              </a:solidFill>
              <a:miter lim="800000"/>
              <a:headEnd/>
              <a:tailEnd/>
            </a:ln>
            <a:effectLst/>
          </p:spPr>
          <p:txBody>
            <a:bodyPr wrap="none" anchor="ctr"/>
            <a:lstStyle/>
            <a:p>
              <a:r>
                <a:rPr lang="en-US" sz="1000" dirty="0"/>
                <a:t>Field Display</a:t>
              </a:r>
            </a:p>
          </p:txBody>
        </p:sp>
      </p:grpSp>
      <p:pic>
        <p:nvPicPr>
          <p:cNvPr id="86" name="Picture 1" descr="Emerson Bettis EIM TEC2000 electric actuator / motor operated valve (MOV)"/>
          <p:cNvPicPr>
            <a:picLocks noChangeAspect="1" noChangeArrowheads="1"/>
          </p:cNvPicPr>
          <p:nvPr/>
        </p:nvPicPr>
        <p:blipFill>
          <a:blip r:embed="rId28" cstate="print"/>
          <a:srcRect/>
          <a:stretch>
            <a:fillRect/>
          </a:stretch>
        </p:blipFill>
        <p:spPr bwMode="auto">
          <a:xfrm>
            <a:off x="7889605" y="2564904"/>
            <a:ext cx="1012694" cy="504056"/>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1" descr="Emerson Bettis EIM TEC2000 electric actuator / motor operated valve (MOV)"/>
          <p:cNvPicPr>
            <a:picLocks noChangeAspect="1" noChangeArrowheads="1"/>
          </p:cNvPicPr>
          <p:nvPr/>
        </p:nvPicPr>
        <p:blipFill>
          <a:blip r:embed="rId4" cstate="print"/>
          <a:srcRect/>
          <a:stretch>
            <a:fillRect/>
          </a:stretch>
        </p:blipFill>
        <p:spPr bwMode="auto">
          <a:xfrm>
            <a:off x="5364089" y="4725144"/>
            <a:ext cx="1944216" cy="967709"/>
          </a:xfrm>
          <a:prstGeom prst="rect">
            <a:avLst/>
          </a:prstGeom>
          <a:noFill/>
          <a:ln w="9525">
            <a:noFill/>
            <a:miter lim="800000"/>
            <a:headEnd/>
            <a:tailEnd/>
          </a:ln>
          <a:effectLst/>
        </p:spPr>
      </p:pic>
      <p:sp>
        <p:nvSpPr>
          <p:cNvPr id="847893" name="Rectangle 21"/>
          <p:cNvSpPr>
            <a:spLocks noGrp="1" noChangeArrowheads="1"/>
          </p:cNvSpPr>
          <p:nvPr>
            <p:ph type="title"/>
          </p:nvPr>
        </p:nvSpPr>
        <p:spPr>
          <a:xfrm>
            <a:off x="584200" y="406400"/>
            <a:ext cx="7488262" cy="723900"/>
          </a:xfrm>
        </p:spPr>
        <p:txBody>
          <a:bodyPr/>
          <a:lstStyle/>
          <a:p>
            <a:pPr>
              <a:defRPr/>
            </a:pPr>
            <a:r>
              <a:rPr lang="en-US" dirty="0"/>
              <a:t>More Powerful Diagnostics</a:t>
            </a:r>
          </a:p>
        </p:txBody>
      </p:sp>
      <p:sp>
        <p:nvSpPr>
          <p:cNvPr id="1032" name="Rectangle 22"/>
          <p:cNvSpPr>
            <a:spLocks noGrp="1" noChangeArrowheads="1"/>
          </p:cNvSpPr>
          <p:nvPr>
            <p:ph idx="1"/>
          </p:nvPr>
        </p:nvSpPr>
        <p:spPr>
          <a:xfrm>
            <a:off x="590550" y="1052513"/>
            <a:ext cx="8343900" cy="4700587"/>
          </a:xfrm>
        </p:spPr>
        <p:txBody>
          <a:bodyPr/>
          <a:lstStyle/>
          <a:p>
            <a:pPr eaLnBrk="1" hangingPunct="1"/>
            <a:r>
              <a:rPr lang="en-US" dirty="0"/>
              <a:t>Predictive diagnostics</a:t>
            </a:r>
          </a:p>
        </p:txBody>
      </p:sp>
      <p:pic>
        <p:nvPicPr>
          <p:cNvPr id="1033" name="Picture 3" descr="013CC"/>
          <p:cNvPicPr>
            <a:picLocks noChangeAspect="1" noChangeArrowheads="1"/>
          </p:cNvPicPr>
          <p:nvPr/>
        </p:nvPicPr>
        <p:blipFill>
          <a:blip r:embed="rId5" cstate="print"/>
          <a:srcRect r="1788"/>
          <a:stretch>
            <a:fillRect/>
          </a:stretch>
        </p:blipFill>
        <p:spPr bwMode="auto">
          <a:xfrm>
            <a:off x="2928938" y="3141663"/>
            <a:ext cx="850900" cy="1219200"/>
          </a:xfrm>
          <a:prstGeom prst="rect">
            <a:avLst/>
          </a:prstGeom>
          <a:noFill/>
          <a:ln w="9525">
            <a:noFill/>
            <a:miter lim="800000"/>
            <a:headEnd/>
            <a:tailEnd/>
          </a:ln>
        </p:spPr>
      </p:pic>
      <p:sp>
        <p:nvSpPr>
          <p:cNvPr id="1034" name="AutoShape 4"/>
          <p:cNvSpPr>
            <a:spLocks noChangeArrowheads="1"/>
          </p:cNvSpPr>
          <p:nvPr/>
        </p:nvSpPr>
        <p:spPr bwMode="auto">
          <a:xfrm>
            <a:off x="34925" y="3776663"/>
            <a:ext cx="2690813" cy="1524000"/>
          </a:xfrm>
          <a:prstGeom prst="foldedCorner">
            <a:avLst>
              <a:gd name="adj" fmla="val 7500"/>
            </a:avLst>
          </a:prstGeom>
          <a:solidFill>
            <a:srgbClr val="FFFF99"/>
          </a:solidFill>
          <a:ln w="6350">
            <a:solidFill>
              <a:schemeClr val="tx1"/>
            </a:solidFill>
            <a:round/>
            <a:headEnd/>
            <a:tailEnd/>
          </a:ln>
        </p:spPr>
        <p:txBody>
          <a:bodyPr wrap="none" anchor="ctr"/>
          <a:lstStyle/>
          <a:p>
            <a:pPr algn="l"/>
            <a:r>
              <a:rPr lang="en-US" b="1" dirty="0">
                <a:solidFill>
                  <a:schemeClr val="tx1"/>
                </a:solidFill>
              </a:rPr>
              <a:t>Sensor Failure</a:t>
            </a:r>
          </a:p>
          <a:p>
            <a:pPr algn="l"/>
            <a:r>
              <a:rPr lang="en-US" b="1" dirty="0">
                <a:solidFill>
                  <a:srgbClr val="FF0000"/>
                </a:solidFill>
              </a:rPr>
              <a:t>Min/Max Tracking</a:t>
            </a:r>
          </a:p>
          <a:p>
            <a:pPr algn="l"/>
            <a:r>
              <a:rPr lang="en-US" b="1" dirty="0">
                <a:solidFill>
                  <a:srgbClr val="FF0000"/>
                </a:solidFill>
              </a:rPr>
              <a:t>Plugged Impulse Lines</a:t>
            </a:r>
          </a:p>
          <a:p>
            <a:pPr algn="l"/>
            <a:r>
              <a:rPr lang="en-US" b="1" dirty="0">
                <a:solidFill>
                  <a:srgbClr val="FF0000"/>
                </a:solidFill>
              </a:rPr>
              <a:t>Statistical Process Monitoring</a:t>
            </a:r>
          </a:p>
          <a:p>
            <a:pPr algn="l"/>
            <a:r>
              <a:rPr lang="en-US" b="1" dirty="0">
                <a:solidFill>
                  <a:schemeClr val="tx1"/>
                </a:solidFill>
              </a:rPr>
              <a:t>etc...</a:t>
            </a:r>
          </a:p>
        </p:txBody>
      </p:sp>
      <p:pic>
        <p:nvPicPr>
          <p:cNvPr id="1035" name="Picture 5" descr="3244 copy"/>
          <p:cNvPicPr>
            <a:picLocks noChangeAspect="1" noChangeArrowheads="1"/>
          </p:cNvPicPr>
          <p:nvPr/>
        </p:nvPicPr>
        <p:blipFill>
          <a:blip r:embed="rId6" cstate="print"/>
          <a:srcRect/>
          <a:stretch>
            <a:fillRect/>
          </a:stretch>
        </p:blipFill>
        <p:spPr bwMode="auto">
          <a:xfrm>
            <a:off x="5003800" y="1804988"/>
            <a:ext cx="1219200" cy="1119187"/>
          </a:xfrm>
          <a:prstGeom prst="rect">
            <a:avLst/>
          </a:prstGeom>
          <a:noFill/>
          <a:ln w="9525">
            <a:noFill/>
            <a:miter lim="800000"/>
            <a:headEnd/>
            <a:tailEnd/>
          </a:ln>
        </p:spPr>
      </p:pic>
      <p:sp>
        <p:nvSpPr>
          <p:cNvPr id="1036" name="AutoShape 8"/>
          <p:cNvSpPr>
            <a:spLocks noChangeArrowheads="1"/>
          </p:cNvSpPr>
          <p:nvPr/>
        </p:nvSpPr>
        <p:spPr bwMode="auto">
          <a:xfrm>
            <a:off x="152400" y="1582738"/>
            <a:ext cx="1905000" cy="2133600"/>
          </a:xfrm>
          <a:prstGeom prst="foldedCorner">
            <a:avLst>
              <a:gd name="adj" fmla="val 7167"/>
            </a:avLst>
          </a:prstGeom>
          <a:solidFill>
            <a:srgbClr val="FFFF99"/>
          </a:solidFill>
          <a:ln w="6350">
            <a:solidFill>
              <a:schemeClr val="tx1"/>
            </a:solidFill>
            <a:round/>
            <a:headEnd/>
            <a:tailEnd/>
          </a:ln>
        </p:spPr>
        <p:txBody>
          <a:bodyPr wrap="none" anchor="ctr"/>
          <a:lstStyle/>
          <a:p>
            <a:pPr algn="l"/>
            <a:endParaRPr lang="en-US" sz="800" b="1" dirty="0">
              <a:solidFill>
                <a:schemeClr val="tx1"/>
              </a:solidFill>
            </a:endParaRPr>
          </a:p>
          <a:p>
            <a:pPr algn="l"/>
            <a:r>
              <a:rPr lang="en-US" b="1" dirty="0">
                <a:solidFill>
                  <a:schemeClr val="tx1"/>
                </a:solidFill>
              </a:rPr>
              <a:t>Travel Deviation</a:t>
            </a:r>
          </a:p>
          <a:p>
            <a:pPr algn="l"/>
            <a:r>
              <a:rPr lang="en-US" b="1" dirty="0">
                <a:solidFill>
                  <a:schemeClr val="tx1"/>
                </a:solidFill>
              </a:rPr>
              <a:t>Cycle Counter</a:t>
            </a:r>
          </a:p>
          <a:p>
            <a:pPr algn="l"/>
            <a:r>
              <a:rPr lang="en-US" b="1" dirty="0">
                <a:solidFill>
                  <a:srgbClr val="FF0000"/>
                </a:solidFill>
              </a:rPr>
              <a:t>Valve Signature</a:t>
            </a:r>
          </a:p>
          <a:p>
            <a:pPr algn="l"/>
            <a:r>
              <a:rPr lang="en-US" b="1" dirty="0">
                <a:solidFill>
                  <a:schemeClr val="tx1"/>
                </a:solidFill>
              </a:rPr>
              <a:t>Step Response</a:t>
            </a:r>
          </a:p>
          <a:p>
            <a:pPr algn="l"/>
            <a:r>
              <a:rPr lang="en-US" b="1" dirty="0">
                <a:solidFill>
                  <a:schemeClr val="tx1"/>
                </a:solidFill>
              </a:rPr>
              <a:t>Dynamic Error Band</a:t>
            </a:r>
          </a:p>
          <a:p>
            <a:pPr algn="l"/>
            <a:r>
              <a:rPr lang="en-US" b="1" dirty="0">
                <a:solidFill>
                  <a:schemeClr val="tx1"/>
                </a:solidFill>
              </a:rPr>
              <a:t>Drive Signal</a:t>
            </a:r>
          </a:p>
          <a:p>
            <a:pPr algn="l"/>
            <a:r>
              <a:rPr lang="en-US" b="1" dirty="0">
                <a:solidFill>
                  <a:schemeClr val="tx1"/>
                </a:solidFill>
              </a:rPr>
              <a:t>Output Signal</a:t>
            </a:r>
          </a:p>
          <a:p>
            <a:pPr algn="l"/>
            <a:r>
              <a:rPr lang="en-US" b="1" dirty="0">
                <a:solidFill>
                  <a:schemeClr val="tx1"/>
                </a:solidFill>
              </a:rPr>
              <a:t>etc...</a:t>
            </a:r>
          </a:p>
        </p:txBody>
      </p:sp>
      <p:sp>
        <p:nvSpPr>
          <p:cNvPr id="1037" name="AutoShape 9"/>
          <p:cNvSpPr>
            <a:spLocks noChangeArrowheads="1"/>
          </p:cNvSpPr>
          <p:nvPr/>
        </p:nvSpPr>
        <p:spPr bwMode="auto">
          <a:xfrm>
            <a:off x="6227763" y="1100138"/>
            <a:ext cx="2763837" cy="1752600"/>
          </a:xfrm>
          <a:prstGeom prst="foldedCorner">
            <a:avLst>
              <a:gd name="adj" fmla="val 6171"/>
            </a:avLst>
          </a:prstGeom>
          <a:solidFill>
            <a:srgbClr val="FFFF99"/>
          </a:solidFill>
          <a:ln w="6350">
            <a:solidFill>
              <a:schemeClr val="tx1"/>
            </a:solidFill>
            <a:round/>
            <a:headEnd/>
            <a:tailEnd/>
          </a:ln>
        </p:spPr>
        <p:txBody>
          <a:bodyPr wrap="none" anchor="ctr"/>
          <a:lstStyle/>
          <a:p>
            <a:pPr algn="l"/>
            <a:r>
              <a:rPr lang="en-US" b="1">
                <a:solidFill>
                  <a:schemeClr val="tx1"/>
                </a:solidFill>
              </a:rPr>
              <a:t>Sensor Failure</a:t>
            </a:r>
          </a:p>
          <a:p>
            <a:pPr algn="l"/>
            <a:r>
              <a:rPr lang="en-US" b="1">
                <a:solidFill>
                  <a:srgbClr val="FF0000"/>
                </a:solidFill>
              </a:rPr>
              <a:t>Min/Max Tracking</a:t>
            </a:r>
          </a:p>
          <a:p>
            <a:pPr algn="l"/>
            <a:r>
              <a:rPr lang="en-US" b="1">
                <a:solidFill>
                  <a:srgbClr val="FF0000"/>
                </a:solidFill>
              </a:rPr>
              <a:t>Statistical Process Monitoring</a:t>
            </a:r>
          </a:p>
          <a:p>
            <a:pPr algn="l"/>
            <a:r>
              <a:rPr lang="en-US" b="1">
                <a:solidFill>
                  <a:srgbClr val="FF0000"/>
                </a:solidFill>
              </a:rPr>
              <a:t>Sensor Drift</a:t>
            </a:r>
          </a:p>
          <a:p>
            <a:pPr algn="l"/>
            <a:r>
              <a:rPr lang="en-US" b="1">
                <a:solidFill>
                  <a:srgbClr val="FF0000"/>
                </a:solidFill>
              </a:rPr>
              <a:t>Thermocouple degradation</a:t>
            </a:r>
          </a:p>
          <a:p>
            <a:pPr algn="l"/>
            <a:r>
              <a:rPr lang="en-US" b="1">
                <a:solidFill>
                  <a:schemeClr val="tx1"/>
                </a:solidFill>
              </a:rPr>
              <a:t>etc...</a:t>
            </a:r>
          </a:p>
        </p:txBody>
      </p:sp>
      <p:graphicFrame>
        <p:nvGraphicFramePr>
          <p:cNvPr id="1027" name="Object 12"/>
          <p:cNvGraphicFramePr>
            <a:graphicFrameLocks noChangeAspect="1"/>
          </p:cNvGraphicFramePr>
          <p:nvPr/>
        </p:nvGraphicFramePr>
        <p:xfrm>
          <a:off x="5824538" y="2924175"/>
          <a:ext cx="1052512" cy="1490663"/>
        </p:xfrm>
        <a:graphic>
          <a:graphicData uri="http://schemas.openxmlformats.org/presentationml/2006/ole">
            <mc:AlternateContent xmlns:mc="http://schemas.openxmlformats.org/markup-compatibility/2006">
              <mc:Choice xmlns:v="urn:schemas-microsoft-com:vml" Requires="v">
                <p:oleObj spid="_x0000_s1399966" name="Image" r:id="rId7" imgW="3418285" imgH="4841511" progId="">
                  <p:embed/>
                </p:oleObj>
              </mc:Choice>
              <mc:Fallback>
                <p:oleObj name="Image" r:id="rId7" imgW="3418285" imgH="4841511" progId="">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4538" y="2924175"/>
                        <a:ext cx="1052512" cy="1490663"/>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6350">
                            <a:solidFill>
                              <a:srgbClr val="000000"/>
                            </a:solidFill>
                            <a:miter lim="800000"/>
                            <a:headEnd/>
                            <a:tailEnd/>
                          </a14:hiddenLine>
                        </a:ext>
                      </a:extLst>
                    </p:spPr>
                  </p:pic>
                </p:oleObj>
              </mc:Fallback>
            </mc:AlternateContent>
          </a:graphicData>
        </a:graphic>
      </p:graphicFrame>
      <p:sp>
        <p:nvSpPr>
          <p:cNvPr id="1039" name="AutoShape 13"/>
          <p:cNvSpPr>
            <a:spLocks noChangeArrowheads="1"/>
          </p:cNvSpPr>
          <p:nvPr/>
        </p:nvSpPr>
        <p:spPr bwMode="auto">
          <a:xfrm>
            <a:off x="6934200" y="2924175"/>
            <a:ext cx="2057400" cy="1404938"/>
          </a:xfrm>
          <a:prstGeom prst="foldedCorner">
            <a:avLst>
              <a:gd name="adj" fmla="val 4014"/>
            </a:avLst>
          </a:prstGeom>
          <a:solidFill>
            <a:srgbClr val="FFFF99"/>
          </a:solidFill>
          <a:ln w="6350">
            <a:solidFill>
              <a:schemeClr val="tx1"/>
            </a:solidFill>
            <a:round/>
            <a:headEnd/>
            <a:tailEnd/>
          </a:ln>
        </p:spPr>
        <p:txBody>
          <a:bodyPr wrap="none" anchor="ctr"/>
          <a:lstStyle/>
          <a:p>
            <a:pPr algn="l"/>
            <a:endParaRPr lang="en-US" sz="500" b="1" dirty="0">
              <a:solidFill>
                <a:schemeClr val="tx1"/>
              </a:solidFill>
            </a:endParaRPr>
          </a:p>
          <a:p>
            <a:pPr algn="l"/>
            <a:r>
              <a:rPr lang="en-US" b="1" dirty="0">
                <a:solidFill>
                  <a:schemeClr val="tx1"/>
                </a:solidFill>
              </a:rPr>
              <a:t>Reverse Flow</a:t>
            </a:r>
          </a:p>
          <a:p>
            <a:pPr algn="l"/>
            <a:r>
              <a:rPr lang="en-US" b="1" dirty="0">
                <a:solidFill>
                  <a:schemeClr val="tx1"/>
                </a:solidFill>
              </a:rPr>
              <a:t>Empty Pipe </a:t>
            </a:r>
            <a:r>
              <a:rPr lang="en-US" b="1" dirty="0">
                <a:solidFill>
                  <a:srgbClr val="FF0000"/>
                </a:solidFill>
              </a:rPr>
              <a:t>(Tunable)</a:t>
            </a:r>
          </a:p>
          <a:p>
            <a:pPr algn="l"/>
            <a:r>
              <a:rPr lang="en-US" b="1" dirty="0">
                <a:solidFill>
                  <a:schemeClr val="tx1"/>
                </a:solidFill>
              </a:rPr>
              <a:t>Ground Fault</a:t>
            </a:r>
          </a:p>
          <a:p>
            <a:pPr algn="l"/>
            <a:r>
              <a:rPr lang="en-US" b="1" dirty="0">
                <a:solidFill>
                  <a:srgbClr val="FF0000"/>
                </a:solidFill>
              </a:rPr>
              <a:t>Process Noise</a:t>
            </a:r>
          </a:p>
          <a:p>
            <a:pPr algn="l"/>
            <a:r>
              <a:rPr lang="en-US" b="1" dirty="0">
                <a:solidFill>
                  <a:srgbClr val="FF0000"/>
                </a:solidFill>
              </a:rPr>
              <a:t>Meter Verification</a:t>
            </a:r>
          </a:p>
          <a:p>
            <a:pPr algn="l"/>
            <a:r>
              <a:rPr lang="en-US" b="1" dirty="0">
                <a:solidFill>
                  <a:schemeClr val="tx1"/>
                </a:solidFill>
              </a:rPr>
              <a:t>etc...</a:t>
            </a:r>
          </a:p>
        </p:txBody>
      </p:sp>
      <p:pic>
        <p:nvPicPr>
          <p:cNvPr id="1044" name="Picture 25" descr="657-ED-DVC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124075" y="1557338"/>
            <a:ext cx="925513" cy="2159000"/>
          </a:xfrm>
          <a:prstGeom prst="rect">
            <a:avLst/>
          </a:prstGeom>
          <a:noFill/>
          <a:ln w="9525">
            <a:noFill/>
            <a:miter lim="800000"/>
            <a:headEnd/>
            <a:tailEnd/>
          </a:ln>
        </p:spPr>
      </p:pic>
      <p:grpSp>
        <p:nvGrpSpPr>
          <p:cNvPr id="2" name="Group 75"/>
          <p:cNvGrpSpPr>
            <a:grpSpLocks noChangeAspect="1"/>
          </p:cNvGrpSpPr>
          <p:nvPr/>
        </p:nvGrpSpPr>
        <p:grpSpPr bwMode="auto">
          <a:xfrm>
            <a:off x="8135938" y="115888"/>
            <a:ext cx="900112" cy="900112"/>
            <a:chOff x="1701" y="2341"/>
            <a:chExt cx="1270" cy="1270"/>
          </a:xfrm>
        </p:grpSpPr>
        <p:sp>
          <p:nvSpPr>
            <p:cNvPr id="26" name="AutoShape 76"/>
            <p:cNvSpPr>
              <a:spLocks noChangeAspect="1" noChangeArrowheads="1"/>
            </p:cNvSpPr>
            <p:nvPr/>
          </p:nvSpPr>
          <p:spPr bwMode="auto">
            <a:xfrm>
              <a:off x="1701" y="2341"/>
              <a:ext cx="1270" cy="1270"/>
            </a:xfrm>
            <a:prstGeom prst="roundRect">
              <a:avLst>
                <a:gd name="adj" fmla="val 16667"/>
              </a:avLst>
            </a:prstGeom>
            <a:noFill/>
            <a:ln w="76200" algn="ctr">
              <a:solidFill>
                <a:srgbClr val="00FF00"/>
              </a:solidFill>
              <a:round/>
              <a:headEnd/>
              <a:tailEnd/>
            </a:ln>
            <a:effectLst/>
          </p:spPr>
          <p:txBody>
            <a:bodyPr wrap="none" anchor="ctr"/>
            <a:lstStyle/>
            <a:p>
              <a:endParaRPr lang="en-US"/>
            </a:p>
          </p:txBody>
        </p:sp>
        <p:grpSp>
          <p:nvGrpSpPr>
            <p:cNvPr id="3" name="Group 77"/>
            <p:cNvGrpSpPr>
              <a:grpSpLocks noChangeAspect="1"/>
            </p:cNvGrpSpPr>
            <p:nvPr/>
          </p:nvGrpSpPr>
          <p:grpSpPr bwMode="auto">
            <a:xfrm>
              <a:off x="1790" y="2432"/>
              <a:ext cx="1052" cy="1090"/>
              <a:chOff x="204" y="119"/>
              <a:chExt cx="3901" cy="4037"/>
            </a:xfrm>
          </p:grpSpPr>
          <p:sp>
            <p:nvSpPr>
              <p:cNvPr id="28" name="Freeform 78"/>
              <p:cNvSpPr>
                <a:spLocks noChangeAspect="1"/>
              </p:cNvSpPr>
              <p:nvPr/>
            </p:nvSpPr>
            <p:spPr bwMode="auto">
              <a:xfrm>
                <a:off x="521" y="119"/>
                <a:ext cx="1724" cy="1678"/>
              </a:xfrm>
              <a:custGeom>
                <a:avLst/>
                <a:gdLst/>
                <a:ahLst/>
                <a:cxnLst>
                  <a:cxn ang="0">
                    <a:pos x="1180" y="227"/>
                  </a:cxn>
                  <a:cxn ang="0">
                    <a:pos x="953" y="45"/>
                  </a:cxn>
                  <a:cxn ang="0">
                    <a:pos x="817" y="0"/>
                  </a:cxn>
                  <a:cxn ang="0">
                    <a:pos x="681" y="0"/>
                  </a:cxn>
                  <a:cxn ang="0">
                    <a:pos x="545" y="45"/>
                  </a:cxn>
                  <a:cxn ang="0">
                    <a:pos x="409" y="181"/>
                  </a:cxn>
                  <a:cxn ang="0">
                    <a:pos x="318" y="408"/>
                  </a:cxn>
                  <a:cxn ang="0">
                    <a:pos x="182" y="771"/>
                  </a:cxn>
                  <a:cxn ang="0">
                    <a:pos x="46" y="998"/>
                  </a:cxn>
                  <a:cxn ang="0">
                    <a:pos x="0" y="1225"/>
                  </a:cxn>
                  <a:cxn ang="0">
                    <a:pos x="46" y="1406"/>
                  </a:cxn>
                  <a:cxn ang="0">
                    <a:pos x="136" y="1542"/>
                  </a:cxn>
                  <a:cxn ang="0">
                    <a:pos x="272" y="1633"/>
                  </a:cxn>
                  <a:cxn ang="0">
                    <a:pos x="454" y="1678"/>
                  </a:cxn>
                  <a:cxn ang="0">
                    <a:pos x="590" y="1678"/>
                  </a:cxn>
                  <a:cxn ang="0">
                    <a:pos x="771" y="1633"/>
                  </a:cxn>
                  <a:cxn ang="0">
                    <a:pos x="953" y="1497"/>
                  </a:cxn>
                  <a:cxn ang="0">
                    <a:pos x="1134" y="1361"/>
                  </a:cxn>
                  <a:cxn ang="0">
                    <a:pos x="1452" y="1179"/>
                  </a:cxn>
                  <a:cxn ang="0">
                    <a:pos x="1588" y="1043"/>
                  </a:cxn>
                  <a:cxn ang="0">
                    <a:pos x="1724" y="862"/>
                  </a:cxn>
                  <a:cxn ang="0">
                    <a:pos x="1724" y="771"/>
                  </a:cxn>
                  <a:cxn ang="0">
                    <a:pos x="1724" y="635"/>
                  </a:cxn>
                  <a:cxn ang="0">
                    <a:pos x="1633" y="499"/>
                  </a:cxn>
                  <a:cxn ang="0">
                    <a:pos x="1361" y="317"/>
                  </a:cxn>
                </a:cxnLst>
                <a:rect l="0" t="0" r="r" b="b"/>
                <a:pathLst>
                  <a:path w="1724" h="1678">
                    <a:moveTo>
                      <a:pt x="1180" y="227"/>
                    </a:moveTo>
                    <a:lnTo>
                      <a:pt x="953" y="45"/>
                    </a:lnTo>
                    <a:lnTo>
                      <a:pt x="817" y="0"/>
                    </a:lnTo>
                    <a:lnTo>
                      <a:pt x="681" y="0"/>
                    </a:lnTo>
                    <a:lnTo>
                      <a:pt x="545" y="45"/>
                    </a:lnTo>
                    <a:lnTo>
                      <a:pt x="409" y="181"/>
                    </a:lnTo>
                    <a:lnTo>
                      <a:pt x="318" y="408"/>
                    </a:lnTo>
                    <a:lnTo>
                      <a:pt x="182" y="771"/>
                    </a:lnTo>
                    <a:lnTo>
                      <a:pt x="46" y="998"/>
                    </a:lnTo>
                    <a:lnTo>
                      <a:pt x="0" y="1225"/>
                    </a:lnTo>
                    <a:lnTo>
                      <a:pt x="46" y="1406"/>
                    </a:lnTo>
                    <a:lnTo>
                      <a:pt x="136" y="1542"/>
                    </a:lnTo>
                    <a:lnTo>
                      <a:pt x="272" y="1633"/>
                    </a:lnTo>
                    <a:lnTo>
                      <a:pt x="454" y="1678"/>
                    </a:lnTo>
                    <a:lnTo>
                      <a:pt x="590" y="1678"/>
                    </a:lnTo>
                    <a:lnTo>
                      <a:pt x="771" y="1633"/>
                    </a:lnTo>
                    <a:lnTo>
                      <a:pt x="953" y="1497"/>
                    </a:lnTo>
                    <a:lnTo>
                      <a:pt x="1134" y="1361"/>
                    </a:lnTo>
                    <a:lnTo>
                      <a:pt x="1452" y="1179"/>
                    </a:lnTo>
                    <a:lnTo>
                      <a:pt x="1588" y="1043"/>
                    </a:lnTo>
                    <a:lnTo>
                      <a:pt x="1724" y="862"/>
                    </a:lnTo>
                    <a:lnTo>
                      <a:pt x="1724" y="771"/>
                    </a:lnTo>
                    <a:lnTo>
                      <a:pt x="1724" y="635"/>
                    </a:lnTo>
                    <a:lnTo>
                      <a:pt x="1633" y="499"/>
                    </a:lnTo>
                    <a:lnTo>
                      <a:pt x="1361" y="317"/>
                    </a:lnTo>
                  </a:path>
                </a:pathLst>
              </a:custGeom>
              <a:noFill/>
              <a:ln w="28575" cmpd="sng">
                <a:solidFill>
                  <a:srgbClr val="00FF00"/>
                </a:solidFill>
                <a:round/>
                <a:headEnd/>
                <a:tailEnd/>
              </a:ln>
              <a:effectLst/>
            </p:spPr>
            <p:txBody>
              <a:bodyPr/>
              <a:lstStyle/>
              <a:p>
                <a:endParaRPr lang="en-US"/>
              </a:p>
            </p:txBody>
          </p:sp>
          <p:sp>
            <p:nvSpPr>
              <p:cNvPr id="29" name="Freeform 79"/>
              <p:cNvSpPr>
                <a:spLocks noChangeAspect="1"/>
              </p:cNvSpPr>
              <p:nvPr/>
            </p:nvSpPr>
            <p:spPr bwMode="auto">
              <a:xfrm>
                <a:off x="204" y="1661"/>
                <a:ext cx="3901" cy="2495"/>
              </a:xfrm>
              <a:custGeom>
                <a:avLst/>
                <a:gdLst/>
                <a:ahLst/>
                <a:cxnLst>
                  <a:cxn ang="0">
                    <a:pos x="453" y="0"/>
                  </a:cxn>
                  <a:cxn ang="0">
                    <a:pos x="227" y="227"/>
                  </a:cxn>
                  <a:cxn ang="0">
                    <a:pos x="91" y="408"/>
                  </a:cxn>
                  <a:cxn ang="0">
                    <a:pos x="45" y="544"/>
                  </a:cxn>
                  <a:cxn ang="0">
                    <a:pos x="0" y="680"/>
                  </a:cxn>
                  <a:cxn ang="0">
                    <a:pos x="0" y="817"/>
                  </a:cxn>
                  <a:cxn ang="0">
                    <a:pos x="45" y="953"/>
                  </a:cxn>
                  <a:cxn ang="0">
                    <a:pos x="181" y="1179"/>
                  </a:cxn>
                  <a:cxn ang="0">
                    <a:pos x="363" y="1452"/>
                  </a:cxn>
                  <a:cxn ang="0">
                    <a:pos x="544" y="1633"/>
                  </a:cxn>
                  <a:cxn ang="0">
                    <a:pos x="680" y="1769"/>
                  </a:cxn>
                  <a:cxn ang="0">
                    <a:pos x="907" y="1951"/>
                  </a:cxn>
                  <a:cxn ang="0">
                    <a:pos x="1179" y="2132"/>
                  </a:cxn>
                  <a:cxn ang="0">
                    <a:pos x="1451" y="2268"/>
                  </a:cxn>
                  <a:cxn ang="0">
                    <a:pos x="1769" y="2359"/>
                  </a:cxn>
                  <a:cxn ang="0">
                    <a:pos x="2086" y="2449"/>
                  </a:cxn>
                  <a:cxn ang="0">
                    <a:pos x="2404" y="2495"/>
                  </a:cxn>
                  <a:cxn ang="0">
                    <a:pos x="2676" y="2495"/>
                  </a:cxn>
                  <a:cxn ang="0">
                    <a:pos x="2948" y="2449"/>
                  </a:cxn>
                  <a:cxn ang="0">
                    <a:pos x="3220" y="2313"/>
                  </a:cxn>
                  <a:cxn ang="0">
                    <a:pos x="3538" y="2087"/>
                  </a:cxn>
                  <a:cxn ang="0">
                    <a:pos x="3674" y="1951"/>
                  </a:cxn>
                  <a:cxn ang="0">
                    <a:pos x="3810" y="1678"/>
                  </a:cxn>
                  <a:cxn ang="0">
                    <a:pos x="3901" y="1315"/>
                  </a:cxn>
                  <a:cxn ang="0">
                    <a:pos x="3901" y="1225"/>
                  </a:cxn>
                  <a:cxn ang="0">
                    <a:pos x="3855" y="1043"/>
                  </a:cxn>
                  <a:cxn ang="0">
                    <a:pos x="3765" y="726"/>
                  </a:cxn>
                  <a:cxn ang="0">
                    <a:pos x="3629" y="499"/>
                  </a:cxn>
                  <a:cxn ang="0">
                    <a:pos x="3447" y="227"/>
                  </a:cxn>
                  <a:cxn ang="0">
                    <a:pos x="3311" y="136"/>
                  </a:cxn>
                  <a:cxn ang="0">
                    <a:pos x="3039" y="45"/>
                  </a:cxn>
                  <a:cxn ang="0">
                    <a:pos x="2903" y="45"/>
                  </a:cxn>
                  <a:cxn ang="0">
                    <a:pos x="2676" y="91"/>
                  </a:cxn>
                  <a:cxn ang="0">
                    <a:pos x="2404" y="227"/>
                  </a:cxn>
                  <a:cxn ang="0">
                    <a:pos x="2177" y="363"/>
                  </a:cxn>
                  <a:cxn ang="0">
                    <a:pos x="1996" y="544"/>
                  </a:cxn>
                </a:cxnLst>
                <a:rect l="0" t="0" r="r" b="b"/>
                <a:pathLst>
                  <a:path w="3901" h="2495">
                    <a:moveTo>
                      <a:pt x="453" y="0"/>
                    </a:moveTo>
                    <a:lnTo>
                      <a:pt x="227" y="227"/>
                    </a:lnTo>
                    <a:lnTo>
                      <a:pt x="91" y="408"/>
                    </a:lnTo>
                    <a:lnTo>
                      <a:pt x="45" y="544"/>
                    </a:lnTo>
                    <a:lnTo>
                      <a:pt x="0" y="680"/>
                    </a:lnTo>
                    <a:lnTo>
                      <a:pt x="0" y="817"/>
                    </a:lnTo>
                    <a:lnTo>
                      <a:pt x="45" y="953"/>
                    </a:lnTo>
                    <a:lnTo>
                      <a:pt x="181" y="1179"/>
                    </a:lnTo>
                    <a:lnTo>
                      <a:pt x="363" y="1452"/>
                    </a:lnTo>
                    <a:lnTo>
                      <a:pt x="544" y="1633"/>
                    </a:lnTo>
                    <a:lnTo>
                      <a:pt x="680" y="1769"/>
                    </a:lnTo>
                    <a:lnTo>
                      <a:pt x="907" y="1951"/>
                    </a:lnTo>
                    <a:lnTo>
                      <a:pt x="1179" y="2132"/>
                    </a:lnTo>
                    <a:lnTo>
                      <a:pt x="1451" y="2268"/>
                    </a:lnTo>
                    <a:lnTo>
                      <a:pt x="1769" y="2359"/>
                    </a:lnTo>
                    <a:lnTo>
                      <a:pt x="2086" y="2449"/>
                    </a:lnTo>
                    <a:lnTo>
                      <a:pt x="2404" y="2495"/>
                    </a:lnTo>
                    <a:lnTo>
                      <a:pt x="2676" y="2495"/>
                    </a:lnTo>
                    <a:lnTo>
                      <a:pt x="2948" y="2449"/>
                    </a:lnTo>
                    <a:lnTo>
                      <a:pt x="3220" y="2313"/>
                    </a:lnTo>
                    <a:lnTo>
                      <a:pt x="3538" y="2087"/>
                    </a:lnTo>
                    <a:lnTo>
                      <a:pt x="3674" y="1951"/>
                    </a:lnTo>
                    <a:lnTo>
                      <a:pt x="3810" y="1678"/>
                    </a:lnTo>
                    <a:lnTo>
                      <a:pt x="3901" y="1315"/>
                    </a:lnTo>
                    <a:lnTo>
                      <a:pt x="3901" y="1225"/>
                    </a:lnTo>
                    <a:lnTo>
                      <a:pt x="3855" y="1043"/>
                    </a:lnTo>
                    <a:lnTo>
                      <a:pt x="3765" y="726"/>
                    </a:lnTo>
                    <a:lnTo>
                      <a:pt x="3629" y="499"/>
                    </a:lnTo>
                    <a:lnTo>
                      <a:pt x="3447" y="227"/>
                    </a:lnTo>
                    <a:lnTo>
                      <a:pt x="3311" y="136"/>
                    </a:lnTo>
                    <a:lnTo>
                      <a:pt x="3039" y="45"/>
                    </a:lnTo>
                    <a:lnTo>
                      <a:pt x="2903" y="45"/>
                    </a:lnTo>
                    <a:lnTo>
                      <a:pt x="2676" y="91"/>
                    </a:lnTo>
                    <a:lnTo>
                      <a:pt x="2404" y="227"/>
                    </a:lnTo>
                    <a:lnTo>
                      <a:pt x="2177" y="363"/>
                    </a:lnTo>
                    <a:lnTo>
                      <a:pt x="1996" y="544"/>
                    </a:lnTo>
                  </a:path>
                </a:pathLst>
              </a:custGeom>
              <a:noFill/>
              <a:ln w="28575" cmpd="sng">
                <a:solidFill>
                  <a:srgbClr val="00FF00"/>
                </a:solidFill>
                <a:round/>
                <a:headEnd/>
                <a:tailEnd/>
              </a:ln>
              <a:effectLst/>
            </p:spPr>
            <p:txBody>
              <a:bodyPr/>
              <a:lstStyle/>
              <a:p>
                <a:endParaRPr lang="en-US"/>
              </a:p>
            </p:txBody>
          </p:sp>
          <p:sp>
            <p:nvSpPr>
              <p:cNvPr id="30" name="Oval 80"/>
              <p:cNvSpPr>
                <a:spLocks noChangeAspect="1" noChangeArrowheads="1"/>
              </p:cNvSpPr>
              <p:nvPr/>
            </p:nvSpPr>
            <p:spPr bwMode="auto">
              <a:xfrm>
                <a:off x="1565" y="2160"/>
                <a:ext cx="816" cy="544"/>
              </a:xfrm>
              <a:prstGeom prst="ellipse">
                <a:avLst/>
              </a:prstGeom>
              <a:noFill/>
              <a:ln w="28575">
                <a:solidFill>
                  <a:srgbClr val="00FF00"/>
                </a:solidFill>
                <a:round/>
                <a:headEnd/>
                <a:tailEnd/>
              </a:ln>
              <a:effectLst/>
            </p:spPr>
            <p:txBody>
              <a:bodyPr wrap="none" anchor="ctr"/>
              <a:lstStyle/>
              <a:p>
                <a:endParaRPr lang="en-US"/>
              </a:p>
            </p:txBody>
          </p:sp>
          <p:sp>
            <p:nvSpPr>
              <p:cNvPr id="31" name="Oval 81"/>
              <p:cNvSpPr>
                <a:spLocks noChangeAspect="1" noChangeArrowheads="1"/>
              </p:cNvSpPr>
              <p:nvPr/>
            </p:nvSpPr>
            <p:spPr bwMode="auto">
              <a:xfrm>
                <a:off x="1746" y="2070"/>
                <a:ext cx="454" cy="362"/>
              </a:xfrm>
              <a:prstGeom prst="ellipse">
                <a:avLst/>
              </a:prstGeom>
              <a:solidFill>
                <a:schemeClr val="bg1"/>
              </a:solidFill>
              <a:ln w="28575">
                <a:solidFill>
                  <a:srgbClr val="00FF00"/>
                </a:solidFill>
                <a:round/>
                <a:headEnd/>
                <a:tailEnd/>
              </a:ln>
              <a:effectLst/>
            </p:spPr>
            <p:txBody>
              <a:bodyPr wrap="none" anchor="ctr"/>
              <a:lstStyle/>
              <a:p>
                <a:endParaRPr lang="en-US"/>
              </a:p>
            </p:txBody>
          </p:sp>
        </p:grpSp>
      </p:grpSp>
      <p:pic>
        <p:nvPicPr>
          <p:cNvPr id="33" name="Picture 41"/>
          <p:cNvPicPr>
            <a:picLocks noChangeAspect="1" noChangeArrowheads="1"/>
          </p:cNvPicPr>
          <p:nvPr/>
        </p:nvPicPr>
        <p:blipFill>
          <a:blip r:embed="rId10" cstate="print"/>
          <a:srcRect/>
          <a:stretch>
            <a:fillRect/>
          </a:stretch>
        </p:blipFill>
        <p:spPr bwMode="auto">
          <a:xfrm>
            <a:off x="3275856" y="4437112"/>
            <a:ext cx="1203343" cy="1017592"/>
          </a:xfrm>
          <a:prstGeom prst="rect">
            <a:avLst/>
          </a:prstGeom>
          <a:noFill/>
          <a:ln w="9525" algn="ctr">
            <a:noFill/>
            <a:miter lim="800000"/>
            <a:headEnd/>
            <a:tailEnd/>
          </a:ln>
          <a:effectLst/>
        </p:spPr>
      </p:pic>
      <p:sp>
        <p:nvSpPr>
          <p:cNvPr id="34" name="AutoShape 10"/>
          <p:cNvSpPr>
            <a:spLocks noChangeArrowheads="1"/>
          </p:cNvSpPr>
          <p:nvPr/>
        </p:nvSpPr>
        <p:spPr bwMode="auto">
          <a:xfrm>
            <a:off x="2123728" y="5373216"/>
            <a:ext cx="1800200" cy="1231776"/>
          </a:xfrm>
          <a:prstGeom prst="foldedCorner">
            <a:avLst>
              <a:gd name="adj" fmla="val 5477"/>
            </a:avLst>
          </a:prstGeom>
          <a:solidFill>
            <a:srgbClr val="FFFF99"/>
          </a:solidFill>
          <a:ln w="6350">
            <a:solidFill>
              <a:schemeClr val="tx1"/>
            </a:solidFill>
            <a:round/>
            <a:headEnd/>
            <a:tailEnd/>
          </a:ln>
        </p:spPr>
        <p:txBody>
          <a:bodyPr wrap="none" anchor="ctr"/>
          <a:lstStyle/>
          <a:p>
            <a:pPr algn="l"/>
            <a:r>
              <a:rPr lang="en-US" b="1" dirty="0">
                <a:solidFill>
                  <a:srgbClr val="FF0000"/>
                </a:solidFill>
              </a:rPr>
              <a:t>Open Time</a:t>
            </a:r>
          </a:p>
          <a:p>
            <a:pPr algn="l"/>
            <a:r>
              <a:rPr lang="en-US" b="1" dirty="0">
                <a:solidFill>
                  <a:srgbClr val="FF0000"/>
                </a:solidFill>
              </a:rPr>
              <a:t>Close Time</a:t>
            </a:r>
          </a:p>
          <a:p>
            <a:pPr algn="l"/>
            <a:r>
              <a:rPr lang="en-US" b="1" dirty="0">
                <a:solidFill>
                  <a:srgbClr val="FF0000"/>
                </a:solidFill>
              </a:rPr>
              <a:t>Cycle Count</a:t>
            </a:r>
          </a:p>
        </p:txBody>
      </p:sp>
      <p:pic>
        <p:nvPicPr>
          <p:cNvPr id="32" name="Picture 38"/>
          <p:cNvPicPr>
            <a:picLocks noChangeAspect="1" noChangeArrowheads="1"/>
          </p:cNvPicPr>
          <p:nvPr/>
        </p:nvPicPr>
        <p:blipFill>
          <a:blip r:embed="rId11" cstate="print"/>
          <a:srcRect/>
          <a:stretch>
            <a:fillRect/>
          </a:stretch>
        </p:blipFill>
        <p:spPr bwMode="auto">
          <a:xfrm>
            <a:off x="755576" y="5517232"/>
            <a:ext cx="1152128" cy="822948"/>
          </a:xfrm>
          <a:prstGeom prst="rect">
            <a:avLst/>
          </a:prstGeom>
          <a:noFill/>
          <a:ln w="9525" algn="ctr">
            <a:noFill/>
            <a:miter lim="800000"/>
            <a:headEnd/>
            <a:tailEnd/>
          </a:ln>
          <a:effectLst/>
        </p:spPr>
      </p:pic>
      <p:sp>
        <p:nvSpPr>
          <p:cNvPr id="37" name="Rectangle 36"/>
          <p:cNvSpPr/>
          <p:nvPr/>
        </p:nvSpPr>
        <p:spPr bwMode="auto">
          <a:xfrm>
            <a:off x="7308304" y="4437112"/>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rPr>
              <a:t>Diagnostics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Complete Range of Fieldbus Hosts</a:t>
            </a:r>
          </a:p>
        </p:txBody>
      </p:sp>
      <p:pic>
        <p:nvPicPr>
          <p:cNvPr id="3080" name="Picture 8"/>
          <p:cNvPicPr>
            <a:picLocks noChangeAspect="1" noChangeArrowheads="1"/>
          </p:cNvPicPr>
          <p:nvPr/>
        </p:nvPicPr>
        <p:blipFill>
          <a:blip r:embed="rId3" cstate="print"/>
          <a:srcRect/>
          <a:stretch>
            <a:fillRect/>
          </a:stretch>
        </p:blipFill>
        <p:spPr bwMode="auto">
          <a:xfrm>
            <a:off x="2411760" y="1628800"/>
            <a:ext cx="1657350" cy="2305050"/>
          </a:xfrm>
          <a:prstGeom prst="rect">
            <a:avLst/>
          </a:prstGeom>
          <a:noFill/>
          <a:ln w="9525" algn="ctr">
            <a:noFill/>
            <a:miter lim="800000"/>
            <a:headEnd/>
            <a:tailEnd/>
          </a:ln>
          <a:effectLst/>
        </p:spPr>
      </p:pic>
      <p:pic>
        <p:nvPicPr>
          <p:cNvPr id="12" name="Picture 2" descr="475"/>
          <p:cNvPicPr>
            <a:picLocks noChangeAspect="1" noChangeArrowheads="1"/>
          </p:cNvPicPr>
          <p:nvPr/>
        </p:nvPicPr>
        <p:blipFill>
          <a:blip r:embed="rId4" cstate="print"/>
          <a:srcRect/>
          <a:stretch>
            <a:fillRect/>
          </a:stretch>
        </p:blipFill>
        <p:spPr bwMode="auto">
          <a:xfrm>
            <a:off x="4788024" y="4509120"/>
            <a:ext cx="785818" cy="1248064"/>
          </a:xfrm>
          <a:prstGeom prst="rect">
            <a:avLst/>
          </a:prstGeom>
          <a:noFill/>
          <a:ln w="9525">
            <a:noFill/>
            <a:miter lim="800000"/>
            <a:headEnd/>
            <a:tailEnd/>
          </a:ln>
          <a:effectLst/>
        </p:spPr>
      </p:pic>
      <p:pic>
        <p:nvPicPr>
          <p:cNvPr id="424961" name="Picture 1" descr="Bristol Babcock ControlWave Micro"/>
          <p:cNvPicPr>
            <a:picLocks noChangeAspect="1" noChangeArrowheads="1"/>
          </p:cNvPicPr>
          <p:nvPr/>
        </p:nvPicPr>
        <p:blipFill>
          <a:blip r:embed="rId5" cstate="print"/>
          <a:srcRect/>
          <a:stretch>
            <a:fillRect/>
          </a:stretch>
        </p:blipFill>
        <p:spPr bwMode="auto">
          <a:xfrm>
            <a:off x="4644008" y="1772816"/>
            <a:ext cx="1006029" cy="1078285"/>
          </a:xfrm>
          <a:prstGeom prst="rect">
            <a:avLst/>
          </a:prstGeom>
          <a:noFill/>
          <a:ln w="9525">
            <a:noFill/>
            <a:miter lim="800000"/>
            <a:headEnd/>
            <a:tailEnd/>
          </a:ln>
          <a:effectLst/>
        </p:spPr>
      </p:pic>
      <p:pic>
        <p:nvPicPr>
          <p:cNvPr id="15" name="Picture 39"/>
          <p:cNvPicPr>
            <a:picLocks noChangeAspect="1" noChangeArrowheads="1"/>
          </p:cNvPicPr>
          <p:nvPr/>
        </p:nvPicPr>
        <p:blipFill>
          <a:blip r:embed="rId6" cstate="print"/>
          <a:srcRect/>
          <a:stretch>
            <a:fillRect/>
          </a:stretch>
        </p:blipFill>
        <p:spPr bwMode="auto">
          <a:xfrm>
            <a:off x="6156176" y="1628800"/>
            <a:ext cx="2284318" cy="1008112"/>
          </a:xfrm>
          <a:prstGeom prst="rect">
            <a:avLst/>
          </a:prstGeom>
          <a:noFill/>
          <a:ln w="9525">
            <a:noFill/>
            <a:miter lim="800000"/>
            <a:headEnd/>
            <a:tailEnd/>
          </a:ln>
        </p:spPr>
      </p:pic>
      <p:pic>
        <p:nvPicPr>
          <p:cNvPr id="19" name="Picture 2" descr="Rosemount 2410 Tank Hub"/>
          <p:cNvPicPr>
            <a:picLocks noChangeAspect="1" noChangeArrowheads="1"/>
          </p:cNvPicPr>
          <p:nvPr/>
        </p:nvPicPr>
        <p:blipFill>
          <a:blip r:embed="rId7" cstate="print"/>
          <a:srcRect/>
          <a:stretch>
            <a:fillRect/>
          </a:stretch>
        </p:blipFill>
        <p:spPr bwMode="auto">
          <a:xfrm>
            <a:off x="1043608" y="4437112"/>
            <a:ext cx="1080120" cy="879526"/>
          </a:xfrm>
          <a:prstGeom prst="rect">
            <a:avLst/>
          </a:prstGeom>
          <a:noFill/>
          <a:ln w="9525">
            <a:noFill/>
            <a:miter lim="800000"/>
            <a:headEnd/>
            <a:tailEnd/>
          </a:ln>
          <a:effectLst/>
        </p:spPr>
      </p:pic>
      <p:sp>
        <p:nvSpPr>
          <p:cNvPr id="48" name="Rectangle 76"/>
          <p:cNvSpPr>
            <a:spLocks noChangeArrowheads="1"/>
          </p:cNvSpPr>
          <p:nvPr/>
        </p:nvSpPr>
        <p:spPr bwMode="auto">
          <a:xfrm>
            <a:off x="2483768" y="1268760"/>
            <a:ext cx="1512168" cy="287337"/>
          </a:xfrm>
          <a:prstGeom prst="rect">
            <a:avLst/>
          </a:prstGeom>
          <a:solidFill>
            <a:srgbClr val="F79428"/>
          </a:solidFill>
          <a:ln w="9525" algn="ctr">
            <a:solidFill>
              <a:schemeClr val="tx1"/>
            </a:solidFill>
            <a:miter lim="800000"/>
            <a:headEnd/>
            <a:tailEnd/>
          </a:ln>
          <a:effectLst/>
        </p:spPr>
        <p:txBody>
          <a:bodyPr wrap="none" anchor="ctr"/>
          <a:lstStyle/>
          <a:p>
            <a:r>
              <a:rPr lang="en-US" sz="1000" dirty="0"/>
              <a:t>DCS (Power &amp; Water)</a:t>
            </a:r>
          </a:p>
        </p:txBody>
      </p:sp>
      <p:sp>
        <p:nvSpPr>
          <p:cNvPr id="51" name="Rectangle 76"/>
          <p:cNvSpPr>
            <a:spLocks noChangeArrowheads="1"/>
          </p:cNvSpPr>
          <p:nvPr/>
        </p:nvSpPr>
        <p:spPr bwMode="auto">
          <a:xfrm>
            <a:off x="4427984" y="4149080"/>
            <a:ext cx="1512168" cy="287337"/>
          </a:xfrm>
          <a:prstGeom prst="rect">
            <a:avLst/>
          </a:prstGeom>
          <a:solidFill>
            <a:srgbClr val="F79428"/>
          </a:solidFill>
          <a:ln w="9525" algn="ctr">
            <a:solidFill>
              <a:schemeClr val="tx1"/>
            </a:solidFill>
            <a:miter lim="800000"/>
            <a:headEnd/>
            <a:tailEnd/>
          </a:ln>
          <a:effectLst/>
        </p:spPr>
        <p:txBody>
          <a:bodyPr wrap="none" anchor="ctr"/>
          <a:lstStyle/>
          <a:p>
            <a:r>
              <a:rPr lang="en-US" sz="1000" dirty="0"/>
              <a:t>Field Communicator</a:t>
            </a:r>
          </a:p>
        </p:txBody>
      </p:sp>
      <p:sp>
        <p:nvSpPr>
          <p:cNvPr id="52" name="Rectangle 76"/>
          <p:cNvSpPr>
            <a:spLocks noChangeArrowheads="1"/>
          </p:cNvSpPr>
          <p:nvPr/>
        </p:nvSpPr>
        <p:spPr bwMode="auto">
          <a:xfrm>
            <a:off x="6588224" y="1268760"/>
            <a:ext cx="1512168" cy="287337"/>
          </a:xfrm>
          <a:prstGeom prst="rect">
            <a:avLst/>
          </a:prstGeom>
          <a:solidFill>
            <a:srgbClr val="F79428"/>
          </a:solidFill>
          <a:ln w="9525" algn="ctr">
            <a:solidFill>
              <a:schemeClr val="tx1"/>
            </a:solidFill>
            <a:miter lim="800000"/>
            <a:headEnd/>
            <a:tailEnd/>
          </a:ln>
          <a:effectLst/>
        </p:spPr>
        <p:txBody>
          <a:bodyPr wrap="none" anchor="ctr"/>
          <a:lstStyle/>
          <a:p>
            <a:r>
              <a:rPr lang="en-US" sz="1000" dirty="0"/>
              <a:t>DCS</a:t>
            </a:r>
          </a:p>
        </p:txBody>
      </p:sp>
      <p:sp>
        <p:nvSpPr>
          <p:cNvPr id="53" name="Rectangle 76"/>
          <p:cNvSpPr>
            <a:spLocks noChangeArrowheads="1"/>
          </p:cNvSpPr>
          <p:nvPr/>
        </p:nvSpPr>
        <p:spPr bwMode="auto">
          <a:xfrm>
            <a:off x="683568" y="1268760"/>
            <a:ext cx="1512168" cy="287337"/>
          </a:xfrm>
          <a:prstGeom prst="rect">
            <a:avLst/>
          </a:prstGeom>
          <a:solidFill>
            <a:srgbClr val="F79428"/>
          </a:solidFill>
          <a:ln w="9525" algn="ctr">
            <a:solidFill>
              <a:schemeClr val="tx1"/>
            </a:solidFill>
            <a:miter lim="800000"/>
            <a:headEnd/>
            <a:tailEnd/>
          </a:ln>
          <a:effectLst/>
        </p:spPr>
        <p:txBody>
          <a:bodyPr wrap="none" anchor="ctr"/>
          <a:lstStyle/>
          <a:p>
            <a:r>
              <a:rPr lang="en-US" sz="1000" dirty="0"/>
              <a:t>Flow Computer / RTU</a:t>
            </a:r>
          </a:p>
        </p:txBody>
      </p:sp>
      <p:sp>
        <p:nvSpPr>
          <p:cNvPr id="54" name="Rectangle 76"/>
          <p:cNvSpPr>
            <a:spLocks noChangeArrowheads="1"/>
          </p:cNvSpPr>
          <p:nvPr/>
        </p:nvSpPr>
        <p:spPr bwMode="auto">
          <a:xfrm>
            <a:off x="4283968" y="1268760"/>
            <a:ext cx="1512168" cy="287337"/>
          </a:xfrm>
          <a:prstGeom prst="rect">
            <a:avLst/>
          </a:prstGeom>
          <a:solidFill>
            <a:srgbClr val="F79428"/>
          </a:solidFill>
          <a:ln w="9525" algn="ctr">
            <a:solidFill>
              <a:schemeClr val="tx1"/>
            </a:solidFill>
            <a:miter lim="800000"/>
            <a:headEnd/>
            <a:tailEnd/>
          </a:ln>
          <a:effectLst/>
        </p:spPr>
        <p:txBody>
          <a:bodyPr wrap="none" anchor="ctr"/>
          <a:lstStyle/>
          <a:p>
            <a:r>
              <a:rPr lang="en-US" sz="1000" dirty="0"/>
              <a:t>Flow Computer / RTU</a:t>
            </a:r>
          </a:p>
        </p:txBody>
      </p:sp>
      <p:pic>
        <p:nvPicPr>
          <p:cNvPr id="1299457" name="Picture 1"/>
          <p:cNvPicPr>
            <a:picLocks noChangeAspect="1" noChangeArrowheads="1"/>
          </p:cNvPicPr>
          <p:nvPr/>
        </p:nvPicPr>
        <p:blipFill>
          <a:blip r:embed="rId8" cstate="print"/>
          <a:srcRect/>
          <a:stretch>
            <a:fillRect/>
          </a:stretch>
        </p:blipFill>
        <p:spPr bwMode="auto">
          <a:xfrm>
            <a:off x="827584" y="1700808"/>
            <a:ext cx="1152128" cy="1159758"/>
          </a:xfrm>
          <a:prstGeom prst="rect">
            <a:avLst/>
          </a:prstGeom>
          <a:noFill/>
          <a:ln w="9525">
            <a:noFill/>
            <a:miter lim="800000"/>
            <a:headEnd/>
            <a:tailEnd/>
          </a:ln>
          <a:effectLst/>
        </p:spPr>
      </p:pic>
      <p:pic>
        <p:nvPicPr>
          <p:cNvPr id="22" name="Picture 1" descr="FF-USB interface"/>
          <p:cNvPicPr>
            <a:picLocks noChangeAspect="1" noChangeArrowheads="1"/>
          </p:cNvPicPr>
          <p:nvPr/>
        </p:nvPicPr>
        <p:blipFill>
          <a:blip r:embed="rId9" cstate="print"/>
          <a:srcRect l="22688"/>
          <a:stretch>
            <a:fillRect/>
          </a:stretch>
        </p:blipFill>
        <p:spPr bwMode="auto">
          <a:xfrm>
            <a:off x="2483768" y="4581128"/>
            <a:ext cx="1728192" cy="1352432"/>
          </a:xfrm>
          <a:prstGeom prst="rect">
            <a:avLst/>
          </a:prstGeom>
          <a:noFill/>
          <a:ln w="9525">
            <a:noFill/>
            <a:miter lim="800000"/>
            <a:headEnd/>
            <a:tailEnd/>
          </a:ln>
          <a:effectLst/>
        </p:spPr>
      </p:pic>
      <p:sp>
        <p:nvSpPr>
          <p:cNvPr id="23" name="Rectangle 76"/>
          <p:cNvSpPr>
            <a:spLocks noChangeArrowheads="1"/>
          </p:cNvSpPr>
          <p:nvPr/>
        </p:nvSpPr>
        <p:spPr bwMode="auto">
          <a:xfrm>
            <a:off x="2627784" y="4149080"/>
            <a:ext cx="1512168" cy="287337"/>
          </a:xfrm>
          <a:prstGeom prst="rect">
            <a:avLst/>
          </a:prstGeom>
          <a:solidFill>
            <a:srgbClr val="F79428"/>
          </a:solidFill>
          <a:ln w="9525" algn="ctr">
            <a:solidFill>
              <a:schemeClr val="tx1"/>
            </a:solidFill>
            <a:miter lim="800000"/>
            <a:headEnd/>
            <a:tailEnd/>
          </a:ln>
          <a:effectLst/>
        </p:spPr>
        <p:txBody>
          <a:bodyPr wrap="none" anchor="ctr"/>
          <a:lstStyle/>
          <a:p>
            <a:r>
              <a:rPr lang="en-US" sz="1000" dirty="0"/>
              <a:t>USB Interface</a:t>
            </a:r>
          </a:p>
        </p:txBody>
      </p:sp>
      <p:sp>
        <p:nvSpPr>
          <p:cNvPr id="24" name="Rectangle 76"/>
          <p:cNvSpPr>
            <a:spLocks noChangeArrowheads="1"/>
          </p:cNvSpPr>
          <p:nvPr/>
        </p:nvSpPr>
        <p:spPr bwMode="auto">
          <a:xfrm>
            <a:off x="827584" y="4149080"/>
            <a:ext cx="1512168" cy="287337"/>
          </a:xfrm>
          <a:prstGeom prst="rect">
            <a:avLst/>
          </a:prstGeom>
          <a:solidFill>
            <a:srgbClr val="F79428"/>
          </a:solidFill>
          <a:ln w="9525" algn="ctr">
            <a:solidFill>
              <a:schemeClr val="tx1"/>
            </a:solidFill>
            <a:miter lim="800000"/>
            <a:headEnd/>
            <a:tailEnd/>
          </a:ln>
          <a:effectLst/>
        </p:spPr>
        <p:txBody>
          <a:bodyPr wrap="none" anchor="ctr"/>
          <a:lstStyle/>
          <a:p>
            <a:r>
              <a:rPr lang="en-US" sz="1000" dirty="0"/>
              <a:t>Tank Gauging System</a:t>
            </a:r>
          </a:p>
        </p:txBody>
      </p:sp>
      <p:pic>
        <p:nvPicPr>
          <p:cNvPr id="18" name="Picture 17"/>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16216" y="4581128"/>
            <a:ext cx="1080120" cy="1295729"/>
          </a:xfrm>
          <a:prstGeom prst="rect">
            <a:avLst/>
          </a:prstGeom>
        </p:spPr>
      </p:pic>
      <p:sp>
        <p:nvSpPr>
          <p:cNvPr id="20" name="Rectangle 76"/>
          <p:cNvSpPr>
            <a:spLocks noChangeArrowheads="1"/>
          </p:cNvSpPr>
          <p:nvPr/>
        </p:nvSpPr>
        <p:spPr bwMode="auto">
          <a:xfrm>
            <a:off x="6156176" y="4149080"/>
            <a:ext cx="1512168" cy="287337"/>
          </a:xfrm>
          <a:prstGeom prst="rect">
            <a:avLst/>
          </a:prstGeom>
          <a:solidFill>
            <a:srgbClr val="F79428"/>
          </a:solidFill>
          <a:ln w="9525" algn="ctr">
            <a:solidFill>
              <a:schemeClr val="tx1"/>
            </a:solidFill>
            <a:miter lim="800000"/>
            <a:headEnd/>
            <a:tailEnd/>
          </a:ln>
          <a:effectLst/>
        </p:spPr>
        <p:txBody>
          <a:bodyPr wrap="none" anchor="ctr"/>
          <a:lstStyle/>
          <a:p>
            <a:r>
              <a:rPr lang="en-US" sz="1000" dirty="0"/>
              <a:t>Device Communicator</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t>FF Control Systems Requirements</a:t>
            </a:r>
          </a:p>
        </p:txBody>
      </p:sp>
      <p:sp>
        <p:nvSpPr>
          <p:cNvPr id="151555" name="Rectangle 3"/>
          <p:cNvSpPr>
            <a:spLocks noGrp="1" noChangeArrowheads="1"/>
          </p:cNvSpPr>
          <p:nvPr>
            <p:ph idx="1"/>
          </p:nvPr>
        </p:nvSpPr>
        <p:spPr>
          <a:xfrm>
            <a:off x="468313" y="1052513"/>
            <a:ext cx="8466137" cy="4700587"/>
          </a:xfrm>
        </p:spPr>
        <p:txBody>
          <a:bodyPr/>
          <a:lstStyle/>
          <a:p>
            <a:r>
              <a:rPr lang="en-US" sz="1800" dirty="0"/>
              <a:t>Hardware/Firmware</a:t>
            </a:r>
          </a:p>
          <a:p>
            <a:pPr lvl="1"/>
            <a:r>
              <a:rPr lang="en-US" sz="1600" dirty="0"/>
              <a:t>Bus power built into FF H1 interface card</a:t>
            </a:r>
          </a:p>
          <a:p>
            <a:pPr lvl="1"/>
            <a:r>
              <a:rPr lang="en-US" sz="1600" dirty="0"/>
              <a:t>FF-based function blocks in controller</a:t>
            </a:r>
          </a:p>
          <a:p>
            <a:pPr lvl="1"/>
            <a:r>
              <a:rPr lang="en-US" sz="1600" dirty="0"/>
              <a:t>FF status propagation in controller</a:t>
            </a:r>
          </a:p>
          <a:p>
            <a:pPr lvl="1"/>
            <a:r>
              <a:rPr lang="en-US" sz="1600" dirty="0"/>
              <a:t>Redundant H1 interface cards</a:t>
            </a:r>
          </a:p>
          <a:p>
            <a:pPr lvl="1"/>
            <a:r>
              <a:rPr lang="en-US" sz="1600" dirty="0"/>
              <a:t>Control in the H1 interface card</a:t>
            </a:r>
          </a:p>
          <a:p>
            <a:r>
              <a:rPr lang="en-US" sz="1800" dirty="0"/>
              <a:t>Operator Station</a:t>
            </a:r>
          </a:p>
          <a:p>
            <a:pPr lvl="1"/>
            <a:r>
              <a:rPr lang="en-US" sz="1600" dirty="0"/>
              <a:t>Prioritized device alerts (NE107)</a:t>
            </a:r>
          </a:p>
          <a:p>
            <a:pPr lvl="1"/>
            <a:r>
              <a:rPr lang="en-US" sz="1600" dirty="0"/>
              <a:t>Integrated host: integrated device management</a:t>
            </a:r>
          </a:p>
          <a:p>
            <a:pPr lvl="2"/>
            <a:r>
              <a:rPr lang="en-US" sz="1400" dirty="0"/>
              <a:t>Device diagnostics (only) in DCS operator console</a:t>
            </a:r>
          </a:p>
          <a:p>
            <a:pPr lvl="1"/>
            <a:r>
              <a:rPr lang="en-US" sz="1600" dirty="0"/>
              <a:t>Historian view of FF 'status'</a:t>
            </a:r>
          </a:p>
          <a:p>
            <a:r>
              <a:rPr lang="en-US" sz="1800" dirty="0"/>
              <a:t>Engineering Station</a:t>
            </a:r>
          </a:p>
          <a:p>
            <a:pPr lvl="1"/>
            <a:r>
              <a:rPr lang="en-US" sz="1600" dirty="0"/>
              <a:t>Host Profile Registration 61b</a:t>
            </a:r>
          </a:p>
          <a:p>
            <a:pPr lvl="1"/>
            <a:r>
              <a:rPr lang="en-US" sz="1600" dirty="0"/>
              <a:t>Control strategies for control in the field</a:t>
            </a:r>
          </a:p>
          <a:p>
            <a:pPr lvl="1"/>
            <a:r>
              <a:rPr lang="en-US" sz="1600" dirty="0"/>
              <a:t>Embedded communication statistics</a:t>
            </a:r>
          </a:p>
          <a:p>
            <a:pPr lvl="1"/>
            <a:r>
              <a:rPr lang="en-US" sz="1600" dirty="0"/>
              <a:t>Device firmware update</a:t>
            </a:r>
          </a:p>
          <a:p>
            <a:pPr lvl="1"/>
            <a:r>
              <a:rPr lang="en-US" sz="1600" dirty="0"/>
              <a:t>Auto-tuning of PID in the field device</a:t>
            </a:r>
          </a:p>
          <a:p>
            <a:pPr lvl="1"/>
            <a:r>
              <a:rPr lang="en-US" sz="1600" dirty="0"/>
              <a:t>Fieldbus device replacement wizard</a:t>
            </a:r>
          </a:p>
          <a:p>
            <a:pPr lvl="1"/>
            <a:r>
              <a:rPr lang="en-US" sz="1600" dirty="0"/>
              <a:t>Auto-replacement</a:t>
            </a:r>
          </a:p>
          <a:p>
            <a:pPr lvl="1"/>
            <a:r>
              <a:rPr lang="en-US" sz="1600" dirty="0"/>
              <a:t>Fieldbus device commissioning wizard</a:t>
            </a:r>
          </a:p>
          <a:p>
            <a:pPr lvl="1"/>
            <a:r>
              <a:rPr lang="en-US" sz="1600" dirty="0"/>
              <a:t>Express download (suspend control, batch)</a:t>
            </a:r>
          </a:p>
          <a:p>
            <a:pPr lvl="1"/>
            <a:r>
              <a:rPr lang="en-US" sz="1600" dirty="0"/>
              <a:t>Fieldbus device simulation for FAT</a:t>
            </a:r>
          </a:p>
        </p:txBody>
      </p:sp>
      <p:pic>
        <p:nvPicPr>
          <p:cNvPr id="151556" name="Picture 4" descr="DeltaV fieldbus device replacement wizard"/>
          <p:cNvPicPr>
            <a:picLocks noChangeAspect="1" noChangeArrowheads="1"/>
          </p:cNvPicPr>
          <p:nvPr/>
        </p:nvPicPr>
        <p:blipFill>
          <a:blip r:embed="rId3" cstate="print"/>
          <a:srcRect/>
          <a:stretch>
            <a:fillRect/>
          </a:stretch>
        </p:blipFill>
        <p:spPr bwMode="auto">
          <a:xfrm>
            <a:off x="6227763" y="2420938"/>
            <a:ext cx="2609850" cy="1931987"/>
          </a:xfrm>
          <a:prstGeom prst="rect">
            <a:avLst/>
          </a:prstGeom>
          <a:noFill/>
          <a:ln w="9525" algn="ctr">
            <a:noFill/>
            <a:miter lim="800000"/>
            <a:headEnd/>
            <a:tailEnd/>
          </a:ln>
          <a:effectLst/>
        </p:spPr>
      </p:pic>
      <p:pic>
        <p:nvPicPr>
          <p:cNvPr id="151558" name="Picture 6"/>
          <p:cNvPicPr>
            <a:picLocks noChangeAspect="1" noChangeArrowheads="1"/>
          </p:cNvPicPr>
          <p:nvPr/>
        </p:nvPicPr>
        <p:blipFill>
          <a:blip r:embed="rId4" cstate="print"/>
          <a:srcRect/>
          <a:stretch>
            <a:fillRect/>
          </a:stretch>
        </p:blipFill>
        <p:spPr bwMode="auto">
          <a:xfrm>
            <a:off x="6948488" y="4652963"/>
            <a:ext cx="1885950" cy="1076325"/>
          </a:xfrm>
          <a:prstGeom prst="rect">
            <a:avLst/>
          </a:prstGeom>
          <a:noFill/>
          <a:ln w="9525" algn="ctr">
            <a:noFill/>
            <a:miter lim="800000"/>
            <a:headEnd/>
            <a:tailEnd/>
          </a:ln>
          <a:effectLst/>
        </p:spPr>
      </p:pic>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Asset Management</a:t>
            </a:r>
            <a:br>
              <a:rPr lang="en-US" dirty="0"/>
            </a:br>
            <a:r>
              <a:rPr lang="en-US" dirty="0"/>
              <a:t>FF Device Management Requirements</a:t>
            </a:r>
          </a:p>
        </p:txBody>
      </p:sp>
      <p:sp>
        <p:nvSpPr>
          <p:cNvPr id="158723" name="Rectangle 3"/>
          <p:cNvSpPr>
            <a:spLocks noGrp="1" noChangeArrowheads="1"/>
          </p:cNvSpPr>
          <p:nvPr>
            <p:ph idx="1"/>
          </p:nvPr>
        </p:nvSpPr>
        <p:spPr>
          <a:xfrm>
            <a:off x="590550" y="1052513"/>
            <a:ext cx="8343900" cy="4700587"/>
          </a:xfrm>
        </p:spPr>
        <p:txBody>
          <a:bodyPr/>
          <a:lstStyle/>
          <a:p>
            <a:r>
              <a:rPr lang="en-US" sz="2400" dirty="0"/>
              <a:t>Multiple protocols: 4-20 mA/HART, FOUNDATION fieldbus, PROFIBUS-DP, and WirelessHART</a:t>
            </a:r>
          </a:p>
          <a:p>
            <a:r>
              <a:rPr lang="en-US" sz="2400" dirty="0"/>
              <a:t>Audit trail</a:t>
            </a:r>
          </a:p>
          <a:p>
            <a:r>
              <a:rPr lang="en-US" sz="2400" dirty="0"/>
              <a:t>Enhanced EDDL IEC 61804-3</a:t>
            </a:r>
          </a:p>
          <a:p>
            <a:pPr lvl="1"/>
            <a:r>
              <a:rPr lang="en-US" sz="2000" dirty="0"/>
              <a:t>Enhanced graphics</a:t>
            </a:r>
          </a:p>
          <a:p>
            <a:pPr lvl="1"/>
            <a:r>
              <a:rPr lang="en-US" sz="2000" dirty="0"/>
              <a:t>FF device level access (DD v 5.1)</a:t>
            </a:r>
          </a:p>
          <a:p>
            <a:pPr lvl="1"/>
            <a:r>
              <a:rPr lang="en-US" sz="2000" dirty="0"/>
              <a:t>Support for wizards (methods)</a:t>
            </a:r>
          </a:p>
          <a:p>
            <a:pPr lvl="1"/>
            <a:r>
              <a:rPr lang="en-US" sz="2000" dirty="0"/>
              <a:t>Support for conditionals</a:t>
            </a:r>
          </a:p>
          <a:p>
            <a:r>
              <a:rPr lang="en-US" dirty="0"/>
              <a:t>Integration in operator consoles</a:t>
            </a:r>
          </a:p>
          <a:p>
            <a:pPr lvl="1"/>
            <a:r>
              <a:rPr lang="en-US" sz="2200" dirty="0"/>
              <a:t>Device diagnostics only</a:t>
            </a:r>
          </a:p>
          <a:p>
            <a:r>
              <a:rPr lang="en-US" sz="2400" dirty="0"/>
              <a:t>Fieldbus calibrator integration</a:t>
            </a:r>
          </a:p>
          <a:p>
            <a:r>
              <a:rPr lang="en-US" sz="2400" dirty="0"/>
              <a:t>Online OPC access to live data in any device</a:t>
            </a:r>
          </a:p>
        </p:txBody>
      </p:sp>
      <p:pic>
        <p:nvPicPr>
          <p:cNvPr id="158726" name="Picture 6"/>
          <p:cNvPicPr>
            <a:picLocks noChangeAspect="1" noChangeArrowheads="1"/>
          </p:cNvPicPr>
          <p:nvPr/>
        </p:nvPicPr>
        <p:blipFill>
          <a:blip r:embed="rId3" cstate="print"/>
          <a:srcRect/>
          <a:stretch>
            <a:fillRect/>
          </a:stretch>
        </p:blipFill>
        <p:spPr bwMode="auto">
          <a:xfrm>
            <a:off x="7092950" y="2205038"/>
            <a:ext cx="1885950" cy="1076325"/>
          </a:xfrm>
          <a:prstGeom prst="rect">
            <a:avLst/>
          </a:prstGeom>
          <a:noFill/>
          <a:ln w="9525" algn="ctr">
            <a:noFill/>
            <a:miter lim="800000"/>
            <a:headEnd/>
            <a:tailEnd/>
          </a:ln>
          <a:effectLst/>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DeltaV and AMS Device Manager Evolution</a:t>
            </a:r>
          </a:p>
        </p:txBody>
      </p:sp>
      <p:graphicFrame>
        <p:nvGraphicFramePr>
          <p:cNvPr id="4" name="Content Placeholder 3"/>
          <p:cNvGraphicFramePr>
            <a:graphicFrameLocks noGrp="1"/>
          </p:cNvGraphicFramePr>
          <p:nvPr>
            <p:ph idx="1"/>
          </p:nvPr>
        </p:nvGraphicFramePr>
        <p:xfrm>
          <a:off x="590550" y="1206500"/>
          <a:ext cx="8373938" cy="5684520"/>
        </p:xfrm>
        <a:graphic>
          <a:graphicData uri="http://schemas.openxmlformats.org/drawingml/2006/table">
            <a:tbl>
              <a:tblPr firstRow="1" bandRow="1">
                <a:tableStyleId>{5C22544A-7EE6-4342-B048-85BDC9FD1C3A}</a:tableStyleId>
              </a:tblPr>
              <a:tblGrid>
                <a:gridCol w="737056">
                  <a:extLst>
                    <a:ext uri="{9D8B030D-6E8A-4147-A177-3AD203B41FA5}">
                      <a16:colId xmlns:a16="http://schemas.microsoft.com/office/drawing/2014/main" val="20000"/>
                    </a:ext>
                  </a:extLst>
                </a:gridCol>
                <a:gridCol w="923555">
                  <a:extLst>
                    <a:ext uri="{9D8B030D-6E8A-4147-A177-3AD203B41FA5}">
                      <a16:colId xmlns:a16="http://schemas.microsoft.com/office/drawing/2014/main" val="20001"/>
                    </a:ext>
                  </a:extLst>
                </a:gridCol>
                <a:gridCol w="6713327">
                  <a:extLst>
                    <a:ext uri="{9D8B030D-6E8A-4147-A177-3AD203B41FA5}">
                      <a16:colId xmlns:a16="http://schemas.microsoft.com/office/drawing/2014/main" val="20002"/>
                    </a:ext>
                  </a:extLst>
                </a:gridCol>
              </a:tblGrid>
              <a:tr h="370840">
                <a:tc>
                  <a:txBody>
                    <a:bodyPr/>
                    <a:lstStyle/>
                    <a:p>
                      <a:pPr algn="ctr"/>
                      <a:r>
                        <a:rPr lang="en-US" dirty="0">
                          <a:solidFill>
                            <a:schemeClr val="tx1"/>
                          </a:solidFill>
                        </a:rPr>
                        <a:t>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dirty="0">
                          <a:solidFill>
                            <a:schemeClr val="tx1"/>
                          </a:solidFill>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dirty="0">
                          <a:solidFill>
                            <a:schemeClr val="tx1"/>
                          </a:solidFill>
                        </a:rPr>
                        <a:t>Enhancements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70840">
                <a:tc>
                  <a:txBody>
                    <a:bodyPr/>
                    <a:lstStyle/>
                    <a:p>
                      <a:pPr algn="ctr"/>
                      <a:r>
                        <a:rPr lang="en-US" dirty="0">
                          <a:solidFill>
                            <a:schemeClr val="tx1"/>
                          </a:solidFill>
                        </a:rPr>
                        <a:t>V6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indent="-182563">
                        <a:buFont typeface="Arial" pitchFamily="34" charset="0"/>
                        <a:buChar char="•"/>
                      </a:pPr>
                      <a:r>
                        <a:rPr lang="en-US" dirty="0">
                          <a:solidFill>
                            <a:schemeClr val="tx1"/>
                          </a:solidFill>
                        </a:rPr>
                        <a:t>PW Alerts (prioritized device alarms)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US" dirty="0">
                          <a:solidFill>
                            <a:schemeClr val="tx1"/>
                          </a:solidFill>
                        </a:rPr>
                        <a:t>V7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indent="-182563">
                        <a:buFont typeface="Arial" pitchFamily="34" charset="0"/>
                        <a:buChar char="•"/>
                      </a:pPr>
                      <a:r>
                        <a:rPr lang="en-US" dirty="0">
                          <a:solidFill>
                            <a:schemeClr val="tx1"/>
                          </a:solidFill>
                        </a:rPr>
                        <a:t>FF Tuning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US" dirty="0">
                          <a:solidFill>
                            <a:schemeClr val="tx1"/>
                          </a:solidFill>
                        </a:rPr>
                        <a:t>V8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indent="-182563">
                        <a:buFont typeface="Arial" pitchFamily="34" charset="0"/>
                        <a:buChar char="•"/>
                      </a:pPr>
                      <a:r>
                        <a:rPr lang="en-US" dirty="0">
                          <a:solidFill>
                            <a:schemeClr val="tx1"/>
                          </a:solidFill>
                        </a:rPr>
                        <a:t>Macrocycle viewer</a:t>
                      </a:r>
                    </a:p>
                    <a:p>
                      <a:pPr marL="182563" indent="-182563">
                        <a:buFont typeface="Arial" pitchFamily="34" charset="0"/>
                        <a:buChar char="•"/>
                      </a:pPr>
                      <a:r>
                        <a:rPr lang="en-US" dirty="0">
                          <a:solidFill>
                            <a:schemeClr val="tx1"/>
                          </a:solidFill>
                        </a:rPr>
                        <a:t>Centralized device firmware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r>
                        <a:rPr lang="en-US" dirty="0">
                          <a:solidFill>
                            <a:schemeClr val="tx1"/>
                          </a:solidFill>
                        </a:rPr>
                        <a:t>V9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marR="0" lvl="0" indent="-1825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solidFill>
                            <a:schemeClr val="tx1"/>
                          </a:solidFill>
                        </a:rPr>
                        <a:t>Function blocks in H1 card</a:t>
                      </a:r>
                    </a:p>
                    <a:p>
                      <a:pPr marL="182563" marR="0" lvl="0" indent="-1825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solidFill>
                            <a:schemeClr val="tx1"/>
                          </a:solidFill>
                        </a:rPr>
                        <a:t>Greater function block</a:t>
                      </a:r>
                      <a:r>
                        <a:rPr lang="en-US" baseline="0" dirty="0">
                          <a:solidFill>
                            <a:schemeClr val="tx1"/>
                          </a:solidFill>
                        </a:rPr>
                        <a:t> capacity</a:t>
                      </a:r>
                      <a:endParaRPr lang="en-US" dirty="0">
                        <a:solidFill>
                          <a:schemeClr val="tx1"/>
                        </a:solidFill>
                      </a:endParaRPr>
                    </a:p>
                    <a:p>
                      <a:pPr marL="182563" marR="0" lvl="0" indent="-1825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solidFill>
                            <a:schemeClr val="tx1"/>
                          </a:solidFill>
                        </a:rPr>
                        <a:t>Enhanced EDDL (graphical</a:t>
                      </a:r>
                      <a:r>
                        <a:rPr lang="en-US" baseline="0" dirty="0">
                          <a:solidFill>
                            <a:schemeClr val="tx1"/>
                          </a:solidFill>
                        </a:rPr>
                        <a:t> device display)</a:t>
                      </a:r>
                    </a:p>
                    <a:p>
                      <a:pPr marL="182563" marR="0" lvl="0" indent="-1825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solidFill>
                            <a:schemeClr val="tx1"/>
                          </a:solidFill>
                        </a:rPr>
                        <a:t>Macrocycle sub-schedule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ctr"/>
                      <a:r>
                        <a:rPr lang="en-US" dirty="0">
                          <a:solidFill>
                            <a:schemeClr val="tx1"/>
                          </a:solidFill>
                        </a:rPr>
                        <a:t>V10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indent="-182563">
                        <a:buFont typeface="Arial" pitchFamily="34" charset="0"/>
                        <a:buChar char="•"/>
                      </a:pPr>
                      <a:r>
                        <a:rPr lang="en-US" dirty="0">
                          <a:solidFill>
                            <a:schemeClr val="tx1"/>
                          </a:solidFill>
                        </a:rPr>
                        <a:t>Device</a:t>
                      </a:r>
                      <a:r>
                        <a:rPr lang="en-US" baseline="0" dirty="0">
                          <a:solidFill>
                            <a:schemeClr val="tx1"/>
                          </a:solidFill>
                        </a:rPr>
                        <a:t> </a:t>
                      </a:r>
                      <a:r>
                        <a:rPr lang="en-US" dirty="0">
                          <a:solidFill>
                            <a:schemeClr val="tx1"/>
                          </a:solidFill>
                        </a:rPr>
                        <a:t>replacement</a:t>
                      </a:r>
                      <a:r>
                        <a:rPr lang="en-US" baseline="0" dirty="0">
                          <a:solidFill>
                            <a:schemeClr val="tx1"/>
                          </a:solidFill>
                        </a:rPr>
                        <a:t> and commissioning (without software)</a:t>
                      </a:r>
                    </a:p>
                    <a:p>
                      <a:pPr marL="182563" indent="-182563">
                        <a:buFont typeface="Arial" pitchFamily="34" charset="0"/>
                        <a:buChar char="•"/>
                      </a:pPr>
                      <a:r>
                        <a:rPr lang="en-US" baseline="0" dirty="0">
                          <a:solidFill>
                            <a:schemeClr val="tx1"/>
                          </a:solidFill>
                        </a:rPr>
                        <a:t>Express download</a:t>
                      </a:r>
                    </a:p>
                    <a:p>
                      <a:pPr marL="182563" indent="-182563">
                        <a:buFont typeface="Arial" pitchFamily="34" charset="0"/>
                        <a:buChar char="•"/>
                      </a:pPr>
                      <a:r>
                        <a:rPr lang="en-US" dirty="0">
                          <a:solidFill>
                            <a:schemeClr val="tx1"/>
                          </a:solidFill>
                        </a:rPr>
                        <a:t>HPR</a:t>
                      </a:r>
                      <a:r>
                        <a:rPr lang="en-US" baseline="0" dirty="0">
                          <a:solidFill>
                            <a:schemeClr val="tx1"/>
                          </a:solidFill>
                        </a:rPr>
                        <a:t> 61a host registration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algn="ctr"/>
                      <a:r>
                        <a:rPr lang="en-US" dirty="0">
                          <a:solidFill>
                            <a:schemeClr val="tx1"/>
                          </a:solidFill>
                        </a:rPr>
                        <a:t>V11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marR="0" lvl="0" indent="-1825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solidFill>
                            <a:schemeClr val="tx1"/>
                          </a:solidFill>
                        </a:rPr>
                        <a:t>Integrated Power H1 Card (no marshalling cabinet)</a:t>
                      </a:r>
                    </a:p>
                    <a:p>
                      <a:pPr marL="182563" marR="0" lvl="0" indent="-1825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solidFill>
                            <a:schemeClr val="tx1"/>
                          </a:solidFill>
                        </a:rPr>
                        <a:t>EDDL device level access (dashboards)</a:t>
                      </a:r>
                    </a:p>
                    <a:p>
                      <a:pPr marL="182563" marR="0" lvl="0" indent="-1825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a:solidFill>
                            <a:schemeClr val="tx1"/>
                          </a:solidFill>
                        </a:rPr>
                        <a:t>HPR61b host registration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pPr algn="ctr"/>
                      <a:r>
                        <a:rPr lang="en-US" dirty="0">
                          <a:solidFill>
                            <a:schemeClr val="tx1"/>
                          </a:solidFill>
                        </a:rPr>
                        <a:t>V12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563" indent="-182563">
                        <a:buFont typeface="Arial" pitchFamily="34" charset="0"/>
                        <a:buChar char="•"/>
                      </a:pPr>
                      <a:r>
                        <a:rPr lang="en-US" dirty="0">
                          <a:solidFill>
                            <a:schemeClr val="tx1"/>
                          </a:solidFill>
                        </a:rPr>
                        <a:t>NAMUR NE107 (prioritized device alarms)</a:t>
                      </a:r>
                    </a:p>
                    <a:p>
                      <a:pPr marL="182563" marR="0" indent="-1825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solidFill>
                            <a:schemeClr val="tx1"/>
                          </a:solidFill>
                        </a:rPr>
                        <a:t>DD Update Manager (Automatic DD download)</a:t>
                      </a:r>
                    </a:p>
                    <a:p>
                      <a:pPr marL="182563" marR="0" indent="-1825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solidFill>
                            <a:schemeClr val="tx1"/>
                          </a:solidFill>
                        </a:rPr>
                        <a:t>Device templates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DeltaV – Leader in FOUNDATION Fieldbus</a:t>
            </a:r>
          </a:p>
        </p:txBody>
      </p:sp>
      <p:sp>
        <p:nvSpPr>
          <p:cNvPr id="4" name="Freeform 3"/>
          <p:cNvSpPr/>
          <p:nvPr/>
        </p:nvSpPr>
        <p:spPr bwMode="auto">
          <a:xfrm>
            <a:off x="693171" y="1194618"/>
            <a:ext cx="8155859" cy="5147187"/>
          </a:xfrm>
          <a:custGeom>
            <a:avLst/>
            <a:gdLst>
              <a:gd name="connsiteX0" fmla="*/ 0 w 8155859"/>
              <a:gd name="connsiteY0" fmla="*/ 5147187 h 5147187"/>
              <a:gd name="connsiteX1" fmla="*/ 2728452 w 8155859"/>
              <a:gd name="connsiteY1" fmla="*/ 4660491 h 5147187"/>
              <a:gd name="connsiteX2" fmla="*/ 6046839 w 8155859"/>
              <a:gd name="connsiteY2" fmla="*/ 2949678 h 5147187"/>
              <a:gd name="connsiteX3" fmla="*/ 8155859 w 8155859"/>
              <a:gd name="connsiteY3" fmla="*/ 0 h 5147187"/>
            </a:gdLst>
            <a:ahLst/>
            <a:cxnLst>
              <a:cxn ang="0">
                <a:pos x="connsiteX0" y="connsiteY0"/>
              </a:cxn>
              <a:cxn ang="0">
                <a:pos x="connsiteX1" y="connsiteY1"/>
              </a:cxn>
              <a:cxn ang="0">
                <a:pos x="connsiteX2" y="connsiteY2"/>
              </a:cxn>
              <a:cxn ang="0">
                <a:pos x="connsiteX3" y="connsiteY3"/>
              </a:cxn>
            </a:cxnLst>
            <a:rect l="l" t="t" r="r" b="b"/>
            <a:pathLst>
              <a:path w="8155859" h="5147187">
                <a:moveTo>
                  <a:pt x="0" y="5147187"/>
                </a:moveTo>
                <a:cubicBezTo>
                  <a:pt x="860323" y="5086964"/>
                  <a:pt x="1720646" y="5026742"/>
                  <a:pt x="2728452" y="4660491"/>
                </a:cubicBezTo>
                <a:cubicBezTo>
                  <a:pt x="3736258" y="4294240"/>
                  <a:pt x="5142271" y="3726427"/>
                  <a:pt x="6046839" y="2949678"/>
                </a:cubicBezTo>
                <a:cubicBezTo>
                  <a:pt x="6951407" y="2172930"/>
                  <a:pt x="7553633" y="1086465"/>
                  <a:pt x="8155859" y="0"/>
                </a:cubicBezTo>
              </a:path>
            </a:pathLst>
          </a:custGeom>
          <a:noFill/>
          <a:ln w="508000" cap="flat" cmpd="sng" algn="ctr">
            <a:solidFill>
              <a:schemeClr val="accent1">
                <a:lumMod val="40000"/>
                <a:lumOff val="60000"/>
              </a:schemeClr>
            </a:solidFill>
            <a:prstDash val="solid"/>
            <a:round/>
            <a:headEnd type="none" w="med" len="med"/>
            <a:tailEnd type="stealth" w="med" len="med"/>
          </a:ln>
          <a:effectLst>
            <a:outerShdw dist="35921" dir="2700000" algn="ctr" rotWithShape="0">
              <a:schemeClr val="bg2"/>
            </a:outerShdw>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SG" sz="2000" b="0" i="0" u="none" strike="noStrike" cap="none" normalizeH="0" baseline="0">
              <a:ln>
                <a:noFill/>
              </a:ln>
              <a:solidFill>
                <a:srgbClr val="000000"/>
              </a:solidFill>
              <a:effectLst/>
              <a:latin typeface="Arial" charset="0"/>
            </a:endParaRPr>
          </a:p>
        </p:txBody>
      </p:sp>
      <p:sp>
        <p:nvSpPr>
          <p:cNvPr id="18" name="TextBox 17"/>
          <p:cNvSpPr txBox="1"/>
          <p:nvPr/>
        </p:nvSpPr>
        <p:spPr>
          <a:xfrm>
            <a:off x="395536" y="6519446"/>
            <a:ext cx="639919" cy="338554"/>
          </a:xfrm>
          <a:prstGeom prst="rect">
            <a:avLst/>
          </a:prstGeom>
          <a:noFill/>
        </p:spPr>
        <p:txBody>
          <a:bodyPr wrap="none" rtlCol="0">
            <a:spAutoFit/>
          </a:bodyPr>
          <a:lstStyle/>
          <a:p>
            <a:r>
              <a:rPr lang="en-US" dirty="0"/>
              <a:t>2002</a:t>
            </a:r>
          </a:p>
        </p:txBody>
      </p:sp>
      <p:sp>
        <p:nvSpPr>
          <p:cNvPr id="19" name="TextBox 18"/>
          <p:cNvSpPr txBox="1"/>
          <p:nvPr/>
        </p:nvSpPr>
        <p:spPr>
          <a:xfrm>
            <a:off x="1123769" y="6525344"/>
            <a:ext cx="639919" cy="338554"/>
          </a:xfrm>
          <a:prstGeom prst="rect">
            <a:avLst/>
          </a:prstGeom>
          <a:noFill/>
        </p:spPr>
        <p:txBody>
          <a:bodyPr wrap="none" rtlCol="0">
            <a:spAutoFit/>
          </a:bodyPr>
          <a:lstStyle/>
          <a:p>
            <a:r>
              <a:rPr lang="en-US" dirty="0"/>
              <a:t>2003</a:t>
            </a:r>
          </a:p>
        </p:txBody>
      </p:sp>
      <p:sp>
        <p:nvSpPr>
          <p:cNvPr id="20" name="TextBox 19"/>
          <p:cNvSpPr txBox="1"/>
          <p:nvPr/>
        </p:nvSpPr>
        <p:spPr>
          <a:xfrm>
            <a:off x="1852002" y="6531242"/>
            <a:ext cx="639919" cy="338554"/>
          </a:xfrm>
          <a:prstGeom prst="rect">
            <a:avLst/>
          </a:prstGeom>
          <a:noFill/>
        </p:spPr>
        <p:txBody>
          <a:bodyPr wrap="none" rtlCol="0">
            <a:spAutoFit/>
          </a:bodyPr>
          <a:lstStyle/>
          <a:p>
            <a:r>
              <a:rPr lang="en-US" dirty="0"/>
              <a:t>2004</a:t>
            </a:r>
          </a:p>
        </p:txBody>
      </p:sp>
      <p:sp>
        <p:nvSpPr>
          <p:cNvPr id="21" name="TextBox 20"/>
          <p:cNvSpPr txBox="1"/>
          <p:nvPr/>
        </p:nvSpPr>
        <p:spPr>
          <a:xfrm>
            <a:off x="2580235" y="6537140"/>
            <a:ext cx="639919" cy="338554"/>
          </a:xfrm>
          <a:prstGeom prst="rect">
            <a:avLst/>
          </a:prstGeom>
          <a:noFill/>
        </p:spPr>
        <p:txBody>
          <a:bodyPr wrap="none" rtlCol="0">
            <a:spAutoFit/>
          </a:bodyPr>
          <a:lstStyle/>
          <a:p>
            <a:r>
              <a:rPr lang="en-US" dirty="0"/>
              <a:t>2005</a:t>
            </a:r>
          </a:p>
        </p:txBody>
      </p:sp>
      <p:sp>
        <p:nvSpPr>
          <p:cNvPr id="22" name="TextBox 21"/>
          <p:cNvSpPr txBox="1"/>
          <p:nvPr/>
        </p:nvSpPr>
        <p:spPr>
          <a:xfrm>
            <a:off x="3356017" y="6543038"/>
            <a:ext cx="639919" cy="338554"/>
          </a:xfrm>
          <a:prstGeom prst="rect">
            <a:avLst/>
          </a:prstGeom>
          <a:noFill/>
        </p:spPr>
        <p:txBody>
          <a:bodyPr wrap="none" rtlCol="0">
            <a:spAutoFit/>
          </a:bodyPr>
          <a:lstStyle/>
          <a:p>
            <a:r>
              <a:rPr lang="en-US" dirty="0"/>
              <a:t>2006</a:t>
            </a:r>
          </a:p>
        </p:txBody>
      </p:sp>
      <p:sp>
        <p:nvSpPr>
          <p:cNvPr id="23" name="TextBox 22"/>
          <p:cNvSpPr txBox="1"/>
          <p:nvPr/>
        </p:nvSpPr>
        <p:spPr>
          <a:xfrm>
            <a:off x="4076097" y="6548936"/>
            <a:ext cx="639919" cy="338554"/>
          </a:xfrm>
          <a:prstGeom prst="rect">
            <a:avLst/>
          </a:prstGeom>
          <a:noFill/>
        </p:spPr>
        <p:txBody>
          <a:bodyPr wrap="none" rtlCol="0">
            <a:spAutoFit/>
          </a:bodyPr>
          <a:lstStyle/>
          <a:p>
            <a:r>
              <a:rPr lang="en-US" dirty="0"/>
              <a:t>2007</a:t>
            </a:r>
          </a:p>
        </p:txBody>
      </p:sp>
      <p:sp>
        <p:nvSpPr>
          <p:cNvPr id="24" name="TextBox 23"/>
          <p:cNvSpPr txBox="1"/>
          <p:nvPr/>
        </p:nvSpPr>
        <p:spPr>
          <a:xfrm>
            <a:off x="4796177" y="6554834"/>
            <a:ext cx="639919" cy="338554"/>
          </a:xfrm>
          <a:prstGeom prst="rect">
            <a:avLst/>
          </a:prstGeom>
          <a:noFill/>
        </p:spPr>
        <p:txBody>
          <a:bodyPr wrap="none" rtlCol="0">
            <a:spAutoFit/>
          </a:bodyPr>
          <a:lstStyle/>
          <a:p>
            <a:r>
              <a:rPr lang="en-US" dirty="0"/>
              <a:t>2008</a:t>
            </a:r>
          </a:p>
        </p:txBody>
      </p:sp>
      <p:sp>
        <p:nvSpPr>
          <p:cNvPr id="25" name="TextBox 24"/>
          <p:cNvSpPr txBox="1"/>
          <p:nvPr/>
        </p:nvSpPr>
        <p:spPr>
          <a:xfrm>
            <a:off x="5493167" y="6560732"/>
            <a:ext cx="639919" cy="338554"/>
          </a:xfrm>
          <a:prstGeom prst="rect">
            <a:avLst/>
          </a:prstGeom>
          <a:noFill/>
        </p:spPr>
        <p:txBody>
          <a:bodyPr wrap="none" rtlCol="0">
            <a:spAutoFit/>
          </a:bodyPr>
          <a:lstStyle/>
          <a:p>
            <a:r>
              <a:rPr lang="en-US" dirty="0"/>
              <a:t>2009</a:t>
            </a:r>
          </a:p>
        </p:txBody>
      </p:sp>
      <p:sp>
        <p:nvSpPr>
          <p:cNvPr id="26" name="TextBox 25"/>
          <p:cNvSpPr txBox="1"/>
          <p:nvPr/>
        </p:nvSpPr>
        <p:spPr>
          <a:xfrm>
            <a:off x="6308345" y="6566630"/>
            <a:ext cx="639919" cy="338554"/>
          </a:xfrm>
          <a:prstGeom prst="rect">
            <a:avLst/>
          </a:prstGeom>
          <a:noFill/>
        </p:spPr>
        <p:txBody>
          <a:bodyPr wrap="none" rtlCol="0">
            <a:spAutoFit/>
          </a:bodyPr>
          <a:lstStyle/>
          <a:p>
            <a:r>
              <a:rPr lang="en-US" dirty="0"/>
              <a:t>2010</a:t>
            </a:r>
          </a:p>
        </p:txBody>
      </p:sp>
      <p:sp>
        <p:nvSpPr>
          <p:cNvPr id="27" name="TextBox 26"/>
          <p:cNvSpPr txBox="1"/>
          <p:nvPr/>
        </p:nvSpPr>
        <p:spPr>
          <a:xfrm>
            <a:off x="7028425" y="6572528"/>
            <a:ext cx="639919" cy="338554"/>
          </a:xfrm>
          <a:prstGeom prst="rect">
            <a:avLst/>
          </a:prstGeom>
          <a:noFill/>
        </p:spPr>
        <p:txBody>
          <a:bodyPr wrap="none" rtlCol="0">
            <a:spAutoFit/>
          </a:bodyPr>
          <a:lstStyle/>
          <a:p>
            <a:r>
              <a:rPr lang="en-US" dirty="0"/>
              <a:t>2001</a:t>
            </a:r>
          </a:p>
        </p:txBody>
      </p:sp>
      <p:grpSp>
        <p:nvGrpSpPr>
          <p:cNvPr id="2" name="Group 37"/>
          <p:cNvGrpSpPr/>
          <p:nvPr/>
        </p:nvGrpSpPr>
        <p:grpSpPr>
          <a:xfrm>
            <a:off x="7740352" y="1196751"/>
            <a:ext cx="852336" cy="866487"/>
            <a:chOff x="4572000" y="2420888"/>
            <a:chExt cx="708320" cy="720080"/>
          </a:xfrm>
        </p:grpSpPr>
        <p:pic>
          <p:nvPicPr>
            <p:cNvPr id="1823746" name="Picture 2"/>
            <p:cNvPicPr>
              <a:picLocks noChangeAspect="1" noChangeArrowheads="1"/>
            </p:cNvPicPr>
            <p:nvPr/>
          </p:nvPicPr>
          <p:blipFill>
            <a:blip r:embed="rId2" cstate="print"/>
            <a:srcRect/>
            <a:stretch>
              <a:fillRect/>
            </a:stretch>
          </p:blipFill>
          <p:spPr bwMode="auto">
            <a:xfrm>
              <a:off x="4932040" y="2427031"/>
              <a:ext cx="347009" cy="353897"/>
            </a:xfrm>
            <a:prstGeom prst="rect">
              <a:avLst/>
            </a:prstGeom>
            <a:noFill/>
            <a:ln w="9525">
              <a:noFill/>
              <a:miter lim="800000"/>
              <a:headEnd/>
              <a:tailEnd/>
            </a:ln>
            <a:effectLst/>
          </p:spPr>
        </p:pic>
        <p:pic>
          <p:nvPicPr>
            <p:cNvPr id="1823747" name="Picture 3"/>
            <p:cNvPicPr>
              <a:picLocks noChangeAspect="1" noChangeArrowheads="1"/>
            </p:cNvPicPr>
            <p:nvPr/>
          </p:nvPicPr>
          <p:blipFill>
            <a:blip r:embed="rId3" cstate="print"/>
            <a:srcRect/>
            <a:stretch>
              <a:fillRect/>
            </a:stretch>
          </p:blipFill>
          <p:spPr bwMode="auto">
            <a:xfrm>
              <a:off x="4572000" y="2420888"/>
              <a:ext cx="348280" cy="326712"/>
            </a:xfrm>
            <a:prstGeom prst="rect">
              <a:avLst/>
            </a:prstGeom>
            <a:noFill/>
            <a:ln w="9525">
              <a:noFill/>
              <a:miter lim="800000"/>
              <a:headEnd/>
              <a:tailEnd/>
            </a:ln>
            <a:effectLst/>
          </p:spPr>
        </p:pic>
        <p:pic>
          <p:nvPicPr>
            <p:cNvPr id="1823748" name="Picture 4"/>
            <p:cNvPicPr>
              <a:picLocks noChangeAspect="1" noChangeArrowheads="1"/>
            </p:cNvPicPr>
            <p:nvPr/>
          </p:nvPicPr>
          <p:blipFill>
            <a:blip r:embed="rId4" cstate="print"/>
            <a:srcRect/>
            <a:stretch>
              <a:fillRect/>
            </a:stretch>
          </p:blipFill>
          <p:spPr bwMode="auto">
            <a:xfrm>
              <a:off x="4572000" y="2780928"/>
              <a:ext cx="345738" cy="351308"/>
            </a:xfrm>
            <a:prstGeom prst="rect">
              <a:avLst/>
            </a:prstGeom>
            <a:noFill/>
            <a:ln w="9525">
              <a:noFill/>
              <a:miter lim="800000"/>
              <a:headEnd/>
              <a:tailEnd/>
            </a:ln>
            <a:effectLst/>
          </p:spPr>
        </p:pic>
        <p:pic>
          <p:nvPicPr>
            <p:cNvPr id="1823749" name="Picture 5"/>
            <p:cNvPicPr>
              <a:picLocks noChangeAspect="1" noChangeArrowheads="1"/>
            </p:cNvPicPr>
            <p:nvPr/>
          </p:nvPicPr>
          <p:blipFill>
            <a:blip r:embed="rId5" cstate="print"/>
            <a:srcRect/>
            <a:stretch>
              <a:fillRect/>
            </a:stretch>
          </p:blipFill>
          <p:spPr bwMode="auto">
            <a:xfrm>
              <a:off x="4932040" y="2833675"/>
              <a:ext cx="348280" cy="307293"/>
            </a:xfrm>
            <a:prstGeom prst="rect">
              <a:avLst/>
            </a:prstGeom>
            <a:noFill/>
            <a:ln w="9525">
              <a:noFill/>
              <a:miter lim="800000"/>
              <a:headEnd/>
              <a:tailEnd/>
            </a:ln>
            <a:effectLst/>
          </p:spPr>
        </p:pic>
      </p:grpSp>
      <p:grpSp>
        <p:nvGrpSpPr>
          <p:cNvPr id="3" name="Group 41"/>
          <p:cNvGrpSpPr/>
          <p:nvPr/>
        </p:nvGrpSpPr>
        <p:grpSpPr>
          <a:xfrm>
            <a:off x="539552" y="5805264"/>
            <a:ext cx="748531" cy="748531"/>
            <a:chOff x="899592" y="4437112"/>
            <a:chExt cx="532507" cy="532507"/>
          </a:xfrm>
        </p:grpSpPr>
        <p:pic>
          <p:nvPicPr>
            <p:cNvPr id="1823750" name="Picture 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187624" y="4725144"/>
              <a:ext cx="244475" cy="244475"/>
            </a:xfrm>
            <a:prstGeom prst="rect">
              <a:avLst/>
            </a:prstGeom>
            <a:noFill/>
            <a:ln w="9525">
              <a:noFill/>
              <a:miter lim="800000"/>
              <a:headEnd/>
              <a:tailEnd/>
            </a:ln>
            <a:effectLst/>
          </p:spPr>
        </p:pic>
        <p:pic>
          <p:nvPicPr>
            <p:cNvPr id="1823751"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43608" y="4437112"/>
              <a:ext cx="244475" cy="244475"/>
            </a:xfrm>
            <a:prstGeom prst="rect">
              <a:avLst/>
            </a:prstGeom>
            <a:noFill/>
            <a:ln w="9525">
              <a:noFill/>
              <a:miter lim="800000"/>
              <a:headEnd/>
              <a:tailEnd/>
            </a:ln>
            <a:effectLst/>
          </p:spPr>
        </p:pic>
        <p:pic>
          <p:nvPicPr>
            <p:cNvPr id="1823752" name="Picture 8"/>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899592" y="4725144"/>
              <a:ext cx="244475" cy="244475"/>
            </a:xfrm>
            <a:prstGeom prst="rect">
              <a:avLst/>
            </a:prstGeom>
            <a:noFill/>
            <a:ln w="9525">
              <a:noFill/>
              <a:miter lim="800000"/>
              <a:headEnd/>
              <a:tailEnd/>
            </a:ln>
            <a:effectLst/>
          </p:spPr>
        </p:pic>
      </p:grpSp>
      <p:pic>
        <p:nvPicPr>
          <p:cNvPr id="43" name="Picture 1"/>
          <p:cNvPicPr>
            <a:picLocks noChangeAspect="1" noChangeArrowheads="1"/>
          </p:cNvPicPr>
          <p:nvPr/>
        </p:nvPicPr>
        <p:blipFill>
          <a:blip r:embed="rId9" cstate="print"/>
          <a:srcRect/>
          <a:stretch>
            <a:fillRect/>
          </a:stretch>
        </p:blipFill>
        <p:spPr bwMode="auto">
          <a:xfrm>
            <a:off x="1691680" y="5661248"/>
            <a:ext cx="693687" cy="554787"/>
          </a:xfrm>
          <a:prstGeom prst="rect">
            <a:avLst/>
          </a:prstGeom>
          <a:noFill/>
          <a:ln w="9525">
            <a:noFill/>
            <a:miter lim="800000"/>
            <a:headEnd/>
            <a:tailEnd/>
          </a:ln>
          <a:effectLst/>
        </p:spPr>
      </p:pic>
      <p:pic>
        <p:nvPicPr>
          <p:cNvPr id="44" name="Picture 15"/>
          <p:cNvPicPr>
            <a:picLocks noChangeAspect="1" noChangeArrowheads="1"/>
          </p:cNvPicPr>
          <p:nvPr/>
        </p:nvPicPr>
        <p:blipFill>
          <a:blip r:embed="rId10" cstate="print"/>
          <a:srcRect/>
          <a:stretch>
            <a:fillRect/>
          </a:stretch>
        </p:blipFill>
        <p:spPr bwMode="auto">
          <a:xfrm>
            <a:off x="2555776" y="5805264"/>
            <a:ext cx="611351" cy="431900"/>
          </a:xfrm>
          <a:prstGeom prst="rect">
            <a:avLst/>
          </a:prstGeom>
          <a:noFill/>
          <a:ln w="9525">
            <a:noFill/>
            <a:miter lim="800000"/>
            <a:headEnd/>
            <a:tailEnd/>
          </a:ln>
          <a:effectLst/>
        </p:spPr>
      </p:pic>
      <p:pic>
        <p:nvPicPr>
          <p:cNvPr id="45" name="Picture 1"/>
          <p:cNvPicPr>
            <a:picLocks noChangeAspect="1" noChangeArrowheads="1"/>
          </p:cNvPicPr>
          <p:nvPr/>
        </p:nvPicPr>
        <p:blipFill>
          <a:blip r:embed="rId11" cstate="print"/>
          <a:srcRect/>
          <a:stretch>
            <a:fillRect/>
          </a:stretch>
        </p:blipFill>
        <p:spPr bwMode="auto">
          <a:xfrm>
            <a:off x="2555777" y="5445224"/>
            <a:ext cx="576064" cy="234890"/>
          </a:xfrm>
          <a:prstGeom prst="rect">
            <a:avLst/>
          </a:prstGeom>
          <a:noFill/>
          <a:ln w="9525">
            <a:noFill/>
            <a:miter lim="800000"/>
            <a:headEnd/>
            <a:tailEnd/>
          </a:ln>
          <a:effectLst/>
        </p:spPr>
      </p:pic>
      <p:grpSp>
        <p:nvGrpSpPr>
          <p:cNvPr id="6" name="Group 5"/>
          <p:cNvGrpSpPr>
            <a:grpSpLocks/>
          </p:cNvGrpSpPr>
          <p:nvPr/>
        </p:nvGrpSpPr>
        <p:grpSpPr bwMode="auto">
          <a:xfrm>
            <a:off x="3275856" y="5183612"/>
            <a:ext cx="835007" cy="765668"/>
            <a:chOff x="2640" y="2277"/>
            <a:chExt cx="1968" cy="1872"/>
          </a:xfrm>
        </p:grpSpPr>
        <p:sp>
          <p:nvSpPr>
            <p:cNvPr id="47" name="AutoShape 6"/>
            <p:cNvSpPr>
              <a:spLocks noChangeArrowheads="1"/>
            </p:cNvSpPr>
            <p:nvPr/>
          </p:nvSpPr>
          <p:spPr bwMode="auto">
            <a:xfrm>
              <a:off x="2893" y="3743"/>
              <a:ext cx="1702" cy="406"/>
            </a:xfrm>
            <a:prstGeom prst="curvedUpArrow">
              <a:avLst>
                <a:gd name="adj1" fmla="val 83842"/>
                <a:gd name="adj2" fmla="val 167685"/>
                <a:gd name="adj3" fmla="val 33333"/>
              </a:avLst>
            </a:prstGeom>
            <a:gradFill rotWithShape="0">
              <a:gsLst>
                <a:gs pos="0">
                  <a:schemeClr val="accent1"/>
                </a:gs>
                <a:gs pos="100000">
                  <a:schemeClr val="bg1"/>
                </a:gs>
              </a:gsLst>
              <a:lin ang="5400000" scaled="1"/>
            </a:gradFill>
            <a:ln w="28575">
              <a:solidFill>
                <a:schemeClr val="accent2"/>
              </a:solidFill>
              <a:miter lim="800000"/>
              <a:headEnd type="none" w="sm" len="sm"/>
              <a:tailEnd type="none" w="sm" len="sm"/>
            </a:ln>
            <a:effectLst/>
          </p:spPr>
          <p:txBody>
            <a:bodyPr wrap="none" lIns="90000" tIns="46800" rIns="90000" bIns="46800" anchor="ctr"/>
            <a:lstStyle/>
            <a:p>
              <a:endParaRPr lang="en-US"/>
            </a:p>
          </p:txBody>
        </p:sp>
        <p:pic>
          <p:nvPicPr>
            <p:cNvPr id="48" name="Picture 7" descr="FLC"/>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640" y="2352"/>
              <a:ext cx="976" cy="1273"/>
            </a:xfrm>
            <a:prstGeom prst="rect">
              <a:avLst/>
            </a:prstGeom>
            <a:noFill/>
          </p:spPr>
        </p:pic>
        <p:pic>
          <p:nvPicPr>
            <p:cNvPr id="49" name="Picture 8" descr="HW_Card_term"/>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3907" y="2277"/>
              <a:ext cx="701" cy="1423"/>
            </a:xfrm>
            <a:prstGeom prst="rect">
              <a:avLst/>
            </a:prstGeom>
            <a:noFill/>
          </p:spPr>
        </p:pic>
      </p:grpSp>
      <p:pic>
        <p:nvPicPr>
          <p:cNvPr id="50" name="Picture 2"/>
          <p:cNvPicPr>
            <a:picLocks noChangeAspect="1" noChangeArrowheads="1"/>
          </p:cNvPicPr>
          <p:nvPr/>
        </p:nvPicPr>
        <p:blipFill>
          <a:blip r:embed="rId14" cstate="print"/>
          <a:srcRect/>
          <a:stretch>
            <a:fillRect/>
          </a:stretch>
        </p:blipFill>
        <p:spPr bwMode="auto">
          <a:xfrm>
            <a:off x="3275856" y="4509120"/>
            <a:ext cx="864096" cy="565342"/>
          </a:xfrm>
          <a:prstGeom prst="rect">
            <a:avLst/>
          </a:prstGeom>
          <a:noFill/>
          <a:ln w="9525">
            <a:noFill/>
            <a:miter lim="800000"/>
            <a:headEnd/>
            <a:tailEnd/>
          </a:ln>
          <a:effectLst/>
        </p:spPr>
      </p:pic>
      <p:pic>
        <p:nvPicPr>
          <p:cNvPr id="51" name="Picture 3"/>
          <p:cNvPicPr>
            <a:picLocks noChangeAspect="1" noChangeArrowheads="1"/>
          </p:cNvPicPr>
          <p:nvPr/>
        </p:nvPicPr>
        <p:blipFill>
          <a:blip r:embed="rId15" cstate="print"/>
          <a:srcRect/>
          <a:stretch>
            <a:fillRect/>
          </a:stretch>
        </p:blipFill>
        <p:spPr bwMode="auto">
          <a:xfrm>
            <a:off x="4860032" y="4797152"/>
            <a:ext cx="432048" cy="508048"/>
          </a:xfrm>
          <a:prstGeom prst="rect">
            <a:avLst/>
          </a:prstGeom>
          <a:noFill/>
          <a:ln w="9525">
            <a:noFill/>
            <a:miter lim="800000"/>
            <a:headEnd/>
            <a:tailEnd/>
          </a:ln>
        </p:spPr>
      </p:pic>
      <p:pic>
        <p:nvPicPr>
          <p:cNvPr id="52" name="Picture 6" descr="express.bmp"/>
          <p:cNvPicPr>
            <a:picLocks noChangeAspect="1"/>
          </p:cNvPicPr>
          <p:nvPr/>
        </p:nvPicPr>
        <p:blipFill>
          <a:blip r:embed="rId16" cstate="print"/>
          <a:srcRect/>
          <a:stretch>
            <a:fillRect/>
          </a:stretch>
        </p:blipFill>
        <p:spPr bwMode="auto">
          <a:xfrm>
            <a:off x="4644008" y="4077072"/>
            <a:ext cx="886684" cy="650733"/>
          </a:xfrm>
          <a:prstGeom prst="rect">
            <a:avLst/>
          </a:prstGeom>
          <a:noFill/>
          <a:ln w="9525">
            <a:noFill/>
            <a:miter lim="800000"/>
            <a:headEnd/>
            <a:tailEnd/>
          </a:ln>
        </p:spPr>
      </p:pic>
      <p:pic>
        <p:nvPicPr>
          <p:cNvPr id="53" name="Picture 1"/>
          <p:cNvPicPr>
            <a:picLocks noChangeAspect="1" noChangeArrowheads="1"/>
          </p:cNvPicPr>
          <p:nvPr/>
        </p:nvPicPr>
        <p:blipFill>
          <a:blip r:embed="rId17" cstate="print">
            <a:clrChange>
              <a:clrFrom>
                <a:srgbClr val="FFFFFF"/>
              </a:clrFrom>
              <a:clrTo>
                <a:srgbClr val="FFFFFF">
                  <a:alpha val="0"/>
                </a:srgbClr>
              </a:clrTo>
            </a:clrChange>
          </a:blip>
          <a:srcRect/>
          <a:stretch>
            <a:fillRect/>
          </a:stretch>
        </p:blipFill>
        <p:spPr bwMode="auto">
          <a:xfrm>
            <a:off x="6289188" y="3140968"/>
            <a:ext cx="659076" cy="1152127"/>
          </a:xfrm>
          <a:prstGeom prst="rect">
            <a:avLst/>
          </a:prstGeom>
          <a:noFill/>
          <a:ln w="9525">
            <a:noFill/>
            <a:miter lim="800000"/>
            <a:headEnd/>
            <a:tailEnd/>
          </a:ln>
          <a:effectLst/>
        </p:spPr>
      </p:pic>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Digital Ecosystem</a:t>
            </a:r>
          </a:p>
        </p:txBody>
      </p:sp>
      <p:sp>
        <p:nvSpPr>
          <p:cNvPr id="47" name="Content Placeholder 46"/>
          <p:cNvSpPr>
            <a:spLocks noGrp="1"/>
          </p:cNvSpPr>
          <p:nvPr>
            <p:ph idx="1"/>
          </p:nvPr>
        </p:nvSpPr>
        <p:spPr/>
        <p:txBody>
          <a:bodyPr/>
          <a:lstStyle/>
          <a:p>
            <a:r>
              <a:rPr lang="en-US" dirty="0"/>
              <a:t>Emerson </a:t>
            </a:r>
            <a:r>
              <a:rPr lang="en-US"/>
              <a:t>devices work </a:t>
            </a:r>
            <a:r>
              <a:rPr lang="en-US" dirty="0"/>
              <a:t>with third-party systems</a:t>
            </a:r>
          </a:p>
          <a:p>
            <a:r>
              <a:rPr lang="en-US" dirty="0"/>
              <a:t>Emerson </a:t>
            </a:r>
            <a:r>
              <a:rPr lang="en-US"/>
              <a:t>systems work </a:t>
            </a:r>
            <a:r>
              <a:rPr lang="en-US" dirty="0"/>
              <a:t>with third-party devices</a:t>
            </a:r>
          </a:p>
          <a:p>
            <a:r>
              <a:rPr lang="en-US" dirty="0"/>
              <a:t>Emerson devices with Emerson systems provide greatest value</a:t>
            </a:r>
          </a:p>
        </p:txBody>
      </p:sp>
      <p:sp>
        <p:nvSpPr>
          <p:cNvPr id="49" name="Rectangle 48"/>
          <p:cNvSpPr/>
          <p:nvPr/>
        </p:nvSpPr>
        <p:spPr bwMode="auto">
          <a:xfrm>
            <a:off x="7668344" y="3140968"/>
            <a:ext cx="1286454" cy="1728192"/>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Digital</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Ecosystem</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
        <p:nvSpPr>
          <p:cNvPr id="50" name="Folded Corner 49"/>
          <p:cNvSpPr/>
          <p:nvPr/>
        </p:nvSpPr>
        <p:spPr bwMode="auto">
          <a:xfrm>
            <a:off x="899592" y="3501008"/>
            <a:ext cx="1944216" cy="2016224"/>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dirty="0"/>
              <a:t>Mandatory functions in any </a:t>
            </a:r>
            <a:r>
              <a:rPr lang="en-US"/>
              <a:t>device works </a:t>
            </a:r>
            <a:r>
              <a:rPr lang="en-US" dirty="0"/>
              <a:t>on any system</a:t>
            </a:r>
            <a:endParaRPr kumimoji="0" lang="en-US" sz="1600" b="0" i="0" u="none" strike="noStrike" cap="none" normalizeH="0" baseline="0" dirty="0">
              <a:ln>
                <a:noFill/>
              </a:ln>
              <a:solidFill>
                <a:srgbClr val="000000"/>
              </a:solidFill>
              <a:effectLst/>
              <a:latin typeface="Arial" charset="0"/>
            </a:endParaRPr>
          </a:p>
        </p:txBody>
      </p:sp>
      <p:grpSp>
        <p:nvGrpSpPr>
          <p:cNvPr id="46" name="Group 45"/>
          <p:cNvGrpSpPr/>
          <p:nvPr/>
        </p:nvGrpSpPr>
        <p:grpSpPr>
          <a:xfrm>
            <a:off x="3347864" y="2780928"/>
            <a:ext cx="4032448" cy="3888432"/>
            <a:chOff x="2987824" y="1628800"/>
            <a:chExt cx="4032448" cy="3888432"/>
          </a:xfrm>
        </p:grpSpPr>
        <p:sp>
          <p:nvSpPr>
            <p:cNvPr id="48" name="Rectangle 47"/>
            <p:cNvSpPr/>
            <p:nvPr/>
          </p:nvSpPr>
          <p:spPr bwMode="auto">
            <a:xfrm>
              <a:off x="2987824" y="3573016"/>
              <a:ext cx="2016224" cy="1944216"/>
            </a:xfrm>
            <a:prstGeom prst="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Third-Party</a:t>
              </a:r>
            </a:p>
          </p:txBody>
        </p:sp>
        <p:sp>
          <p:nvSpPr>
            <p:cNvPr id="51" name="Rectangle 50"/>
            <p:cNvSpPr/>
            <p:nvPr/>
          </p:nvSpPr>
          <p:spPr bwMode="auto">
            <a:xfrm>
              <a:off x="2987824" y="1628800"/>
              <a:ext cx="2016224" cy="1944216"/>
            </a:xfrm>
            <a:prstGeom prst="rect">
              <a:avLst/>
            </a:prstGeom>
            <a:solidFill>
              <a:srgbClr val="EAEAE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Third-Party</a:t>
              </a:r>
            </a:p>
          </p:txBody>
        </p:sp>
        <p:sp>
          <p:nvSpPr>
            <p:cNvPr id="52" name="Rectangle 51"/>
            <p:cNvSpPr/>
            <p:nvPr/>
          </p:nvSpPr>
          <p:spPr bwMode="auto">
            <a:xfrm>
              <a:off x="5004048" y="1628800"/>
              <a:ext cx="2016224" cy="3888432"/>
            </a:xfrm>
            <a:prstGeom prst="rect">
              <a:avLst/>
            </a:prstGeom>
            <a:solidFill>
              <a:srgbClr val="99CC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Digital Ecosystem</a:t>
              </a:r>
            </a:p>
          </p:txBody>
        </p:sp>
        <p:sp>
          <p:nvSpPr>
            <p:cNvPr id="53" name="Rectangle 52"/>
            <p:cNvSpPr/>
            <p:nvPr/>
          </p:nvSpPr>
          <p:spPr bwMode="auto">
            <a:xfrm rot="2700000">
              <a:off x="5525577" y="2629675"/>
              <a:ext cx="288032" cy="576064"/>
            </a:xfrm>
            <a:prstGeom prst="rect">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M</a:t>
              </a:r>
            </a:p>
          </p:txBody>
        </p:sp>
        <p:sp>
          <p:nvSpPr>
            <p:cNvPr id="54" name="Rectangle 53"/>
            <p:cNvSpPr/>
            <p:nvPr/>
          </p:nvSpPr>
          <p:spPr bwMode="auto">
            <a:xfrm rot="2700000">
              <a:off x="5856539" y="2406725"/>
              <a:ext cx="288032" cy="360040"/>
            </a:xfrm>
            <a:prstGeom prst="rect">
              <a:avLst/>
            </a:prstGeom>
            <a:solidFill>
              <a:srgbClr val="33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O</a:t>
              </a:r>
              <a:endParaRPr kumimoji="0" lang="en-US" sz="1600" b="0" i="0" u="none" strike="noStrike" cap="none" normalizeH="0" baseline="0" dirty="0">
                <a:ln>
                  <a:noFill/>
                </a:ln>
                <a:solidFill>
                  <a:srgbClr val="000000"/>
                </a:solidFill>
                <a:effectLst/>
                <a:latin typeface="Arial" charset="0"/>
              </a:endParaRPr>
            </a:p>
          </p:txBody>
        </p:sp>
        <p:sp>
          <p:nvSpPr>
            <p:cNvPr id="55" name="Rectangle 54"/>
            <p:cNvSpPr/>
            <p:nvPr/>
          </p:nvSpPr>
          <p:spPr bwMode="auto">
            <a:xfrm rot="2700000">
              <a:off x="6060209" y="2275063"/>
              <a:ext cx="288032" cy="216024"/>
            </a:xfrm>
            <a:prstGeom prst="rect">
              <a:avLst/>
            </a:prstGeom>
            <a:solidFill>
              <a:srgbClr val="66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E</a:t>
              </a:r>
              <a:endParaRPr kumimoji="0" lang="en-US" sz="1600" b="0" i="0" u="none" strike="noStrike" cap="none" normalizeH="0" baseline="0" dirty="0">
                <a:ln>
                  <a:noFill/>
                </a:ln>
                <a:solidFill>
                  <a:srgbClr val="000000"/>
                </a:solidFill>
                <a:effectLst/>
                <a:latin typeface="Arial" charset="0"/>
              </a:endParaRPr>
            </a:p>
          </p:txBody>
        </p:sp>
        <p:sp>
          <p:nvSpPr>
            <p:cNvPr id="56" name="Rectangle 55"/>
            <p:cNvSpPr/>
            <p:nvPr/>
          </p:nvSpPr>
          <p:spPr bwMode="auto">
            <a:xfrm rot="8100000">
              <a:off x="5525577" y="3878520"/>
              <a:ext cx="288032" cy="576064"/>
            </a:xfrm>
            <a:prstGeom prst="rect">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M</a:t>
              </a:r>
            </a:p>
          </p:txBody>
        </p:sp>
        <p:sp>
          <p:nvSpPr>
            <p:cNvPr id="57" name="Rectangle 56"/>
            <p:cNvSpPr/>
            <p:nvPr/>
          </p:nvSpPr>
          <p:spPr bwMode="auto">
            <a:xfrm rot="8100000">
              <a:off x="5856539" y="4317494"/>
              <a:ext cx="288032" cy="360040"/>
            </a:xfrm>
            <a:prstGeom prst="rect">
              <a:avLst/>
            </a:prstGeom>
            <a:solidFill>
              <a:srgbClr val="33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O</a:t>
              </a:r>
              <a:endParaRPr kumimoji="0" lang="en-US" sz="1600" b="0" i="0" u="none" strike="noStrike" cap="none" normalizeH="0" baseline="0" dirty="0">
                <a:ln>
                  <a:noFill/>
                </a:ln>
                <a:solidFill>
                  <a:srgbClr val="000000"/>
                </a:solidFill>
                <a:effectLst/>
                <a:latin typeface="Arial" charset="0"/>
              </a:endParaRPr>
            </a:p>
          </p:txBody>
        </p:sp>
        <p:sp>
          <p:nvSpPr>
            <p:cNvPr id="58" name="Rectangle 57"/>
            <p:cNvSpPr/>
            <p:nvPr/>
          </p:nvSpPr>
          <p:spPr bwMode="auto">
            <a:xfrm rot="8100000">
              <a:off x="6060209" y="4593172"/>
              <a:ext cx="288032" cy="216024"/>
            </a:xfrm>
            <a:prstGeom prst="rect">
              <a:avLst/>
            </a:prstGeom>
            <a:solidFill>
              <a:srgbClr val="66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E</a:t>
              </a:r>
              <a:endParaRPr kumimoji="0" lang="en-US" sz="1600" b="0" i="0" u="none" strike="noStrike" cap="none" normalizeH="0" baseline="0" dirty="0">
                <a:ln>
                  <a:noFill/>
                </a:ln>
                <a:solidFill>
                  <a:srgbClr val="000000"/>
                </a:solidFill>
                <a:effectLst/>
                <a:latin typeface="Arial" charset="0"/>
              </a:endParaRPr>
            </a:p>
          </p:txBody>
        </p:sp>
        <p:sp>
          <p:nvSpPr>
            <p:cNvPr id="59" name="Rectangle 58"/>
            <p:cNvSpPr/>
            <p:nvPr/>
          </p:nvSpPr>
          <p:spPr bwMode="auto">
            <a:xfrm rot="13500000">
              <a:off x="4276730" y="3868285"/>
              <a:ext cx="288032" cy="576064"/>
            </a:xfrm>
            <a:prstGeom prst="rect">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M</a:t>
              </a:r>
            </a:p>
          </p:txBody>
        </p:sp>
        <p:sp>
          <p:nvSpPr>
            <p:cNvPr id="60" name="Rectangle 59"/>
            <p:cNvSpPr/>
            <p:nvPr/>
          </p:nvSpPr>
          <p:spPr bwMode="auto">
            <a:xfrm rot="13500000">
              <a:off x="3872480" y="4276901"/>
              <a:ext cx="288032" cy="56732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1" name="Rectangle 60"/>
            <p:cNvSpPr/>
            <p:nvPr/>
          </p:nvSpPr>
          <p:spPr bwMode="auto">
            <a:xfrm rot="18900000">
              <a:off x="4276732" y="2629675"/>
              <a:ext cx="288032" cy="576064"/>
            </a:xfrm>
            <a:prstGeom prst="rect">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M</a:t>
              </a:r>
            </a:p>
          </p:txBody>
        </p:sp>
        <p:sp>
          <p:nvSpPr>
            <p:cNvPr id="62" name="Rectangle 61"/>
            <p:cNvSpPr/>
            <p:nvPr/>
          </p:nvSpPr>
          <p:spPr bwMode="auto">
            <a:xfrm rot="18900000">
              <a:off x="3872482" y="2229792"/>
              <a:ext cx="288032" cy="56733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3" name="Arc 62"/>
            <p:cNvSpPr/>
            <p:nvPr/>
          </p:nvSpPr>
          <p:spPr bwMode="auto">
            <a:xfrm>
              <a:off x="3419872" y="1916832"/>
              <a:ext cx="3240360" cy="3240360"/>
            </a:xfrm>
            <a:prstGeom prst="arc">
              <a:avLst>
                <a:gd name="adj1" fmla="val 19279317"/>
                <a:gd name="adj2" fmla="val 2322993"/>
              </a:avLst>
            </a:prstGeom>
            <a:noFill/>
            <a:ln w="9525" cap="flat" cmpd="sng" algn="ctr">
              <a:solidFill>
                <a:schemeClr val="tx1"/>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64" name="Arc 63"/>
            <p:cNvSpPr/>
            <p:nvPr/>
          </p:nvSpPr>
          <p:spPr bwMode="auto">
            <a:xfrm>
              <a:off x="3707904" y="2204864"/>
              <a:ext cx="2664296" cy="2664296"/>
            </a:xfrm>
            <a:prstGeom prst="arc">
              <a:avLst>
                <a:gd name="adj1" fmla="val 19279317"/>
                <a:gd name="adj2" fmla="val 2322993"/>
              </a:avLst>
            </a:prstGeom>
            <a:noFill/>
            <a:ln w="9525" cap="flat" cmpd="sng" algn="ctr">
              <a:solidFill>
                <a:schemeClr val="tx1"/>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65" name="Arc 64"/>
            <p:cNvSpPr/>
            <p:nvPr/>
          </p:nvSpPr>
          <p:spPr bwMode="auto">
            <a:xfrm>
              <a:off x="4139952" y="2636912"/>
              <a:ext cx="1800200" cy="1800200"/>
            </a:xfrm>
            <a:prstGeom prst="arc">
              <a:avLst>
                <a:gd name="adj1" fmla="val 19279317"/>
                <a:gd name="adj2" fmla="val 2322993"/>
              </a:avLst>
            </a:prstGeom>
            <a:noFill/>
            <a:ln w="9525" cap="flat" cmpd="sng" algn="ctr">
              <a:solidFill>
                <a:schemeClr val="tx1"/>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66" name="Arc 65"/>
            <p:cNvSpPr/>
            <p:nvPr/>
          </p:nvSpPr>
          <p:spPr bwMode="auto">
            <a:xfrm rot="16200000">
              <a:off x="4139952" y="2636912"/>
              <a:ext cx="1800200" cy="1800200"/>
            </a:xfrm>
            <a:prstGeom prst="arc">
              <a:avLst>
                <a:gd name="adj1" fmla="val 19279317"/>
                <a:gd name="adj2" fmla="val 2322993"/>
              </a:avLst>
            </a:prstGeom>
            <a:noFill/>
            <a:ln w="9525" cap="flat" cmpd="sng" algn="ctr">
              <a:solidFill>
                <a:schemeClr val="tx1"/>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67" name="Arc 66"/>
            <p:cNvSpPr/>
            <p:nvPr/>
          </p:nvSpPr>
          <p:spPr bwMode="auto">
            <a:xfrm rot="10800000">
              <a:off x="4139952" y="2636913"/>
              <a:ext cx="1800200" cy="1800200"/>
            </a:xfrm>
            <a:prstGeom prst="arc">
              <a:avLst>
                <a:gd name="adj1" fmla="val 19279317"/>
                <a:gd name="adj2" fmla="val 2322993"/>
              </a:avLst>
            </a:prstGeom>
            <a:noFill/>
            <a:ln w="9525" cap="flat" cmpd="sng" algn="ctr">
              <a:solidFill>
                <a:schemeClr val="tx1"/>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68" name="Arc 67"/>
            <p:cNvSpPr/>
            <p:nvPr/>
          </p:nvSpPr>
          <p:spPr bwMode="auto">
            <a:xfrm rot="5400000">
              <a:off x="4139952" y="2636914"/>
              <a:ext cx="1800200" cy="1800200"/>
            </a:xfrm>
            <a:prstGeom prst="arc">
              <a:avLst>
                <a:gd name="adj1" fmla="val 19279317"/>
                <a:gd name="adj2" fmla="val 2322993"/>
              </a:avLst>
            </a:prstGeom>
            <a:noFill/>
            <a:ln w="9525" cap="flat" cmpd="sng" algn="ctr">
              <a:solidFill>
                <a:schemeClr val="tx1"/>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69" name="TextBox 68"/>
            <p:cNvSpPr txBox="1"/>
            <p:nvPr/>
          </p:nvSpPr>
          <p:spPr>
            <a:xfrm rot="18900000">
              <a:off x="3905079" y="4509889"/>
              <a:ext cx="809838" cy="338554"/>
            </a:xfrm>
            <a:prstGeom prst="rect">
              <a:avLst/>
            </a:prstGeom>
            <a:noFill/>
          </p:spPr>
          <p:txBody>
            <a:bodyPr wrap="none" rtlCol="0">
              <a:spAutoFit/>
            </a:bodyPr>
            <a:lstStyle/>
            <a:p>
              <a:r>
                <a:rPr lang="en-US" dirty="0"/>
                <a:t>Device</a:t>
              </a:r>
            </a:p>
          </p:txBody>
        </p:sp>
        <p:sp>
          <p:nvSpPr>
            <p:cNvPr id="70" name="TextBox 69"/>
            <p:cNvSpPr txBox="1"/>
            <p:nvPr/>
          </p:nvSpPr>
          <p:spPr>
            <a:xfrm rot="18900000">
              <a:off x="5417247" y="2205633"/>
              <a:ext cx="809838" cy="338554"/>
            </a:xfrm>
            <a:prstGeom prst="rect">
              <a:avLst/>
            </a:prstGeom>
            <a:noFill/>
          </p:spPr>
          <p:txBody>
            <a:bodyPr wrap="none" rtlCol="0">
              <a:spAutoFit/>
            </a:bodyPr>
            <a:lstStyle/>
            <a:p>
              <a:r>
                <a:rPr lang="en-US" dirty="0"/>
                <a:t>Device</a:t>
              </a:r>
            </a:p>
          </p:txBody>
        </p:sp>
        <p:sp>
          <p:nvSpPr>
            <p:cNvPr id="71" name="TextBox 70"/>
            <p:cNvSpPr txBox="1"/>
            <p:nvPr/>
          </p:nvSpPr>
          <p:spPr>
            <a:xfrm rot="2700000">
              <a:off x="3916341" y="2246551"/>
              <a:ext cx="869149" cy="338554"/>
            </a:xfrm>
            <a:prstGeom prst="rect">
              <a:avLst/>
            </a:prstGeom>
            <a:noFill/>
          </p:spPr>
          <p:txBody>
            <a:bodyPr wrap="none" rtlCol="0">
              <a:spAutoFit/>
            </a:bodyPr>
            <a:lstStyle/>
            <a:p>
              <a:r>
                <a:rPr lang="en-US" dirty="0"/>
                <a:t>System</a:t>
              </a:r>
            </a:p>
          </p:txBody>
        </p:sp>
        <p:sp>
          <p:nvSpPr>
            <p:cNvPr id="72" name="TextBox 71"/>
            <p:cNvSpPr txBox="1"/>
            <p:nvPr/>
          </p:nvSpPr>
          <p:spPr>
            <a:xfrm rot="2700000">
              <a:off x="5356501" y="4550806"/>
              <a:ext cx="869149" cy="338554"/>
            </a:xfrm>
            <a:prstGeom prst="rect">
              <a:avLst/>
            </a:prstGeom>
            <a:noFill/>
          </p:spPr>
          <p:txBody>
            <a:bodyPr wrap="none" rtlCol="0">
              <a:spAutoFit/>
            </a:bodyPr>
            <a:lstStyle/>
            <a:p>
              <a:r>
                <a:rPr lang="en-US" dirty="0"/>
                <a:t>System</a:t>
              </a:r>
            </a:p>
          </p:txBody>
        </p:sp>
        <p:sp>
          <p:nvSpPr>
            <p:cNvPr id="73" name="TextBox 72"/>
            <p:cNvSpPr txBox="1"/>
            <p:nvPr/>
          </p:nvSpPr>
          <p:spPr>
            <a:xfrm rot="5400000">
              <a:off x="5409659" y="3404918"/>
              <a:ext cx="1010464" cy="338554"/>
            </a:xfrm>
            <a:prstGeom prst="rect">
              <a:avLst/>
            </a:prstGeom>
            <a:noFill/>
          </p:spPr>
          <p:txBody>
            <a:bodyPr wrap="none" rtlCol="0">
              <a:prstTxWarp prst="textArchUp">
                <a:avLst>
                  <a:gd name="adj" fmla="val 10776880"/>
                </a:avLst>
              </a:prstTxWarp>
              <a:spAutoFit/>
            </a:bodyPr>
            <a:lstStyle/>
            <a:p>
              <a:r>
                <a:rPr lang="en-US" dirty="0"/>
                <a:t>Mandatory</a:t>
              </a:r>
            </a:p>
          </p:txBody>
        </p:sp>
        <p:sp>
          <p:nvSpPr>
            <p:cNvPr id="74" name="TextBox 73"/>
            <p:cNvSpPr txBox="1"/>
            <p:nvPr/>
          </p:nvSpPr>
          <p:spPr>
            <a:xfrm rot="5400000">
              <a:off x="5894583" y="3402562"/>
              <a:ext cx="861742" cy="338554"/>
            </a:xfrm>
            <a:prstGeom prst="rect">
              <a:avLst/>
            </a:prstGeom>
            <a:noFill/>
          </p:spPr>
          <p:txBody>
            <a:bodyPr wrap="none" rtlCol="0">
              <a:prstTxWarp prst="textArchUp">
                <a:avLst>
                  <a:gd name="adj" fmla="val 10261916"/>
                </a:avLst>
              </a:prstTxWarp>
              <a:spAutoFit/>
            </a:bodyPr>
            <a:lstStyle/>
            <a:p>
              <a:r>
                <a:rPr lang="en-US" dirty="0"/>
                <a:t>Optional</a:t>
              </a:r>
            </a:p>
          </p:txBody>
        </p:sp>
        <p:sp>
          <p:nvSpPr>
            <p:cNvPr id="75" name="TextBox 74"/>
            <p:cNvSpPr txBox="1"/>
            <p:nvPr/>
          </p:nvSpPr>
          <p:spPr>
            <a:xfrm rot="5400000">
              <a:off x="5964235" y="3404918"/>
              <a:ext cx="1298502" cy="338554"/>
            </a:xfrm>
            <a:prstGeom prst="rect">
              <a:avLst/>
            </a:prstGeom>
            <a:noFill/>
          </p:spPr>
          <p:txBody>
            <a:bodyPr wrap="none" rtlCol="0">
              <a:prstTxWarp prst="textArchUp">
                <a:avLst>
                  <a:gd name="adj" fmla="val 10817238"/>
                </a:avLst>
              </a:prstTxWarp>
              <a:spAutoFit/>
            </a:bodyPr>
            <a:lstStyle/>
            <a:p>
              <a:r>
                <a:rPr lang="en-US" dirty="0"/>
                <a:t>Enhancements</a:t>
              </a: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Qatargas</a:t>
            </a:r>
            <a:r>
              <a:rPr lang="en-US" dirty="0"/>
              <a:t> (Qatar)</a:t>
            </a:r>
          </a:p>
        </p:txBody>
      </p:sp>
      <p:sp>
        <p:nvSpPr>
          <p:cNvPr id="3" name="Content Placeholder 2"/>
          <p:cNvSpPr>
            <a:spLocks noGrp="1"/>
          </p:cNvSpPr>
          <p:nvPr>
            <p:ph idx="1"/>
          </p:nvPr>
        </p:nvSpPr>
        <p:spPr>
          <a:xfrm>
            <a:off x="619125" y="4059510"/>
            <a:ext cx="3760788" cy="2573338"/>
          </a:xfrm>
          <a:solidFill>
            <a:schemeClr val="bg2">
              <a:lumMod val="40000"/>
              <a:lumOff val="60000"/>
            </a:schemeClr>
          </a:solidFill>
          <a:ln>
            <a:solidFill>
              <a:schemeClr val="tx1"/>
            </a:solidFill>
          </a:ln>
        </p:spPr>
        <p:txBody>
          <a:bodyPr/>
          <a:lstStyle/>
          <a:p>
            <a:pPr>
              <a:defRPr/>
            </a:pPr>
            <a:r>
              <a:rPr lang="en-US" sz="1200" b="1" dirty="0"/>
              <a:t>Complete MAC Services</a:t>
            </a:r>
          </a:p>
          <a:p>
            <a:pPr>
              <a:defRPr/>
            </a:pPr>
            <a:r>
              <a:rPr lang="en-US" sz="1200" b="1" dirty="0"/>
              <a:t>Process Control Systems</a:t>
            </a:r>
          </a:p>
          <a:p>
            <a:pPr>
              <a:defRPr/>
            </a:pPr>
            <a:r>
              <a:rPr lang="en-US" sz="1200" b="1" dirty="0"/>
              <a:t>Emergency Shutdown Systems </a:t>
            </a:r>
          </a:p>
          <a:p>
            <a:pPr>
              <a:defRPr/>
            </a:pPr>
            <a:r>
              <a:rPr lang="en-US" sz="1200" b="1" dirty="0"/>
              <a:t>Fire &amp; Gas Detection Systems</a:t>
            </a:r>
          </a:p>
          <a:p>
            <a:pPr>
              <a:defRPr/>
            </a:pPr>
            <a:r>
              <a:rPr lang="en-US" sz="1200" b="1" dirty="0"/>
              <a:t>Plant Operations Information System</a:t>
            </a:r>
          </a:p>
          <a:p>
            <a:pPr>
              <a:defRPr/>
            </a:pPr>
            <a:r>
              <a:rPr lang="en-US" sz="1200" b="1" dirty="0"/>
              <a:t>Lab Information System</a:t>
            </a:r>
          </a:p>
          <a:p>
            <a:pPr>
              <a:defRPr/>
            </a:pPr>
            <a:r>
              <a:rPr lang="en-US" sz="1200" b="1" dirty="0"/>
              <a:t>Advanced Process Control</a:t>
            </a:r>
          </a:p>
          <a:p>
            <a:pPr>
              <a:defRPr/>
            </a:pPr>
            <a:r>
              <a:rPr lang="en-US" sz="1200" b="1" dirty="0"/>
              <a:t>Pipeline Management System</a:t>
            </a:r>
          </a:p>
          <a:p>
            <a:pPr>
              <a:defRPr/>
            </a:pPr>
            <a:r>
              <a:rPr lang="en-US" sz="1200" b="1" dirty="0"/>
              <a:t>Transmitters</a:t>
            </a:r>
          </a:p>
          <a:p>
            <a:pPr>
              <a:defRPr/>
            </a:pPr>
            <a:r>
              <a:rPr lang="en-US" sz="1200" b="1" dirty="0"/>
              <a:t>Digital Valve Controllers</a:t>
            </a:r>
          </a:p>
          <a:p>
            <a:pPr>
              <a:defRPr/>
            </a:pPr>
            <a:r>
              <a:rPr lang="en-US" sz="1200" b="1" dirty="0"/>
              <a:t>Control Valves</a:t>
            </a:r>
          </a:p>
        </p:txBody>
      </p:sp>
      <p:pic>
        <p:nvPicPr>
          <p:cNvPr id="17412" name="Picture 3" descr="qatargas_lng-night_hires.jpg"/>
          <p:cNvPicPr>
            <a:picLocks noChangeAspect="1"/>
          </p:cNvPicPr>
          <p:nvPr/>
        </p:nvPicPr>
        <p:blipFill>
          <a:blip r:embed="rId2" cstate="print"/>
          <a:srcRect/>
          <a:stretch>
            <a:fillRect/>
          </a:stretch>
        </p:blipFill>
        <p:spPr bwMode="auto">
          <a:xfrm>
            <a:off x="5220072" y="4128343"/>
            <a:ext cx="3813175" cy="2613025"/>
          </a:xfrm>
          <a:prstGeom prst="rect">
            <a:avLst/>
          </a:prstGeom>
          <a:noFill/>
          <a:ln w="9525">
            <a:noFill/>
            <a:miter lim="800000"/>
            <a:headEnd/>
            <a:tailEnd/>
          </a:ln>
        </p:spPr>
      </p:pic>
      <p:sp>
        <p:nvSpPr>
          <p:cNvPr id="5" name="Content Placeholder 2"/>
          <p:cNvSpPr txBox="1">
            <a:spLocks/>
          </p:cNvSpPr>
          <p:nvPr/>
        </p:nvSpPr>
        <p:spPr bwMode="auto">
          <a:xfrm>
            <a:off x="590550" y="1211535"/>
            <a:ext cx="4576763" cy="1174750"/>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Liquefied Natural Gas (LNG)</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Cryogenically Freezes Natural Gas (minus 280 Deg F)</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Reduces Volume of Natural Gas by 600 Times</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Uses Marine Loading for Delivery to Global Customers</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Process Found at Stranded Gas Reserves w/o Pipelines</a:t>
            </a:r>
          </a:p>
        </p:txBody>
      </p:sp>
      <p:pic>
        <p:nvPicPr>
          <p:cNvPr id="17414" name="Picture 3" descr="Barrons - Qatar"/>
          <p:cNvPicPr>
            <a:picLocks noChangeAspect="1" noChangeArrowheads="1"/>
          </p:cNvPicPr>
          <p:nvPr/>
        </p:nvPicPr>
        <p:blipFill>
          <a:blip r:embed="rId3" cstate="print"/>
          <a:srcRect/>
          <a:stretch>
            <a:fillRect/>
          </a:stretch>
        </p:blipFill>
        <p:spPr bwMode="auto">
          <a:xfrm>
            <a:off x="600075" y="2446610"/>
            <a:ext cx="6113463" cy="1533525"/>
          </a:xfrm>
          <a:prstGeom prst="rect">
            <a:avLst/>
          </a:prstGeom>
          <a:noFill/>
          <a:ln w="9525">
            <a:noFill/>
            <a:miter lim="800000"/>
            <a:headEnd/>
            <a:tailEnd/>
          </a:ln>
        </p:spPr>
      </p:pic>
      <p:pic>
        <p:nvPicPr>
          <p:cNvPr id="17415" name="Picture 5" descr="QatarGas"/>
          <p:cNvPicPr>
            <a:picLocks noChangeAspect="1" noChangeArrowheads="1"/>
          </p:cNvPicPr>
          <p:nvPr/>
        </p:nvPicPr>
        <p:blipFill>
          <a:blip r:embed="rId4" cstate="print"/>
          <a:srcRect/>
          <a:stretch>
            <a:fillRect/>
          </a:stretch>
        </p:blipFill>
        <p:spPr bwMode="auto">
          <a:xfrm>
            <a:off x="5549900" y="1221060"/>
            <a:ext cx="609600" cy="1031875"/>
          </a:xfrm>
          <a:prstGeom prst="rect">
            <a:avLst/>
          </a:prstGeom>
          <a:noFill/>
          <a:ln w="9525">
            <a:noFill/>
            <a:miter lim="800000"/>
            <a:headEnd/>
            <a:tailEnd/>
          </a:ln>
        </p:spPr>
      </p:pic>
      <p:pic>
        <p:nvPicPr>
          <p:cNvPr id="17416" name="Picture 6" descr="0002"/>
          <p:cNvPicPr>
            <a:picLocks noChangeAspect="1" noChangeArrowheads="1"/>
          </p:cNvPicPr>
          <p:nvPr/>
        </p:nvPicPr>
        <p:blipFill>
          <a:blip r:embed="rId5" cstate="print"/>
          <a:srcRect/>
          <a:stretch>
            <a:fillRect/>
          </a:stretch>
        </p:blipFill>
        <p:spPr bwMode="auto">
          <a:xfrm>
            <a:off x="6477000" y="1363935"/>
            <a:ext cx="2544763" cy="1697038"/>
          </a:xfrm>
          <a:prstGeom prst="rect">
            <a:avLst/>
          </a:prstGeom>
          <a:solidFill>
            <a:srgbClr val="000000"/>
          </a:solidFill>
          <a:ln w="44450">
            <a:noFill/>
            <a:miter lim="800000"/>
            <a:headEnd/>
            <a:tailEnd/>
          </a:ln>
        </p:spPr>
      </p:pic>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46" name="Picture 6">
            <a:hlinkClick r:id="rId3"/>
          </p:cNvPr>
          <p:cNvPicPr>
            <a:picLocks noChangeAspect="1" noChangeArrowheads="1"/>
          </p:cNvPicPr>
          <p:nvPr/>
        </p:nvPicPr>
        <p:blipFill>
          <a:blip r:embed="rId4" cstate="print"/>
          <a:srcRect/>
          <a:stretch>
            <a:fillRect/>
          </a:stretch>
        </p:blipFill>
        <p:spPr bwMode="auto">
          <a:xfrm>
            <a:off x="2987824" y="1224067"/>
            <a:ext cx="3837003" cy="3429069"/>
          </a:xfrm>
          <a:prstGeom prst="rect">
            <a:avLst/>
          </a:prstGeom>
          <a:noFill/>
          <a:ln w="9525">
            <a:solidFill>
              <a:schemeClr val="tx1"/>
            </a:solidFill>
            <a:miter lim="800000"/>
            <a:headEnd/>
            <a:tailEnd/>
          </a:ln>
          <a:effectLst/>
        </p:spPr>
      </p:pic>
      <p:sp>
        <p:nvSpPr>
          <p:cNvPr id="2" name="Title 1"/>
          <p:cNvSpPr>
            <a:spLocks noGrp="1"/>
          </p:cNvSpPr>
          <p:nvPr>
            <p:ph type="title"/>
          </p:nvPr>
        </p:nvSpPr>
        <p:spPr/>
        <p:txBody>
          <a:bodyPr/>
          <a:lstStyle/>
          <a:p>
            <a:r>
              <a:rPr lang="en-US" dirty="0"/>
              <a:t>Third Party Systems Interoperability Tested With Emerson Devices</a:t>
            </a:r>
          </a:p>
        </p:txBody>
      </p:sp>
      <p:sp>
        <p:nvSpPr>
          <p:cNvPr id="3" name="Content Placeholder 2"/>
          <p:cNvSpPr>
            <a:spLocks noGrp="1"/>
          </p:cNvSpPr>
          <p:nvPr>
            <p:ph idx="1"/>
          </p:nvPr>
        </p:nvSpPr>
        <p:spPr/>
        <p:txBody>
          <a:bodyPr/>
          <a:lstStyle/>
          <a:p>
            <a:r>
              <a:rPr lang="en-US" dirty="0">
                <a:hlinkClick r:id="rId5"/>
              </a:rPr>
              <a:t>Yokogawa</a:t>
            </a:r>
            <a:endParaRPr lang="en-US" dirty="0"/>
          </a:p>
          <a:p>
            <a:r>
              <a:rPr lang="en-US" dirty="0"/>
              <a:t>Foxboro</a:t>
            </a:r>
          </a:p>
          <a:p>
            <a:r>
              <a:rPr lang="en-US" dirty="0">
                <a:hlinkClick r:id="rId6"/>
              </a:rPr>
              <a:t>Honeywell</a:t>
            </a:r>
            <a:endParaRPr lang="en-US" dirty="0"/>
          </a:p>
          <a:p>
            <a:r>
              <a:rPr lang="en-US" dirty="0">
                <a:hlinkClick r:id="rId7"/>
              </a:rPr>
              <a:t>ABB</a:t>
            </a:r>
            <a:endParaRPr lang="en-US" dirty="0"/>
          </a:p>
          <a:p>
            <a:r>
              <a:rPr lang="en-US" dirty="0">
                <a:hlinkClick r:id="rId8"/>
              </a:rPr>
              <a:t>FDT/DTM</a:t>
            </a:r>
            <a:endParaRPr lang="en-US" dirty="0"/>
          </a:p>
          <a:p>
            <a:r>
              <a:rPr lang="en-US" dirty="0"/>
              <a:t>Etc.</a:t>
            </a:r>
          </a:p>
        </p:txBody>
      </p:sp>
      <p:pic>
        <p:nvPicPr>
          <p:cNvPr id="1853442" name="Picture 2">
            <a:hlinkClick r:id="rId7"/>
          </p:cNvPr>
          <p:cNvPicPr>
            <a:picLocks noChangeAspect="1" noChangeArrowheads="1"/>
          </p:cNvPicPr>
          <p:nvPr/>
        </p:nvPicPr>
        <p:blipFill>
          <a:blip r:embed="rId9" cstate="print"/>
          <a:srcRect/>
          <a:stretch>
            <a:fillRect/>
          </a:stretch>
        </p:blipFill>
        <p:spPr bwMode="auto">
          <a:xfrm>
            <a:off x="6444208" y="1124744"/>
            <a:ext cx="2471908" cy="3168352"/>
          </a:xfrm>
          <a:prstGeom prst="rect">
            <a:avLst/>
          </a:prstGeom>
          <a:noFill/>
          <a:ln w="9525">
            <a:solidFill>
              <a:schemeClr val="tx1"/>
            </a:solidFill>
            <a:miter lim="800000"/>
            <a:headEnd/>
            <a:tailEnd/>
          </a:ln>
          <a:effectLst/>
        </p:spPr>
      </p:pic>
      <p:pic>
        <p:nvPicPr>
          <p:cNvPr id="1853443" name="Picture 3">
            <a:hlinkClick r:id="rId6"/>
          </p:cNvPr>
          <p:cNvPicPr>
            <a:picLocks noChangeAspect="1" noChangeArrowheads="1"/>
          </p:cNvPicPr>
          <p:nvPr/>
        </p:nvPicPr>
        <p:blipFill>
          <a:blip r:embed="rId10" cstate="print"/>
          <a:srcRect/>
          <a:stretch>
            <a:fillRect/>
          </a:stretch>
        </p:blipFill>
        <p:spPr bwMode="auto">
          <a:xfrm>
            <a:off x="5508104" y="3068960"/>
            <a:ext cx="2449872" cy="3168352"/>
          </a:xfrm>
          <a:prstGeom prst="rect">
            <a:avLst/>
          </a:prstGeom>
          <a:noFill/>
          <a:ln w="9525">
            <a:solidFill>
              <a:schemeClr val="tx1"/>
            </a:solidFill>
            <a:miter lim="800000"/>
            <a:headEnd/>
            <a:tailEnd/>
          </a:ln>
          <a:effectLst/>
        </p:spPr>
      </p:pic>
      <p:pic>
        <p:nvPicPr>
          <p:cNvPr id="1853444" name="Picture 4"/>
          <p:cNvPicPr>
            <a:picLocks noChangeAspect="1" noChangeArrowheads="1"/>
          </p:cNvPicPr>
          <p:nvPr/>
        </p:nvPicPr>
        <p:blipFill>
          <a:blip r:embed="rId11" cstate="print"/>
          <a:srcRect/>
          <a:stretch>
            <a:fillRect/>
          </a:stretch>
        </p:blipFill>
        <p:spPr bwMode="auto">
          <a:xfrm>
            <a:off x="4211960" y="3933056"/>
            <a:ext cx="2233501" cy="3168352"/>
          </a:xfrm>
          <a:prstGeom prst="rect">
            <a:avLst/>
          </a:prstGeom>
          <a:noFill/>
          <a:ln w="9525">
            <a:solidFill>
              <a:schemeClr val="tx1"/>
            </a:solidFill>
            <a:miter lim="800000"/>
            <a:headEnd/>
            <a:tailEnd/>
          </a:ln>
          <a:effectLst/>
        </p:spPr>
      </p:pic>
      <p:pic>
        <p:nvPicPr>
          <p:cNvPr id="1853445" name="Picture 5">
            <a:hlinkClick r:id="rId5"/>
          </p:cNvPr>
          <p:cNvPicPr>
            <a:picLocks noChangeAspect="1" noChangeArrowheads="1"/>
          </p:cNvPicPr>
          <p:nvPr/>
        </p:nvPicPr>
        <p:blipFill>
          <a:blip r:embed="rId12" cstate="print"/>
          <a:srcRect/>
          <a:stretch>
            <a:fillRect/>
          </a:stretch>
        </p:blipFill>
        <p:spPr bwMode="auto">
          <a:xfrm>
            <a:off x="593399" y="3816424"/>
            <a:ext cx="3834585" cy="3284984"/>
          </a:xfrm>
          <a:prstGeom prst="rect">
            <a:avLst/>
          </a:prstGeom>
          <a:noFill/>
          <a:ln w="9525">
            <a:solidFill>
              <a:schemeClr val="tx1"/>
            </a:solidFill>
            <a:miter lim="800000"/>
            <a:headEnd/>
            <a:tailEnd/>
          </a:ln>
          <a:effectLst/>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 Parameter Templates for Yokogawa System</a:t>
            </a:r>
          </a:p>
        </p:txBody>
      </p:sp>
      <p:sp>
        <p:nvSpPr>
          <p:cNvPr id="4" name="Content Placeholder 3"/>
          <p:cNvSpPr>
            <a:spLocks noGrp="1"/>
          </p:cNvSpPr>
          <p:nvPr>
            <p:ph idx="1"/>
          </p:nvPr>
        </p:nvSpPr>
        <p:spPr>
          <a:xfrm>
            <a:off x="590550" y="1124744"/>
            <a:ext cx="8343900" cy="4628356"/>
          </a:xfrm>
        </p:spPr>
        <p:txBody>
          <a:bodyPr/>
          <a:lstStyle/>
          <a:p>
            <a:r>
              <a:rPr lang="en-US" sz="2400" dirty="0"/>
              <a:t>Shell Global Solutions has defined parameter templates for Emerson devices used on Yokogawa systems</a:t>
            </a:r>
          </a:p>
          <a:p>
            <a:r>
              <a:rPr lang="en-US" sz="2400" dirty="0"/>
              <a:t>These templates have already been used on several projects around the world</a:t>
            </a:r>
          </a:p>
          <a:p>
            <a:r>
              <a:rPr lang="en-US" sz="2400" dirty="0"/>
              <a:t>Ensure optimum diagnostics and communication, functioning device, and error-free download</a:t>
            </a:r>
          </a:p>
        </p:txBody>
      </p:sp>
      <p:pic>
        <p:nvPicPr>
          <p:cNvPr id="1779713" name="Picture 1"/>
          <p:cNvPicPr>
            <a:picLocks noChangeAspect="1" noChangeArrowheads="1"/>
          </p:cNvPicPr>
          <p:nvPr/>
        </p:nvPicPr>
        <p:blipFill>
          <a:blip r:embed="rId2" cstate="print"/>
          <a:srcRect/>
          <a:stretch>
            <a:fillRect/>
          </a:stretch>
        </p:blipFill>
        <p:spPr bwMode="auto">
          <a:xfrm>
            <a:off x="584379" y="3356992"/>
            <a:ext cx="8559621" cy="3501008"/>
          </a:xfrm>
          <a:prstGeom prst="rect">
            <a:avLst/>
          </a:prstGeom>
          <a:noFill/>
          <a:ln w="9525">
            <a:noFill/>
            <a:miter lim="800000"/>
            <a:headEnd/>
            <a:tailEnd/>
          </a:ln>
          <a:effectLst/>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ctrTitle"/>
          </p:nvPr>
        </p:nvSpPr>
        <p:spPr/>
        <p:txBody>
          <a:bodyPr/>
          <a:lstStyle/>
          <a:p>
            <a:r>
              <a:rPr lang="en-US"/>
              <a:t>Get Ready</a:t>
            </a:r>
          </a:p>
        </p:txBody>
      </p:sp>
      <p:sp>
        <p:nvSpPr>
          <p:cNvPr id="307203" name="Rectangle 3"/>
          <p:cNvSpPr>
            <a:spLocks noGrp="1" noChangeArrowheads="1"/>
          </p:cNvSpPr>
          <p:nvPr>
            <p:ph type="subTitle" idx="1"/>
          </p:nvPr>
        </p:nvSpPr>
        <p:spPr/>
        <p:txBody>
          <a:bodyPr/>
          <a:lstStyle/>
          <a:p>
            <a:r>
              <a:rPr lang="en-US"/>
              <a:t>Prepare yourself and your plant</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en-US"/>
              <a:t>Where Can I Learn More?</a:t>
            </a:r>
          </a:p>
        </p:txBody>
      </p:sp>
      <p:sp>
        <p:nvSpPr>
          <p:cNvPr id="309251" name="Rectangle 3"/>
          <p:cNvSpPr>
            <a:spLocks noGrp="1" noChangeArrowheads="1"/>
          </p:cNvSpPr>
          <p:nvPr>
            <p:ph idx="1"/>
          </p:nvPr>
        </p:nvSpPr>
        <p:spPr>
          <a:xfrm>
            <a:off x="4271963" y="1206500"/>
            <a:ext cx="4662487" cy="4546600"/>
          </a:xfrm>
        </p:spPr>
        <p:txBody>
          <a:bodyPr/>
          <a:lstStyle/>
          <a:p>
            <a:r>
              <a:rPr lang="en-GB"/>
              <a:t>Title: "Fieldbuses for process control: Engineering, Operation and Maintenance"</a:t>
            </a:r>
          </a:p>
          <a:p>
            <a:r>
              <a:rPr lang="en-GB"/>
              <a:t>Author: Jonas Berge</a:t>
            </a:r>
          </a:p>
          <a:p>
            <a:r>
              <a:rPr lang="en-GB"/>
              <a:t>Publisher: ISA</a:t>
            </a:r>
          </a:p>
          <a:p>
            <a:r>
              <a:rPr lang="en-GB"/>
              <a:t>ISBN 1-55617-760-7</a:t>
            </a:r>
          </a:p>
          <a:p>
            <a:r>
              <a:rPr lang="en-GB"/>
              <a:t>Buy online:</a:t>
            </a:r>
            <a:br>
              <a:rPr lang="en-GB"/>
            </a:br>
            <a:r>
              <a:rPr lang="en-GB">
                <a:hlinkClick r:id="rId3"/>
              </a:rPr>
              <a:t>www.isa.org/fieldbuses</a:t>
            </a:r>
            <a:r>
              <a:rPr lang="en-GB"/>
              <a:t> </a:t>
            </a:r>
          </a:p>
          <a:p>
            <a:endParaRPr lang="en-GB"/>
          </a:p>
        </p:txBody>
      </p:sp>
      <p:pic>
        <p:nvPicPr>
          <p:cNvPr id="309252" name="Picture 4"/>
          <p:cNvPicPr>
            <a:picLocks noChangeAspect="1" noChangeArrowheads="1"/>
          </p:cNvPicPr>
          <p:nvPr/>
        </p:nvPicPr>
        <p:blipFill>
          <a:blip r:embed="rId4" cstate="print"/>
          <a:srcRect/>
          <a:stretch>
            <a:fillRect/>
          </a:stretch>
        </p:blipFill>
        <p:spPr bwMode="auto">
          <a:xfrm>
            <a:off x="539750" y="1125538"/>
            <a:ext cx="3476625" cy="5029200"/>
          </a:xfrm>
          <a:prstGeom prst="rect">
            <a:avLst/>
          </a:prstGeom>
          <a:noFill/>
          <a:ln w="9525">
            <a:noFill/>
            <a:miter lim="800000"/>
            <a:headEnd/>
            <a:tailEnd/>
          </a:ln>
          <a:effectLst>
            <a:outerShdw dist="107763" dir="2700000" algn="ctr" rotWithShape="0">
              <a:schemeClr val="bg2">
                <a:alpha val="50000"/>
              </a:schemeClr>
            </a:outerShdw>
          </a:effectLst>
        </p:spPr>
      </p:pic>
      <p:sp>
        <p:nvSpPr>
          <p:cNvPr id="309253" name="AutoShape 5"/>
          <p:cNvSpPr>
            <a:spLocks noChangeArrowheads="1"/>
          </p:cNvSpPr>
          <p:nvPr/>
        </p:nvSpPr>
        <p:spPr bwMode="auto">
          <a:xfrm>
            <a:off x="755650" y="4149725"/>
            <a:ext cx="2286000" cy="2362200"/>
          </a:xfrm>
          <a:prstGeom prst="foldedCorner">
            <a:avLst>
              <a:gd name="adj" fmla="val 12500"/>
            </a:avLst>
          </a:prstGeom>
          <a:solidFill>
            <a:srgbClr val="FFFF00"/>
          </a:solidFill>
          <a:ln w="12700">
            <a:solidFill>
              <a:schemeClr val="tx1"/>
            </a:solidFill>
            <a:round/>
            <a:headEnd/>
            <a:tailEnd/>
          </a:ln>
          <a:effectLst/>
        </p:spPr>
        <p:txBody>
          <a:bodyPr/>
          <a:lstStyle/>
          <a:p>
            <a:pPr algn="l"/>
            <a:r>
              <a:rPr lang="en-GB" sz="1200" dirty="0">
                <a:solidFill>
                  <a:schemeClr val="tx1"/>
                </a:solidFill>
              </a:rPr>
              <a:t>Contents:</a:t>
            </a:r>
          </a:p>
          <a:p>
            <a:pPr algn="l">
              <a:buFontTx/>
              <a:buChar char="•"/>
            </a:pPr>
            <a:r>
              <a:rPr lang="en-GB" sz="1200" dirty="0">
                <a:solidFill>
                  <a:schemeClr val="tx1"/>
                </a:solidFill>
              </a:rPr>
              <a:t>Introduction</a:t>
            </a:r>
          </a:p>
          <a:p>
            <a:pPr algn="l">
              <a:buFontTx/>
              <a:buChar char="•"/>
            </a:pPr>
            <a:r>
              <a:rPr lang="en-GB" sz="1200" dirty="0">
                <a:solidFill>
                  <a:schemeClr val="tx1"/>
                </a:solidFill>
              </a:rPr>
              <a:t>Benefits &amp; Doubts</a:t>
            </a:r>
          </a:p>
          <a:p>
            <a:pPr algn="l">
              <a:buFontTx/>
              <a:buChar char="•"/>
            </a:pPr>
            <a:r>
              <a:rPr lang="en-GB" sz="1200" dirty="0">
                <a:solidFill>
                  <a:schemeClr val="tx1"/>
                </a:solidFill>
              </a:rPr>
              <a:t>Installation &amp; Commissioning</a:t>
            </a:r>
          </a:p>
          <a:p>
            <a:pPr algn="l">
              <a:buFontTx/>
              <a:buChar char="•"/>
            </a:pPr>
            <a:r>
              <a:rPr lang="en-GB" sz="1200" dirty="0">
                <a:solidFill>
                  <a:schemeClr val="tx1"/>
                </a:solidFill>
              </a:rPr>
              <a:t>Configuration</a:t>
            </a:r>
          </a:p>
          <a:p>
            <a:pPr algn="l">
              <a:buFontTx/>
              <a:buChar char="•"/>
            </a:pPr>
            <a:r>
              <a:rPr lang="en-GB" sz="1200" dirty="0">
                <a:solidFill>
                  <a:schemeClr val="tx1"/>
                </a:solidFill>
              </a:rPr>
              <a:t>Integration &amp; Migration</a:t>
            </a:r>
          </a:p>
          <a:p>
            <a:pPr algn="l">
              <a:buFontTx/>
              <a:buChar char="•"/>
            </a:pPr>
            <a:r>
              <a:rPr lang="en-GB" sz="1200" dirty="0">
                <a:solidFill>
                  <a:schemeClr val="tx1"/>
                </a:solidFill>
              </a:rPr>
              <a:t>Troubleshooting</a:t>
            </a:r>
          </a:p>
          <a:p>
            <a:pPr algn="l">
              <a:buFontTx/>
              <a:buChar char="•"/>
            </a:pPr>
            <a:r>
              <a:rPr lang="en-GB" sz="1200" dirty="0">
                <a:solidFill>
                  <a:schemeClr val="tx1"/>
                </a:solidFill>
              </a:rPr>
              <a:t>Operation</a:t>
            </a:r>
          </a:p>
          <a:p>
            <a:pPr algn="l">
              <a:buFontTx/>
              <a:buChar char="•"/>
            </a:pPr>
            <a:r>
              <a:rPr lang="en-GB" sz="1200" dirty="0">
                <a:solidFill>
                  <a:schemeClr val="tx1"/>
                </a:solidFill>
              </a:rPr>
              <a:t>Design &amp; Engineering</a:t>
            </a:r>
          </a:p>
          <a:p>
            <a:pPr algn="l">
              <a:buFontTx/>
              <a:buChar char="•"/>
            </a:pPr>
            <a:r>
              <a:rPr lang="en-GB" sz="1200" dirty="0">
                <a:solidFill>
                  <a:schemeClr val="tx1"/>
                </a:solidFill>
              </a:rPr>
              <a:t>Maintenance</a:t>
            </a:r>
          </a:p>
          <a:p>
            <a:pPr algn="l">
              <a:buFontTx/>
              <a:buChar char="•"/>
            </a:pPr>
            <a:r>
              <a:rPr lang="en-GB" sz="1200" dirty="0">
                <a:solidFill>
                  <a:schemeClr val="tx1"/>
                </a:solidFill>
              </a:rPr>
              <a:t>Availability &amp; Safety</a:t>
            </a:r>
          </a:p>
          <a:p>
            <a:pPr algn="l">
              <a:buFontTx/>
              <a:buChar char="•"/>
            </a:pPr>
            <a:r>
              <a:rPr lang="en-GB" sz="1200" dirty="0">
                <a:solidFill>
                  <a:schemeClr val="tx1"/>
                </a:solidFill>
              </a:rPr>
              <a:t>How </a:t>
            </a:r>
            <a:r>
              <a:rPr lang="en-GB" sz="1200">
                <a:solidFill>
                  <a:schemeClr val="tx1"/>
                </a:solidFill>
              </a:rPr>
              <a:t>Fieldbus Works</a:t>
            </a:r>
            <a:endParaRPr lang="en-GB" sz="900" dirty="0">
              <a:solidFill>
                <a:schemeClr val="tx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470" name="Rectangle 86"/>
          <p:cNvSpPr>
            <a:spLocks noChangeArrowheads="1"/>
          </p:cNvSpPr>
          <p:nvPr/>
        </p:nvSpPr>
        <p:spPr bwMode="auto">
          <a:xfrm>
            <a:off x="0" y="0"/>
            <a:ext cx="9144000" cy="6858000"/>
          </a:xfrm>
          <a:prstGeom prst="rect">
            <a:avLst/>
          </a:prstGeom>
          <a:solidFill>
            <a:schemeClr val="bg1"/>
          </a:solidFill>
          <a:ln w="9525" algn="ctr">
            <a:noFill/>
            <a:miter lim="800000"/>
            <a:headEnd/>
            <a:tailEnd/>
          </a:ln>
          <a:effectLst/>
        </p:spPr>
        <p:txBody>
          <a:bodyPr wrap="none" anchor="ctr"/>
          <a:lstStyle/>
          <a:p>
            <a:endParaRPr lang="en-US"/>
          </a:p>
        </p:txBody>
      </p:sp>
      <p:sp>
        <p:nvSpPr>
          <p:cNvPr id="144386" name="Rectangle 2"/>
          <p:cNvSpPr>
            <a:spLocks noGrp="1" noChangeArrowheads="1"/>
          </p:cNvSpPr>
          <p:nvPr>
            <p:ph type="title"/>
          </p:nvPr>
        </p:nvSpPr>
        <p:spPr/>
        <p:txBody>
          <a:bodyPr/>
          <a:lstStyle/>
          <a:p>
            <a:r>
              <a:rPr lang="en-US" dirty="0"/>
              <a:t>FF, No Equal</a:t>
            </a:r>
            <a:br>
              <a:rPr lang="en-US" dirty="0"/>
            </a:br>
            <a:r>
              <a:rPr lang="en-US" dirty="0"/>
              <a:t>- Side By Side Comparison</a:t>
            </a:r>
          </a:p>
        </p:txBody>
      </p:sp>
      <p:graphicFrame>
        <p:nvGraphicFramePr>
          <p:cNvPr id="144475" name="Group 91"/>
          <p:cNvGraphicFramePr>
            <a:graphicFrameLocks noGrp="1"/>
          </p:cNvGraphicFramePr>
          <p:nvPr>
            <p:ph type="tbl" idx="1"/>
            <p:extLst>
              <p:ext uri="{D42A27DB-BD31-4B8C-83A1-F6EECF244321}">
                <p14:modId xmlns:p14="http://schemas.microsoft.com/office/powerpoint/2010/main" val="3702626178"/>
              </p:ext>
            </p:extLst>
          </p:nvPr>
        </p:nvGraphicFramePr>
        <p:xfrm>
          <a:off x="590550" y="1206500"/>
          <a:ext cx="8391100" cy="5476876"/>
        </p:xfrm>
        <a:graphic>
          <a:graphicData uri="http://schemas.openxmlformats.org/drawingml/2006/table">
            <a:tbl>
              <a:tblPr/>
              <a:tblGrid>
                <a:gridCol w="3836988">
                  <a:extLst>
                    <a:ext uri="{9D8B030D-6E8A-4147-A177-3AD203B41FA5}">
                      <a16:colId xmlns:a16="http://schemas.microsoft.com/office/drawing/2014/main" val="20000"/>
                    </a:ext>
                  </a:extLst>
                </a:gridCol>
                <a:gridCol w="1457643">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800325">
                  <a:extLst>
                    <a:ext uri="{9D8B030D-6E8A-4147-A177-3AD203B41FA5}">
                      <a16:colId xmlns:a16="http://schemas.microsoft.com/office/drawing/2014/main" val="20003"/>
                    </a:ext>
                  </a:extLst>
                </a:gridCol>
              </a:tblGrid>
              <a:tr h="39687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cs typeface="Arial" charset="0"/>
                        </a:rPr>
                        <a:t> </a:t>
                      </a:r>
                      <a:endParaRPr kumimoji="0" lang="en-US" sz="1600" b="1" i="0" u="none" strike="noStrike" cap="none" normalizeH="0" baseline="0" dirty="0">
                        <a:ln>
                          <a:noFill/>
                        </a:ln>
                        <a:solidFill>
                          <a:srgbClr val="FFFFFF"/>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cs typeface="Arial" charset="0"/>
                        </a:rPr>
                        <a:t>FF</a:t>
                      </a:r>
                      <a:endParaRPr kumimoji="0" lang="en-US" sz="1600" b="1" i="0" u="none" strike="noStrike" cap="none" normalizeH="0" baseline="0" dirty="0">
                        <a:ln>
                          <a:noFill/>
                        </a:ln>
                        <a:solidFill>
                          <a:srgbClr val="FFFFFF"/>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cs typeface="Arial" charset="0"/>
                        </a:rPr>
                        <a:t>PA</a:t>
                      </a:r>
                      <a:endParaRPr kumimoji="0" lang="en-US" sz="1600" b="1" i="0" u="none" strike="noStrike" cap="none" normalizeH="0" baseline="0" dirty="0">
                        <a:ln>
                          <a:noFill/>
                        </a:ln>
                        <a:solidFill>
                          <a:srgbClr val="FFFFFF"/>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rPr>
                        <a:t>Remark</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0"/>
                  </a:ext>
                </a:extLst>
              </a:tr>
              <a:tr h="368300">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Rugged wire terminals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Arial" charset="0"/>
                          <a:cs typeface="Arial" charset="0"/>
                          <a:sym typeface="Webdings" pitchFamily="18" charset="2"/>
                        </a:rPr>
                        <a: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Same Wiring</a:t>
                      </a:r>
                      <a:endParaRPr kumimoji="0" lang="en-US" sz="1400" b="0" i="0" u="none" strike="noStrike" cap="none" normalizeH="0" baseline="0" dirty="0">
                        <a:ln>
                          <a:noFill/>
                        </a:ln>
                        <a:solidFill>
                          <a:srgbClr val="FF0000"/>
                        </a:solidFill>
                        <a:effectLst/>
                        <a:latin typeface="Arial" charset="0"/>
                        <a:cs typeface="Arial" charset="0"/>
                        <a:sym typeface="Webdings" pitchFamily="18" charset="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8300">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Two-wire intrinsically safe bus power</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Same Wiring</a:t>
                      </a:r>
                      <a:endParaRPr kumimoji="0" lang="en-US" sz="1400" b="0" i="0" u="none" strike="noStrike" cap="none" normalizeH="0" baseline="0" dirty="0">
                        <a:ln>
                          <a:noFill/>
                        </a:ln>
                        <a:solidFill>
                          <a:srgbClr val="FF0000"/>
                        </a:solidFill>
                        <a:effectLst/>
                        <a:latin typeface="Arial" charset="0"/>
                        <a:cs typeface="Arial" charset="0"/>
                        <a:sym typeface="Webdings" pitchFamily="18" charset="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8300">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Devices per bus (realistic)</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12-16</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12-16</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defRPr/>
                      </a:pPr>
                      <a:r>
                        <a:rPr kumimoji="0" lang="en-US" sz="1400" b="0" i="0" u="none" strike="noStrike" cap="none" normalizeH="0" baseline="0" dirty="0">
                          <a:ln>
                            <a:noFill/>
                          </a:ln>
                          <a:solidFill>
                            <a:schemeClr val="tx1"/>
                          </a:solidFill>
                          <a:effectLst/>
                          <a:latin typeface="Arial" charset="0"/>
                        </a:rPr>
                        <a:t>Same Wiring</a:t>
                      </a:r>
                      <a:endParaRPr kumimoji="0" lang="en-US" sz="1400" b="0" i="0" u="none" strike="noStrike" cap="none" normalizeH="0" baseline="0" dirty="0">
                        <a:ln>
                          <a:noFill/>
                        </a:ln>
                        <a:solidFill>
                          <a:srgbClr val="FF0000"/>
                        </a:solidFill>
                        <a:effectLst/>
                        <a:latin typeface="Arial" charset="0"/>
                        <a:cs typeface="Arial" charset="0"/>
                        <a:sym typeface="Webdings" pitchFamily="18" charset="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8300">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Arial" charset="0"/>
                          <a:cs typeface="Arial" charset="0"/>
                        </a:rPr>
                        <a:t>Time synchronized and Scheduled execution and </a:t>
                      </a:r>
                      <a:r>
                        <a:rPr kumimoji="0" lang="en-US" sz="1600" b="0" i="0" u="none" strike="noStrike" cap="none" normalizeH="0" baseline="0" dirty="0" err="1">
                          <a:ln>
                            <a:noFill/>
                          </a:ln>
                          <a:solidFill>
                            <a:schemeClr val="tx1"/>
                          </a:solidFill>
                          <a:effectLst/>
                          <a:latin typeface="Arial" charset="0"/>
                          <a:cs typeface="Arial" charset="0"/>
                        </a:rPr>
                        <a:t>comms</a:t>
                      </a:r>
                      <a:r>
                        <a:rPr kumimoji="0" lang="en-US" sz="1600" b="0" i="0" u="none" strike="noStrike" cap="none" normalizeH="0" baseline="0" dirty="0">
                          <a:ln>
                            <a:noFill/>
                          </a:ln>
                          <a:solidFill>
                            <a:schemeClr val="tx1"/>
                          </a:solidFill>
                          <a:effectLst/>
                          <a:latin typeface="Arial" charset="0"/>
                          <a:cs typeface="+mn-cs"/>
                        </a:rPr>
                        <a:t>, with </a:t>
                      </a:r>
                      <a:r>
                        <a:rPr kumimoji="0" lang="en-US" sz="1600" b="0" i="0" u="none" strike="noStrike" cap="none" normalizeH="0" baseline="0" dirty="0">
                          <a:ln>
                            <a:noFill/>
                          </a:ln>
                          <a:solidFill>
                            <a:schemeClr val="tx1"/>
                          </a:solidFill>
                          <a:effectLst/>
                          <a:latin typeface="Arial" charset="0"/>
                          <a:cs typeface="Arial" charset="0"/>
                        </a:rPr>
                        <a:t>Real-time and non-real-time time-slots</a:t>
                      </a:r>
                      <a:endParaRPr kumimoji="0" lang="en-US" sz="16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defRPr/>
                      </a:pPr>
                      <a:r>
                        <a:rPr kumimoji="0" lang="en-US" sz="1400" b="0" i="0" u="none" strike="noStrike" cap="none" normalizeH="0" baseline="0" dirty="0">
                          <a:ln>
                            <a:noFill/>
                          </a:ln>
                          <a:solidFill>
                            <a:srgbClr val="FF0000"/>
                          </a:solidFill>
                          <a:effectLst/>
                          <a:latin typeface="Arial" charset="0"/>
                          <a:cs typeface="Arial" charset="0"/>
                        </a:rPr>
                        <a:t>PA not ideal for PID control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83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Peer-to-peer (Device-to-Device) with control in the field device</a:t>
                      </a:r>
                      <a:endParaRPr kumimoji="0" lang="en-US" sz="16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cs typeface="Arial" charset="0"/>
                        </a:rPr>
                        <a:t>PA no CIF and no calculation in </a:t>
                      </a:r>
                      <a:r>
                        <a:rPr kumimoji="0" lang="en-US" sz="1400" b="0" i="0" u="none" strike="noStrike" cap="none" normalizeH="0" baseline="0">
                          <a:ln>
                            <a:noFill/>
                          </a:ln>
                          <a:solidFill>
                            <a:srgbClr val="FF0000"/>
                          </a:solidFill>
                          <a:effectLst/>
                          <a:latin typeface="Arial" charset="0"/>
                          <a:cs typeface="Arial" charset="0"/>
                        </a:rPr>
                        <a:t>the field</a:t>
                      </a:r>
                      <a:endParaRPr kumimoji="0" lang="en-US" sz="1400" b="0" i="0" u="none" strike="noStrike" cap="none" normalizeH="0" baseline="0" dirty="0">
                        <a:ln>
                          <a:noFill/>
                        </a:ln>
                        <a:solidFill>
                          <a:srgbClr val="FF0000"/>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8300">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Automatic addressing ‘plug-n-play’</a:t>
                      </a:r>
                      <a:endParaRPr kumimoji="0" lang="en-US" sz="16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Arial" charset="0"/>
                          <a:cs typeface="Arial" charset="0"/>
                          <a:sym typeface="Webdings" pitchFamily="18" charset="2"/>
                        </a:rPr>
                        <a:t></a:t>
                      </a:r>
                      <a:endParaRPr kumimoji="0" lang="en-US" sz="1600" b="0" i="0" u="none" strike="noStrike" cap="none" normalizeH="0" baseline="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cs typeface="Arial" charset="0"/>
                        </a:rPr>
                        <a:t>PA more difficult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683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Temporary master (handheld, laptop) on running bus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cs typeface="Arial" charset="0"/>
                        </a:rPr>
                        <a:t>PA no </a:t>
                      </a:r>
                      <a:r>
                        <a:rPr kumimoji="0" lang="en-US" sz="1400" b="0" i="0" u="none" strike="noStrike" cap="none" normalizeH="0" baseline="0">
                          <a:ln>
                            <a:noFill/>
                          </a:ln>
                          <a:solidFill>
                            <a:srgbClr val="FF0000"/>
                          </a:solidFill>
                          <a:effectLst/>
                          <a:latin typeface="Arial" charset="0"/>
                          <a:cs typeface="Arial" charset="0"/>
                        </a:rPr>
                        <a:t>field work</a:t>
                      </a:r>
                      <a:endParaRPr kumimoji="0" lang="en-US" sz="1400" b="0" i="0" u="none" strike="noStrike" cap="none" normalizeH="0" baseline="0" dirty="0">
                        <a:ln>
                          <a:noFill/>
                        </a:ln>
                        <a:solidFill>
                          <a:srgbClr val="FF0000"/>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68300">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Standard device type profiles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FF0000"/>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9888">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Alarm &amp; event reporting (time-stamped)</a:t>
                      </a:r>
                      <a:endParaRPr kumimoji="0" lang="en-US" sz="16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cs typeface="Arial" charset="0"/>
                        </a:rPr>
                        <a:t>PA less efficient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r h="366713">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Centralized firmware </a:t>
                      </a:r>
                      <a:r>
                        <a:rPr kumimoji="0" lang="en-US" sz="1600" b="0" i="0" u="none" strike="noStrike" cap="none" normalizeH="0" baseline="0" dirty="0">
                          <a:ln>
                            <a:noFill/>
                          </a:ln>
                          <a:solidFill>
                            <a:schemeClr val="tx1"/>
                          </a:solidFill>
                          <a:effectLst/>
                          <a:latin typeface="Arial" charset="0"/>
                          <a:cs typeface="Arial" charset="0"/>
                        </a:rPr>
                        <a:t>update</a:t>
                      </a:r>
                      <a:endParaRPr kumimoji="0" lang="en-US" sz="16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cs typeface="Arial" charset="0"/>
                          <a:sym typeface="Webdings" pitchFamily="18" charset="2"/>
                        </a:rPr>
                        <a:t></a:t>
                      </a:r>
                      <a:endParaRPr kumimoji="0" lang="en-US" sz="1600" b="0" i="0" u="none" strike="noStrike" cap="none" normalizeH="0" baseline="0" dirty="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cs typeface="Arial" charset="0"/>
                        </a:rPr>
                        <a:t>PA replace board</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10"/>
                  </a:ext>
                </a:extLst>
              </a:tr>
              <a:tr h="368300">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Ancestry</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DCS Process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cs typeface="Arial" charset="0"/>
                        </a:rPr>
                        <a:t>PLC</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defRPr/>
                      </a:pPr>
                      <a:endParaRPr kumimoji="0" lang="en-US" sz="1400" b="0" i="0" u="none" strike="noStrike" cap="none" normalizeH="0" baseline="0" dirty="0">
                        <a:ln>
                          <a:noFill/>
                        </a:ln>
                        <a:solidFill>
                          <a:srgbClr val="FF0000"/>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7" name="Rectangle 6"/>
          <p:cNvSpPr/>
          <p:nvPr/>
        </p:nvSpPr>
        <p:spPr bwMode="auto">
          <a:xfrm>
            <a:off x="8072430" y="0"/>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Differentiation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t>Practices and Procedures</a:t>
            </a:r>
          </a:p>
        </p:txBody>
      </p:sp>
      <p:sp>
        <p:nvSpPr>
          <p:cNvPr id="285699" name="Rectangle 3"/>
          <p:cNvSpPr>
            <a:spLocks noGrp="1" noChangeArrowheads="1"/>
          </p:cNvSpPr>
          <p:nvPr>
            <p:ph idx="1"/>
          </p:nvPr>
        </p:nvSpPr>
        <p:spPr/>
        <p:txBody>
          <a:bodyPr/>
          <a:lstStyle/>
          <a:p>
            <a:r>
              <a:rPr lang="en-US" dirty="0"/>
              <a:t>Design Guideline</a:t>
            </a:r>
          </a:p>
          <a:p>
            <a:r>
              <a:rPr lang="en-US" dirty="0"/>
              <a:t>Checkout Forms</a:t>
            </a:r>
          </a:p>
          <a:p>
            <a:r>
              <a:rPr lang="en-US" dirty="0"/>
              <a:t>Functional Design Specification</a:t>
            </a:r>
          </a:p>
          <a:p>
            <a:r>
              <a:rPr lang="en-US" dirty="0"/>
              <a:t>Books</a:t>
            </a:r>
          </a:p>
        </p:txBody>
      </p:sp>
      <p:pic>
        <p:nvPicPr>
          <p:cNvPr id="285703" name="Picture 7" descr="AG-140"/>
          <p:cNvPicPr>
            <a:picLocks noChangeAspect="1" noChangeArrowheads="1"/>
          </p:cNvPicPr>
          <p:nvPr/>
        </p:nvPicPr>
        <p:blipFill>
          <a:blip r:embed="rId3" cstate="print"/>
          <a:srcRect/>
          <a:stretch>
            <a:fillRect/>
          </a:stretch>
        </p:blipFill>
        <p:spPr bwMode="auto">
          <a:xfrm>
            <a:off x="539750" y="3644900"/>
            <a:ext cx="2241550" cy="2897188"/>
          </a:xfrm>
          <a:prstGeom prst="rect">
            <a:avLst/>
          </a:prstGeom>
          <a:noFill/>
          <a:ln w="9525" algn="ctr">
            <a:noFill/>
            <a:miter lim="800000"/>
            <a:headEnd/>
            <a:tailEnd/>
          </a:ln>
          <a:effectLst>
            <a:outerShdw dist="107763" dir="2700000" algn="ctr" rotWithShape="0">
              <a:schemeClr val="bg2">
                <a:alpha val="50000"/>
              </a:schemeClr>
            </a:outerShdw>
          </a:effectLst>
        </p:spPr>
      </p:pic>
      <p:pic>
        <p:nvPicPr>
          <p:cNvPr id="285704" name="Picture 8" descr="AG-181"/>
          <p:cNvPicPr>
            <a:picLocks noChangeAspect="1" noChangeArrowheads="1"/>
          </p:cNvPicPr>
          <p:nvPr/>
        </p:nvPicPr>
        <p:blipFill>
          <a:blip r:embed="rId4" cstate="print"/>
          <a:srcRect/>
          <a:stretch>
            <a:fillRect/>
          </a:stretch>
        </p:blipFill>
        <p:spPr bwMode="auto">
          <a:xfrm>
            <a:off x="4932363" y="3644900"/>
            <a:ext cx="2243137" cy="2898775"/>
          </a:xfrm>
          <a:prstGeom prst="rect">
            <a:avLst/>
          </a:prstGeom>
          <a:noFill/>
          <a:ln w="9525" algn="ctr">
            <a:noFill/>
            <a:miter lim="800000"/>
            <a:headEnd/>
            <a:tailEnd/>
          </a:ln>
          <a:effectLst>
            <a:outerShdw dist="107763" dir="2700000" algn="ctr" rotWithShape="0">
              <a:schemeClr val="bg2">
                <a:alpha val="50000"/>
              </a:schemeClr>
            </a:outerShdw>
          </a:effectLst>
        </p:spPr>
      </p:pic>
      <p:pic>
        <p:nvPicPr>
          <p:cNvPr id="285705" name="Picture 9" descr="AG-163"/>
          <p:cNvPicPr>
            <a:picLocks noChangeAspect="1" noChangeArrowheads="1"/>
          </p:cNvPicPr>
          <p:nvPr/>
        </p:nvPicPr>
        <p:blipFill>
          <a:blip r:embed="rId5" cstate="print"/>
          <a:srcRect/>
          <a:stretch>
            <a:fillRect/>
          </a:stretch>
        </p:blipFill>
        <p:spPr bwMode="auto">
          <a:xfrm>
            <a:off x="2843213" y="3644900"/>
            <a:ext cx="2035175" cy="2878138"/>
          </a:xfrm>
          <a:prstGeom prst="rect">
            <a:avLst/>
          </a:prstGeom>
          <a:noFill/>
          <a:effectLst>
            <a:outerShdw dist="107763" dir="2700000" algn="ctr" rotWithShape="0">
              <a:srgbClr val="808080">
                <a:alpha val="50000"/>
              </a:srgbClr>
            </a:outerShdw>
          </a:effectLst>
        </p:spPr>
      </p:pic>
      <p:sp>
        <p:nvSpPr>
          <p:cNvPr id="285706" name="AutoShape 10"/>
          <p:cNvSpPr>
            <a:spLocks noChangeArrowheads="1"/>
          </p:cNvSpPr>
          <p:nvPr/>
        </p:nvSpPr>
        <p:spPr bwMode="auto">
          <a:xfrm>
            <a:off x="3779838" y="2924944"/>
            <a:ext cx="2016125" cy="1870968"/>
          </a:xfrm>
          <a:prstGeom prst="foldedCorner">
            <a:avLst>
              <a:gd name="adj" fmla="val 12500"/>
            </a:avLst>
          </a:prstGeom>
          <a:solidFill>
            <a:srgbClr val="FFFF99"/>
          </a:solidFill>
          <a:ln w="9525">
            <a:solidFill>
              <a:schemeClr val="tx1"/>
            </a:solidFill>
            <a:round/>
            <a:headEnd/>
            <a:tailEnd/>
          </a:ln>
          <a:effectLst/>
        </p:spPr>
        <p:txBody>
          <a:bodyPr anchor="ctr"/>
          <a:lstStyle/>
          <a:p>
            <a:r>
              <a:rPr lang="en-US"/>
              <a:t>Emerson procedures and know-how</a:t>
            </a:r>
          </a:p>
        </p:txBody>
      </p:sp>
      <p:sp>
        <p:nvSpPr>
          <p:cNvPr id="11" name="Rectangle 10"/>
          <p:cNvSpPr/>
          <p:nvPr/>
        </p:nvSpPr>
        <p:spPr bwMode="auto">
          <a:xfrm>
            <a:off x="7715272" y="2143116"/>
            <a:ext cx="1214446" cy="1643074"/>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Project Execution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
        <p:nvSpPr>
          <p:cNvPr id="10" name="TextBox 9"/>
          <p:cNvSpPr txBox="1"/>
          <p:nvPr/>
        </p:nvSpPr>
        <p:spPr>
          <a:xfrm>
            <a:off x="7164288" y="4797152"/>
            <a:ext cx="1790747" cy="338554"/>
          </a:xfrm>
          <a:prstGeom prst="rect">
            <a:avLst/>
          </a:prstGeom>
          <a:noFill/>
        </p:spPr>
        <p:txBody>
          <a:bodyPr wrap="none" rtlCol="0">
            <a:spAutoFit/>
          </a:bodyPr>
          <a:lstStyle/>
          <a:p>
            <a:r>
              <a:rPr lang="en-US" dirty="0">
                <a:hlinkClick r:id="rId6"/>
              </a:rPr>
              <a:t>www.fieldbus.org</a:t>
            </a:r>
            <a:r>
              <a:rPr lang="en-US"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5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nut 26"/>
          <p:cNvSpPr/>
          <p:nvPr/>
        </p:nvSpPr>
        <p:spPr bwMode="auto">
          <a:xfrm>
            <a:off x="755470" y="1412720"/>
            <a:ext cx="7777080" cy="5256730"/>
          </a:xfrm>
          <a:prstGeom prst="donut">
            <a:avLst>
              <a:gd name="adj" fmla="val 2525"/>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cs typeface="Arial" charset="0"/>
            </a:endParaRPr>
          </a:p>
        </p:txBody>
      </p:sp>
      <p:sp>
        <p:nvSpPr>
          <p:cNvPr id="2" name="Title 1"/>
          <p:cNvSpPr>
            <a:spLocks noGrp="1"/>
          </p:cNvSpPr>
          <p:nvPr>
            <p:ph type="title"/>
          </p:nvPr>
        </p:nvSpPr>
        <p:spPr/>
        <p:txBody>
          <a:bodyPr/>
          <a:lstStyle/>
          <a:p>
            <a:r>
              <a:rPr lang="en-US" dirty="0"/>
              <a:t>Digital Ecosystem: </a:t>
            </a:r>
            <a:r>
              <a:rPr lang="en-US" kern="1200" dirty="0">
                <a:latin typeface="Arial" charset="0"/>
                <a:cs typeface="Arial" charset="0"/>
              </a:rPr>
              <a:t>The whole is greater than the sum of its parts. </a:t>
            </a:r>
            <a:endParaRPr lang="en-US" dirty="0"/>
          </a:p>
        </p:txBody>
      </p:sp>
      <p:pic>
        <p:nvPicPr>
          <p:cNvPr id="102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51502" y="5157240"/>
            <a:ext cx="1380297" cy="150698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364110" y="4936552"/>
            <a:ext cx="2016280" cy="1876918"/>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4139940" y="5949350"/>
            <a:ext cx="455906" cy="83367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1835620" y="2780910"/>
            <a:ext cx="3414959" cy="2250007"/>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11450" y="4437140"/>
            <a:ext cx="966802" cy="1144718"/>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991347" y="3573020"/>
            <a:ext cx="1973263" cy="1058863"/>
          </a:xfrm>
          <a:prstGeom prst="rect">
            <a:avLst/>
          </a:prstGeom>
          <a:noFill/>
          <a:ln w="9525">
            <a:noFill/>
            <a:miter lim="800000"/>
            <a:headEnd/>
            <a:tailEnd/>
          </a:ln>
          <a:effectLst/>
        </p:spPr>
      </p:pic>
      <p:pic>
        <p:nvPicPr>
          <p:cNvPr id="1032" name="Picture 8"/>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059790" y="1052670"/>
            <a:ext cx="2383902" cy="1584220"/>
          </a:xfrm>
          <a:prstGeom prst="rect">
            <a:avLst/>
          </a:prstGeom>
          <a:noFill/>
          <a:ln w="9525">
            <a:noFill/>
            <a:miter lim="800000"/>
            <a:headEnd/>
            <a:tailEnd/>
          </a:ln>
          <a:effectLst/>
        </p:spPr>
      </p:pic>
      <p:pic>
        <p:nvPicPr>
          <p:cNvPr id="1033" name="Picture 9"/>
          <p:cNvPicPr>
            <a:picLocks noChangeAspect="1" noChangeArrowheads="1"/>
          </p:cNvPicPr>
          <p:nvPr/>
        </p:nvPicPr>
        <p:blipFill>
          <a:blip r:embed="rId10" cstate="print"/>
          <a:srcRect/>
          <a:stretch>
            <a:fillRect/>
          </a:stretch>
        </p:blipFill>
        <p:spPr bwMode="auto">
          <a:xfrm>
            <a:off x="467430" y="1700760"/>
            <a:ext cx="2125663" cy="1379537"/>
          </a:xfrm>
          <a:prstGeom prst="rect">
            <a:avLst/>
          </a:prstGeom>
          <a:noFill/>
          <a:ln w="9525">
            <a:noFill/>
            <a:miter lim="800000"/>
            <a:headEnd/>
            <a:tailEnd/>
          </a:ln>
          <a:effectLst/>
        </p:spPr>
      </p:pic>
      <p:pic>
        <p:nvPicPr>
          <p:cNvPr id="1034" name="Picture 10"/>
          <p:cNvPicPr>
            <a:picLocks noChangeAspect="1" noChangeArrowheads="1"/>
          </p:cNvPicPr>
          <p:nvPr/>
        </p:nvPicPr>
        <p:blipFill>
          <a:blip r:embed="rId11" cstate="print"/>
          <a:srcRect/>
          <a:stretch>
            <a:fillRect/>
          </a:stretch>
        </p:blipFill>
        <p:spPr bwMode="auto">
          <a:xfrm>
            <a:off x="6516270" y="1412720"/>
            <a:ext cx="1973263" cy="1477963"/>
          </a:xfrm>
          <a:prstGeom prst="rect">
            <a:avLst/>
          </a:prstGeom>
          <a:noFill/>
          <a:ln w="9525">
            <a:noFill/>
            <a:miter lim="800000"/>
            <a:headEnd/>
            <a:tailEnd/>
          </a:ln>
          <a:effectLst/>
        </p:spPr>
      </p:pic>
      <p:grpSp>
        <p:nvGrpSpPr>
          <p:cNvPr id="3" name="Group 31"/>
          <p:cNvGrpSpPr/>
          <p:nvPr/>
        </p:nvGrpSpPr>
        <p:grpSpPr>
          <a:xfrm>
            <a:off x="4860040" y="3127455"/>
            <a:ext cx="1584220" cy="1453705"/>
            <a:chOff x="4932050" y="3645030"/>
            <a:chExt cx="1195506" cy="1097015"/>
          </a:xfrm>
        </p:grpSpPr>
        <p:pic>
          <p:nvPicPr>
            <p:cNvPr id="1035" name="Picture 11"/>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220090" y="3645030"/>
              <a:ext cx="604211" cy="604211"/>
            </a:xfrm>
            <a:prstGeom prst="rect">
              <a:avLst/>
            </a:prstGeom>
            <a:noFill/>
            <a:ln w="9525">
              <a:noFill/>
              <a:miter lim="800000"/>
              <a:headEnd/>
              <a:tailEnd/>
            </a:ln>
            <a:effectLst/>
          </p:spPr>
        </p:pic>
        <p:pic>
          <p:nvPicPr>
            <p:cNvPr id="1036" name="Picture 12"/>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4932050" y="4149100"/>
              <a:ext cx="591907" cy="584539"/>
            </a:xfrm>
            <a:prstGeom prst="rect">
              <a:avLst/>
            </a:prstGeom>
            <a:noFill/>
            <a:ln w="9525">
              <a:noFill/>
              <a:miter lim="800000"/>
              <a:headEnd/>
              <a:tailEnd/>
            </a:ln>
            <a:effectLst/>
          </p:spPr>
        </p:pic>
        <p:pic>
          <p:nvPicPr>
            <p:cNvPr id="1037" name="Picture 13"/>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5554314" y="4157506"/>
              <a:ext cx="573242" cy="584539"/>
            </a:xfrm>
            <a:prstGeom prst="rect">
              <a:avLst/>
            </a:prstGeom>
            <a:noFill/>
            <a:ln w="9525">
              <a:noFill/>
              <a:miter lim="800000"/>
              <a:headEnd/>
              <a:tailEnd/>
            </a:ln>
            <a:effectLst/>
          </p:spPr>
        </p:pic>
      </p:gr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nut 10"/>
          <p:cNvSpPr/>
          <p:nvPr/>
        </p:nvSpPr>
        <p:spPr bwMode="auto">
          <a:xfrm>
            <a:off x="755470" y="1412720"/>
            <a:ext cx="7777080" cy="5256730"/>
          </a:xfrm>
          <a:prstGeom prst="donut">
            <a:avLst>
              <a:gd name="adj" fmla="val 2525"/>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cs typeface="Arial" charset="0"/>
            </a:endParaRPr>
          </a:p>
        </p:txBody>
      </p:sp>
      <p:sp>
        <p:nvSpPr>
          <p:cNvPr id="2" name="Title 1"/>
          <p:cNvSpPr>
            <a:spLocks noGrp="1"/>
          </p:cNvSpPr>
          <p:nvPr>
            <p:ph type="title"/>
          </p:nvPr>
        </p:nvSpPr>
        <p:spPr/>
        <p:txBody>
          <a:bodyPr/>
          <a:lstStyle/>
          <a:p>
            <a:r>
              <a:rPr lang="en-US" dirty="0"/>
              <a:t>Digital Ecosystem: Plant</a:t>
            </a:r>
          </a:p>
        </p:txBody>
      </p:sp>
      <p:pic>
        <p:nvPicPr>
          <p:cNvPr id="10" name="Picture 39" descr="DeltaV S-series"/>
          <p:cNvPicPr>
            <a:picLocks noChangeAspect="1" noChangeArrowheads="1"/>
          </p:cNvPicPr>
          <p:nvPr/>
        </p:nvPicPr>
        <p:blipFill>
          <a:blip r:embed="rId3" cstate="print"/>
          <a:srcRect/>
          <a:stretch>
            <a:fillRect/>
          </a:stretch>
        </p:blipFill>
        <p:spPr bwMode="auto">
          <a:xfrm>
            <a:off x="2771750" y="3429000"/>
            <a:ext cx="2284318" cy="1008112"/>
          </a:xfrm>
          <a:prstGeom prst="rect">
            <a:avLst/>
          </a:prstGeom>
          <a:noFill/>
          <a:ln w="9525">
            <a:noFill/>
            <a:miter lim="800000"/>
            <a:headEnd/>
            <a:tailEnd/>
          </a:ln>
        </p:spPr>
      </p:pic>
      <p:pic>
        <p:nvPicPr>
          <p:cNvPr id="12" name="Picture 1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79640" y="5661310"/>
            <a:ext cx="1152525" cy="942975"/>
          </a:xfrm>
          <a:prstGeom prst="rect">
            <a:avLst/>
          </a:prstGeom>
          <a:noFill/>
          <a:ln w="9525" algn="ctr">
            <a:noFill/>
            <a:miter lim="800000"/>
            <a:headEnd/>
            <a:tailEnd/>
          </a:ln>
          <a:effectLst/>
        </p:spPr>
      </p:pic>
      <p:pic>
        <p:nvPicPr>
          <p:cNvPr id="13" name="Picture 1" descr="Rosemount Raptor 5900S radar level transmitte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11450" y="4581160"/>
            <a:ext cx="1117158" cy="1296150"/>
          </a:xfrm>
          <a:prstGeom prst="rect">
            <a:avLst/>
          </a:prstGeom>
          <a:noFill/>
          <a:ln w="9525">
            <a:noFill/>
            <a:miter lim="800000"/>
            <a:headEnd/>
            <a:tailEnd/>
          </a:ln>
          <a:effectLst/>
        </p:spPr>
      </p:pic>
      <p:pic>
        <p:nvPicPr>
          <p:cNvPr id="14" name="Picture 3" descr="Topworx Valvetop DXP"/>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204872" y="4437140"/>
            <a:ext cx="895618" cy="1772770"/>
          </a:xfrm>
          <a:prstGeom prst="rect">
            <a:avLst/>
          </a:prstGeom>
          <a:noFill/>
          <a:ln w="9525">
            <a:noFill/>
            <a:miter lim="800000"/>
            <a:headEnd/>
            <a:tailEnd/>
          </a:ln>
          <a:effectLst/>
        </p:spPr>
      </p:pic>
      <p:pic>
        <p:nvPicPr>
          <p:cNvPr id="16" name="Picture 7" descr="657-ED-DVC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008836" y="4824670"/>
            <a:ext cx="851204" cy="1988800"/>
          </a:xfrm>
          <a:prstGeom prst="rect">
            <a:avLst/>
          </a:prstGeom>
          <a:noFill/>
        </p:spPr>
      </p:pic>
      <p:pic>
        <p:nvPicPr>
          <p:cNvPr id="23" name="Picture 22"/>
          <p:cNvPicPr>
            <a:picLocks noChangeAspect="1" noChangeArrowheads="1"/>
          </p:cNvPicPr>
          <p:nvPr/>
        </p:nvPicPr>
        <p:blipFill>
          <a:blip r:embed="rId8" cstate="print"/>
          <a:srcRect/>
          <a:stretch>
            <a:fillRect/>
          </a:stretch>
        </p:blipFill>
        <p:spPr bwMode="auto">
          <a:xfrm>
            <a:off x="5148080" y="4293120"/>
            <a:ext cx="1306598" cy="864120"/>
          </a:xfrm>
          <a:prstGeom prst="rect">
            <a:avLst/>
          </a:prstGeom>
          <a:noFill/>
          <a:ln w="28575">
            <a:noFill/>
            <a:miter lim="800000"/>
            <a:headEnd/>
            <a:tailEnd/>
          </a:ln>
          <a:effectLst/>
        </p:spPr>
      </p:pic>
      <p:pic>
        <p:nvPicPr>
          <p:cNvPr id="24" name="Picture 1"/>
          <p:cNvPicPr>
            <a:picLocks noChangeAspect="1" noChangeArrowheads="1"/>
          </p:cNvPicPr>
          <p:nvPr/>
        </p:nvPicPr>
        <p:blipFill>
          <a:blip r:embed="rId9" cstate="print"/>
          <a:srcRect/>
          <a:stretch>
            <a:fillRect/>
          </a:stretch>
        </p:blipFill>
        <p:spPr bwMode="auto">
          <a:xfrm>
            <a:off x="5148080" y="2492870"/>
            <a:ext cx="1350583" cy="1080150"/>
          </a:xfrm>
          <a:prstGeom prst="rect">
            <a:avLst/>
          </a:prstGeom>
          <a:noFill/>
          <a:ln w="9525">
            <a:noFill/>
            <a:miter lim="800000"/>
            <a:headEnd/>
            <a:tailEnd/>
          </a:ln>
          <a:effectLst/>
        </p:spPr>
      </p:pic>
      <p:pic>
        <p:nvPicPr>
          <p:cNvPr id="25" name="Picture 2" descr="Rosemount 708"/>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580140" y="5733320"/>
            <a:ext cx="976885" cy="838065"/>
          </a:xfrm>
          <a:prstGeom prst="rect">
            <a:avLst/>
          </a:prstGeom>
          <a:noFill/>
          <a:ln w="9525">
            <a:noFill/>
            <a:miter lim="800000"/>
            <a:headEnd/>
            <a:tailEnd/>
          </a:ln>
          <a:effectLst/>
        </p:spPr>
      </p:pic>
      <p:pic>
        <p:nvPicPr>
          <p:cNvPr id="15" name="Picture 2" descr="475"/>
          <p:cNvPicPr>
            <a:picLocks noChangeAspect="1" noChangeArrowheads="1"/>
          </p:cNvPicPr>
          <p:nvPr/>
        </p:nvPicPr>
        <p:blipFill>
          <a:blip r:embed="rId11" cstate="print">
            <a:clrChange>
              <a:clrFrom>
                <a:srgbClr val="FEFFFF"/>
              </a:clrFrom>
              <a:clrTo>
                <a:srgbClr val="FEFFFF">
                  <a:alpha val="0"/>
                </a:srgbClr>
              </a:clrTo>
            </a:clrChange>
          </a:blip>
          <a:srcRect/>
          <a:stretch>
            <a:fillRect/>
          </a:stretch>
        </p:blipFill>
        <p:spPr bwMode="auto">
          <a:xfrm>
            <a:off x="8244510" y="3645030"/>
            <a:ext cx="906793" cy="1440200"/>
          </a:xfrm>
          <a:prstGeom prst="rect">
            <a:avLst/>
          </a:prstGeom>
          <a:noFill/>
          <a:ln w="9525">
            <a:noFill/>
            <a:miter lim="800000"/>
            <a:headEnd/>
            <a:tailEnd/>
          </a:ln>
          <a:effectLst/>
        </p:spPr>
      </p:pic>
      <p:pic>
        <p:nvPicPr>
          <p:cNvPr id="18" name="Picture 1"/>
          <p:cNvPicPr>
            <a:picLocks noChangeAspect="1" noChangeArrowheads="1"/>
          </p:cNvPicPr>
          <p:nvPr/>
        </p:nvPicPr>
        <p:blipFill>
          <a:blip r:embed="rId12" cstate="print">
            <a:clrChange>
              <a:clrFrom>
                <a:srgbClr val="FFFFFF"/>
              </a:clrFrom>
              <a:clrTo>
                <a:srgbClr val="FFFFFF">
                  <a:alpha val="0"/>
                </a:srgbClr>
              </a:clrTo>
            </a:clrChange>
          </a:blip>
          <a:srcRect b="22220"/>
          <a:stretch>
            <a:fillRect/>
          </a:stretch>
        </p:blipFill>
        <p:spPr bwMode="auto">
          <a:xfrm>
            <a:off x="3851900" y="1196690"/>
            <a:ext cx="1272052" cy="1008140"/>
          </a:xfrm>
          <a:prstGeom prst="rect">
            <a:avLst/>
          </a:prstGeom>
          <a:noFill/>
          <a:ln w="9525">
            <a:noFill/>
            <a:miter lim="800000"/>
            <a:headEnd/>
            <a:tailEnd/>
          </a:ln>
          <a:effectLst/>
        </p:spPr>
      </p:pic>
      <p:sp>
        <p:nvSpPr>
          <p:cNvPr id="17" name="Cloud"/>
          <p:cNvSpPr>
            <a:spLocks noChangeAspect="1" noEditPoints="1" noChangeArrowheads="1"/>
          </p:cNvSpPr>
          <p:nvPr/>
        </p:nvSpPr>
        <p:spPr bwMode="auto">
          <a:xfrm>
            <a:off x="3347830" y="1093425"/>
            <a:ext cx="2088290" cy="139944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 Listening...</a:t>
            </a:r>
            <a:endParaRPr lang="en-US" dirty="0"/>
          </a:p>
        </p:txBody>
      </p:sp>
      <p:sp>
        <p:nvSpPr>
          <p:cNvPr id="6" name="Content Placeholder 5"/>
          <p:cNvSpPr>
            <a:spLocks noGrp="1"/>
          </p:cNvSpPr>
          <p:nvPr>
            <p:ph idx="1"/>
          </p:nvPr>
        </p:nvSpPr>
        <p:spPr/>
        <p:txBody>
          <a:bodyPr/>
          <a:lstStyle/>
          <a:p>
            <a:r>
              <a:rPr lang="en-US" dirty="0"/>
              <a:t>Jonas Berge</a:t>
            </a:r>
          </a:p>
        </p:txBody>
      </p:sp>
      <p:sp>
        <p:nvSpPr>
          <p:cNvPr id="4" name="Rectangle 3"/>
          <p:cNvSpPr/>
          <p:nvPr/>
        </p:nvSpPr>
        <p:spPr>
          <a:xfrm>
            <a:off x="611450" y="4335525"/>
            <a:ext cx="8137022" cy="461665"/>
          </a:xfrm>
          <a:prstGeom prst="rect">
            <a:avLst/>
          </a:prstGeom>
        </p:spPr>
        <p:txBody>
          <a:bodyPr wrap="square">
            <a:spAutoFit/>
          </a:bodyPr>
          <a:lstStyle/>
          <a:p>
            <a:pPr algn="l"/>
            <a:r>
              <a:rPr lang="en-US" sz="2400" dirty="0">
                <a:hlinkClick r:id="rId3"/>
              </a:rPr>
              <a:t>http://www.linkedin.com/in/smartdigital</a:t>
            </a:r>
            <a:r>
              <a:rPr lang="en-US" sz="2400" dirty="0"/>
              <a:t>  </a:t>
            </a:r>
          </a:p>
        </p:txBody>
      </p:sp>
      <p:pic>
        <p:nvPicPr>
          <p:cNvPr id="1027" name="Picture 3"/>
          <p:cNvPicPr>
            <a:picLocks noChangeAspect="1" noChangeArrowheads="1"/>
          </p:cNvPicPr>
          <p:nvPr/>
        </p:nvPicPr>
        <p:blipFill>
          <a:blip r:embed="rId4" cstate="print"/>
          <a:srcRect/>
          <a:stretch>
            <a:fillRect/>
          </a:stretch>
        </p:blipFill>
        <p:spPr bwMode="auto">
          <a:xfrm>
            <a:off x="683463" y="3759445"/>
            <a:ext cx="2520279" cy="604411"/>
          </a:xfrm>
          <a:prstGeom prst="rect">
            <a:avLst/>
          </a:prstGeom>
          <a:noFill/>
          <a:ln w="9525">
            <a:noFill/>
            <a:miter lim="800000"/>
            <a:headEnd/>
            <a:tailEnd/>
          </a:ln>
          <a:effectLst/>
        </p:spPr>
      </p:pic>
      <p:pic>
        <p:nvPicPr>
          <p:cNvPr id="44033" name="Picture 1"/>
          <p:cNvPicPr>
            <a:picLocks noChangeAspect="1" noChangeArrowheads="1"/>
          </p:cNvPicPr>
          <p:nvPr/>
        </p:nvPicPr>
        <p:blipFill>
          <a:blip r:embed="rId5" cstate="print"/>
          <a:srcRect/>
          <a:stretch>
            <a:fillRect/>
          </a:stretch>
        </p:blipFill>
        <p:spPr bwMode="auto">
          <a:xfrm>
            <a:off x="708888" y="5177810"/>
            <a:ext cx="1774825" cy="669925"/>
          </a:xfrm>
          <a:prstGeom prst="rect">
            <a:avLst/>
          </a:prstGeom>
          <a:noFill/>
          <a:ln w="9525">
            <a:noFill/>
            <a:miter lim="800000"/>
            <a:headEnd/>
            <a:tailEnd/>
          </a:ln>
          <a:effectLst/>
        </p:spPr>
      </p:pic>
      <p:sp>
        <p:nvSpPr>
          <p:cNvPr id="9" name="TextBox 8"/>
          <p:cNvSpPr txBox="1"/>
          <p:nvPr/>
        </p:nvSpPr>
        <p:spPr>
          <a:xfrm>
            <a:off x="611450" y="1556740"/>
            <a:ext cx="4059125" cy="461665"/>
          </a:xfrm>
          <a:prstGeom prst="rect">
            <a:avLst/>
          </a:prstGeom>
          <a:noFill/>
        </p:spPr>
        <p:txBody>
          <a:bodyPr wrap="none" rtlCol="0">
            <a:spAutoFit/>
          </a:bodyPr>
          <a:lstStyle/>
          <a:p>
            <a:r>
              <a:rPr lang="en-US" sz="2400" dirty="0">
                <a:hlinkClick r:id="rId6"/>
              </a:rPr>
              <a:t>jonas.berge@emerson.com</a:t>
            </a:r>
            <a:r>
              <a:rPr lang="en-US" sz="2400" dirty="0"/>
              <a:t> </a:t>
            </a:r>
          </a:p>
        </p:txBody>
      </p:sp>
      <p:pic>
        <p:nvPicPr>
          <p:cNvPr id="3074" name="Picture 2"/>
          <p:cNvPicPr>
            <a:picLocks noChangeAspect="1" noChangeArrowheads="1"/>
          </p:cNvPicPr>
          <p:nvPr/>
        </p:nvPicPr>
        <p:blipFill>
          <a:blip r:embed="rId7" cstate="print"/>
          <a:srcRect t="4095" b="9279"/>
          <a:stretch>
            <a:fillRect/>
          </a:stretch>
        </p:blipFill>
        <p:spPr bwMode="auto">
          <a:xfrm>
            <a:off x="683460" y="2060810"/>
            <a:ext cx="1440200" cy="1603592"/>
          </a:xfrm>
          <a:prstGeom prst="roundRect">
            <a:avLst/>
          </a:prstGeom>
          <a:noFill/>
          <a:ln w="9525">
            <a:solidFill>
              <a:schemeClr val="tx1"/>
            </a:solidFill>
            <a:miter lim="800000"/>
            <a:headEnd/>
            <a:tailEnd/>
          </a:ln>
        </p:spPr>
      </p:pic>
      <p:sp>
        <p:nvSpPr>
          <p:cNvPr id="10" name="Rectangle 9"/>
          <p:cNvSpPr/>
          <p:nvPr/>
        </p:nvSpPr>
        <p:spPr>
          <a:xfrm>
            <a:off x="611450" y="5847735"/>
            <a:ext cx="8172500" cy="400110"/>
          </a:xfrm>
          <a:prstGeom prst="rect">
            <a:avLst/>
          </a:prstGeom>
        </p:spPr>
        <p:txBody>
          <a:bodyPr wrap="square">
            <a:spAutoFit/>
          </a:bodyPr>
          <a:lstStyle/>
          <a:p>
            <a:pPr algn="l"/>
            <a:r>
              <a:rPr lang="en-US" sz="2000" dirty="0">
                <a:hlinkClick r:id="rId8"/>
              </a:rPr>
              <a:t>https://www.emersonexchange365.com/members/jonas.berge</a:t>
            </a:r>
            <a:r>
              <a:rPr lang="en-US" sz="2000" dirty="0"/>
              <a:t> </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Wyeth (Pfizer) Grange Castle (Europe)</a:t>
            </a:r>
          </a:p>
        </p:txBody>
      </p:sp>
      <p:sp>
        <p:nvSpPr>
          <p:cNvPr id="3" name="Content Placeholder 2"/>
          <p:cNvSpPr>
            <a:spLocks noGrp="1"/>
          </p:cNvSpPr>
          <p:nvPr>
            <p:ph idx="1"/>
          </p:nvPr>
        </p:nvSpPr>
        <p:spPr>
          <a:xfrm>
            <a:off x="1055688" y="4693121"/>
            <a:ext cx="3760787" cy="1400175"/>
          </a:xfrm>
          <a:solidFill>
            <a:schemeClr val="bg2">
              <a:lumMod val="40000"/>
              <a:lumOff val="60000"/>
            </a:schemeClr>
          </a:solidFill>
          <a:ln>
            <a:solidFill>
              <a:schemeClr val="tx1"/>
            </a:solidFill>
          </a:ln>
        </p:spPr>
        <p:txBody>
          <a:bodyPr/>
          <a:lstStyle/>
          <a:p>
            <a:pPr>
              <a:defRPr/>
            </a:pPr>
            <a:r>
              <a:rPr lang="en-US" sz="1200" b="1" dirty="0"/>
              <a:t>Process Control Systems</a:t>
            </a:r>
          </a:p>
          <a:p>
            <a:pPr>
              <a:defRPr/>
            </a:pPr>
            <a:r>
              <a:rPr lang="en-US" sz="1200" b="1" dirty="0"/>
              <a:t>Asset Management Solution Software</a:t>
            </a:r>
          </a:p>
          <a:p>
            <a:pPr>
              <a:defRPr/>
            </a:pPr>
            <a:r>
              <a:rPr lang="en-US" sz="1200" b="1" dirty="0"/>
              <a:t>Foundation Fieldbus Digital </a:t>
            </a:r>
            <a:r>
              <a:rPr lang="en-US" sz="1200" b="1"/>
              <a:t>Field Network</a:t>
            </a:r>
            <a:endParaRPr lang="en-US" sz="1200" b="1" dirty="0"/>
          </a:p>
          <a:p>
            <a:pPr>
              <a:defRPr/>
            </a:pPr>
            <a:r>
              <a:rPr lang="en-US" sz="1200" b="1" dirty="0"/>
              <a:t>Pressure Transmitters</a:t>
            </a:r>
          </a:p>
          <a:p>
            <a:pPr>
              <a:defRPr/>
            </a:pPr>
            <a:r>
              <a:rPr lang="en-US" sz="1200" b="1" dirty="0"/>
              <a:t>Temperature Transmitters</a:t>
            </a:r>
          </a:p>
          <a:p>
            <a:pPr>
              <a:defRPr/>
            </a:pPr>
            <a:r>
              <a:rPr lang="en-US" sz="1200" b="1" dirty="0"/>
              <a:t>Flow Measurement</a:t>
            </a:r>
          </a:p>
        </p:txBody>
      </p:sp>
      <p:sp>
        <p:nvSpPr>
          <p:cNvPr id="5" name="Content Placeholder 2"/>
          <p:cNvSpPr txBox="1">
            <a:spLocks/>
          </p:cNvSpPr>
          <p:nvPr/>
        </p:nvSpPr>
        <p:spPr bwMode="auto">
          <a:xfrm>
            <a:off x="590550" y="1276821"/>
            <a:ext cx="3959225" cy="1023938"/>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Produces drug for rheumatoid arthritis</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Engineering team included 18 nationalities</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Peak of 240 </a:t>
            </a:r>
            <a:r>
              <a:rPr lang="en-US" sz="1200" b="1" kern="0">
                <a:latin typeface="+mn-lt"/>
              </a:rPr>
              <a:t>people working </a:t>
            </a:r>
            <a:r>
              <a:rPr lang="en-US" sz="1200" b="1" kern="0" dirty="0">
                <a:latin typeface="+mn-lt"/>
              </a:rPr>
              <a:t>on project</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11 parallel test teams (over 100 people testing)</a:t>
            </a:r>
          </a:p>
        </p:txBody>
      </p:sp>
      <p:pic>
        <p:nvPicPr>
          <p:cNvPr id="18437" name="Picture 3"/>
          <p:cNvPicPr>
            <a:picLocks noChangeAspect="1" noChangeArrowheads="1"/>
          </p:cNvPicPr>
          <p:nvPr/>
        </p:nvPicPr>
        <p:blipFill>
          <a:blip r:embed="rId2" cstate="print"/>
          <a:srcRect/>
          <a:stretch>
            <a:fillRect/>
          </a:stretch>
        </p:blipFill>
        <p:spPr bwMode="auto">
          <a:xfrm>
            <a:off x="5341938" y="1208559"/>
            <a:ext cx="3179762" cy="2384425"/>
          </a:xfrm>
          <a:prstGeom prst="rect">
            <a:avLst/>
          </a:prstGeom>
          <a:noFill/>
          <a:ln w="9525">
            <a:noFill/>
            <a:miter lim="800000"/>
            <a:headEnd/>
            <a:tailEnd/>
          </a:ln>
        </p:spPr>
      </p:pic>
      <p:pic>
        <p:nvPicPr>
          <p:cNvPr id="18438" name="Picture 4" descr="http://www.pharmaceutical-technology.com/projects/381/images/136675/large/3-large.jpg">
            <a:hlinkClick r:id="rId3"/>
          </p:cNvPr>
          <p:cNvPicPr>
            <a:picLocks noChangeAspect="1" noChangeArrowheads="1"/>
          </p:cNvPicPr>
          <p:nvPr/>
        </p:nvPicPr>
        <p:blipFill>
          <a:blip r:embed="rId4" cstate="print"/>
          <a:srcRect/>
          <a:stretch>
            <a:fillRect/>
          </a:stretch>
        </p:blipFill>
        <p:spPr bwMode="auto">
          <a:xfrm>
            <a:off x="627063" y="2448396"/>
            <a:ext cx="2979737" cy="2011363"/>
          </a:xfrm>
          <a:prstGeom prst="rect">
            <a:avLst/>
          </a:prstGeom>
          <a:noFill/>
          <a:ln w="9525">
            <a:noFill/>
            <a:miter lim="800000"/>
            <a:headEnd/>
            <a:tailEnd/>
          </a:ln>
        </p:spPr>
      </p:pic>
      <p:pic>
        <p:nvPicPr>
          <p:cNvPr id="18439" name="Picture 6" descr="http://www.pharmaceutical-technology.com/projects/381/images/136674/large/2-large.jpg">
            <a:hlinkClick r:id="rId3"/>
          </p:cNvPr>
          <p:cNvPicPr>
            <a:picLocks noChangeAspect="1" noChangeArrowheads="1"/>
          </p:cNvPicPr>
          <p:nvPr/>
        </p:nvPicPr>
        <p:blipFill>
          <a:blip r:embed="rId5" cstate="print"/>
          <a:srcRect/>
          <a:stretch>
            <a:fillRect/>
          </a:stretch>
        </p:blipFill>
        <p:spPr bwMode="auto">
          <a:xfrm>
            <a:off x="5739829" y="4581128"/>
            <a:ext cx="3368675" cy="2217737"/>
          </a:xfrm>
          <a:prstGeom prst="rect">
            <a:avLst/>
          </a:prstGeom>
          <a:noFill/>
          <a:ln w="9525">
            <a:noFill/>
            <a:miter lim="800000"/>
            <a:headEnd/>
            <a:tailEnd/>
          </a:ln>
        </p:spPr>
      </p:pic>
      <p:pic>
        <p:nvPicPr>
          <p:cNvPr id="18440" name="Picture 7" descr="pfizer_logo_footer.jpg"/>
          <p:cNvPicPr>
            <a:picLocks noChangeAspect="1"/>
          </p:cNvPicPr>
          <p:nvPr/>
        </p:nvPicPr>
        <p:blipFill>
          <a:blip r:embed="rId6" cstate="print"/>
          <a:srcRect/>
          <a:stretch>
            <a:fillRect/>
          </a:stretch>
        </p:blipFill>
        <p:spPr bwMode="auto">
          <a:xfrm>
            <a:off x="4056063" y="3316759"/>
            <a:ext cx="758825" cy="460375"/>
          </a:xfrm>
          <a:prstGeom prst="rect">
            <a:avLst/>
          </a:prstGeom>
          <a:noFill/>
          <a:ln w="9525">
            <a:noFill/>
            <a:miter lim="800000"/>
            <a:headEnd/>
            <a:tailEnd/>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SECCO (China)</a:t>
            </a:r>
          </a:p>
        </p:txBody>
      </p:sp>
      <p:sp>
        <p:nvSpPr>
          <p:cNvPr id="3" name="Content Placeholder 2"/>
          <p:cNvSpPr>
            <a:spLocks noGrp="1"/>
          </p:cNvSpPr>
          <p:nvPr>
            <p:ph idx="1"/>
          </p:nvPr>
        </p:nvSpPr>
        <p:spPr>
          <a:xfrm>
            <a:off x="619125" y="3898900"/>
            <a:ext cx="3760788" cy="2357438"/>
          </a:xfrm>
          <a:solidFill>
            <a:schemeClr val="bg2">
              <a:lumMod val="40000"/>
              <a:lumOff val="60000"/>
            </a:schemeClr>
          </a:solidFill>
          <a:ln>
            <a:solidFill>
              <a:schemeClr val="tx1"/>
            </a:solidFill>
          </a:ln>
        </p:spPr>
        <p:txBody>
          <a:bodyPr/>
          <a:lstStyle/>
          <a:p>
            <a:pPr>
              <a:defRPr/>
            </a:pPr>
            <a:r>
              <a:rPr lang="en-US" sz="1200" b="1" dirty="0"/>
              <a:t>Complete MAC Services</a:t>
            </a:r>
          </a:p>
          <a:p>
            <a:pPr>
              <a:defRPr/>
            </a:pPr>
            <a:r>
              <a:rPr lang="en-US" sz="1200" b="1" dirty="0"/>
              <a:t>Process Control Systems</a:t>
            </a:r>
          </a:p>
          <a:p>
            <a:pPr>
              <a:defRPr/>
            </a:pPr>
            <a:r>
              <a:rPr lang="en-US" sz="1200" b="1" dirty="0"/>
              <a:t>Emergency Shutdown Systems</a:t>
            </a:r>
          </a:p>
          <a:p>
            <a:pPr>
              <a:defRPr/>
            </a:pPr>
            <a:r>
              <a:rPr lang="en-US" sz="1200" b="1" dirty="0"/>
              <a:t>Asset Management Solution Software</a:t>
            </a:r>
          </a:p>
          <a:p>
            <a:pPr>
              <a:defRPr/>
            </a:pPr>
            <a:r>
              <a:rPr lang="en-US" sz="1200" b="1" dirty="0"/>
              <a:t>Foundation Fieldbus Digital </a:t>
            </a:r>
            <a:r>
              <a:rPr lang="en-US" sz="1200" b="1"/>
              <a:t>Field Network</a:t>
            </a:r>
            <a:endParaRPr lang="en-US" sz="1200" b="1" dirty="0"/>
          </a:p>
          <a:p>
            <a:pPr>
              <a:defRPr/>
            </a:pPr>
            <a:r>
              <a:rPr lang="en-US" sz="1200" b="1" dirty="0"/>
              <a:t>Pressure Transmitters</a:t>
            </a:r>
          </a:p>
          <a:p>
            <a:pPr>
              <a:defRPr/>
            </a:pPr>
            <a:r>
              <a:rPr lang="en-US" sz="1200" b="1" dirty="0"/>
              <a:t>Temperature Transmitters</a:t>
            </a:r>
          </a:p>
          <a:p>
            <a:pPr>
              <a:defRPr/>
            </a:pPr>
            <a:r>
              <a:rPr lang="en-US" sz="1200" b="1" dirty="0"/>
              <a:t>Flow Measurement</a:t>
            </a:r>
          </a:p>
          <a:p>
            <a:pPr>
              <a:defRPr/>
            </a:pPr>
            <a:r>
              <a:rPr lang="en-US" sz="1200" b="1" dirty="0"/>
              <a:t>Digital Valve Controllers</a:t>
            </a:r>
          </a:p>
          <a:p>
            <a:pPr>
              <a:defRPr/>
            </a:pPr>
            <a:r>
              <a:rPr lang="en-US" sz="1200" b="1" dirty="0"/>
              <a:t>Control Valves</a:t>
            </a:r>
          </a:p>
        </p:txBody>
      </p:sp>
      <p:sp>
        <p:nvSpPr>
          <p:cNvPr id="5" name="Content Placeholder 2"/>
          <p:cNvSpPr txBox="1">
            <a:spLocks/>
          </p:cNvSpPr>
          <p:nvPr/>
        </p:nvSpPr>
        <p:spPr bwMode="auto">
          <a:xfrm>
            <a:off x="590550" y="1174130"/>
            <a:ext cx="4691063" cy="1174750"/>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Produces Poly-Ethylene and Poly-Propylene</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Feedstock Produced From Light Hydrocarbons</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Process Uses Catalytic Conversion of Feedstock</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Final Process Produces Solid Pellets for Rail &amp; Shipping</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End Product Used for Global Plastics Market</a:t>
            </a:r>
          </a:p>
        </p:txBody>
      </p:sp>
      <p:pic>
        <p:nvPicPr>
          <p:cNvPr id="19461" name="Picture 4" descr="EBSB + Cracker pano"/>
          <p:cNvPicPr>
            <a:picLocks noChangeAspect="1" noChangeArrowheads="1"/>
          </p:cNvPicPr>
          <p:nvPr/>
        </p:nvPicPr>
        <p:blipFill>
          <a:blip r:embed="rId2" cstate="print"/>
          <a:srcRect/>
          <a:stretch>
            <a:fillRect/>
          </a:stretch>
        </p:blipFill>
        <p:spPr bwMode="auto">
          <a:xfrm>
            <a:off x="5438775" y="1044575"/>
            <a:ext cx="3529013" cy="2047875"/>
          </a:xfrm>
          <a:prstGeom prst="rect">
            <a:avLst/>
          </a:prstGeom>
          <a:noFill/>
          <a:ln w="9525">
            <a:noFill/>
            <a:miter lim="800000"/>
            <a:headEnd/>
            <a:tailEnd/>
          </a:ln>
        </p:spPr>
      </p:pic>
      <p:pic>
        <p:nvPicPr>
          <p:cNvPr id="1946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38363" y="2482850"/>
            <a:ext cx="2386012" cy="1054100"/>
          </a:xfrm>
          <a:prstGeom prst="rect">
            <a:avLst/>
          </a:prstGeom>
          <a:noFill/>
          <a:ln w="9525">
            <a:noFill/>
            <a:miter lim="800000"/>
            <a:headEnd/>
            <a:tailEnd/>
          </a:ln>
        </p:spPr>
      </p:pic>
      <p:pic>
        <p:nvPicPr>
          <p:cNvPr id="19463" name="Picture 4"/>
          <p:cNvPicPr>
            <a:picLocks noChangeAspect="1" noChangeArrowheads="1"/>
          </p:cNvPicPr>
          <p:nvPr/>
        </p:nvPicPr>
        <p:blipFill>
          <a:blip r:embed="rId4" cstate="print"/>
          <a:srcRect/>
          <a:stretch>
            <a:fillRect/>
          </a:stretch>
        </p:blipFill>
        <p:spPr bwMode="auto">
          <a:xfrm>
            <a:off x="4784725" y="3589338"/>
            <a:ext cx="3733800" cy="2486025"/>
          </a:xfrm>
          <a:prstGeom prst="rect">
            <a:avLst/>
          </a:prstGeom>
          <a:noFill/>
          <a:ln w="9525">
            <a:noFill/>
            <a:miter lim="800000"/>
            <a:headEnd/>
            <a:tailEnd/>
          </a:ln>
        </p:spPr>
      </p:pic>
      <p:pic>
        <p:nvPicPr>
          <p:cNvPr id="19464" name="Picture 5" descr="BP Logo"/>
          <p:cNvPicPr>
            <a:picLocks noChangeAspect="1" noChangeArrowheads="1"/>
          </p:cNvPicPr>
          <p:nvPr/>
        </p:nvPicPr>
        <p:blipFill>
          <a:blip r:embed="rId5" cstate="print"/>
          <a:srcRect/>
          <a:stretch>
            <a:fillRect/>
          </a:stretch>
        </p:blipFill>
        <p:spPr bwMode="auto">
          <a:xfrm>
            <a:off x="892175" y="2384425"/>
            <a:ext cx="942975" cy="1225550"/>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125" y="4095898"/>
            <a:ext cx="4297363" cy="2357438"/>
          </a:xfrm>
          <a:solidFill>
            <a:schemeClr val="bg2">
              <a:lumMod val="40000"/>
              <a:lumOff val="60000"/>
            </a:schemeClr>
          </a:solidFill>
          <a:ln>
            <a:solidFill>
              <a:schemeClr val="tx1"/>
            </a:solidFill>
          </a:ln>
        </p:spPr>
        <p:txBody>
          <a:bodyPr/>
          <a:lstStyle/>
          <a:p>
            <a:pPr>
              <a:defRPr/>
            </a:pPr>
            <a:r>
              <a:rPr lang="en-US" sz="1200" b="1" dirty="0"/>
              <a:t>51,000+ Hard Wired I/O</a:t>
            </a:r>
          </a:p>
          <a:p>
            <a:pPr>
              <a:defRPr/>
            </a:pPr>
            <a:r>
              <a:rPr lang="en-US" sz="1200" b="1" dirty="0"/>
              <a:t>Main Automation Contractor Services</a:t>
            </a:r>
          </a:p>
          <a:p>
            <a:pPr>
              <a:defRPr/>
            </a:pPr>
            <a:r>
              <a:rPr lang="en-US" sz="1200" b="1" dirty="0"/>
              <a:t>Complete FEED Design by Emerson</a:t>
            </a:r>
          </a:p>
          <a:p>
            <a:pPr>
              <a:defRPr/>
            </a:pPr>
            <a:r>
              <a:rPr lang="en-US" sz="1200" b="1" dirty="0"/>
              <a:t>Complete Project Execution Services</a:t>
            </a:r>
          </a:p>
          <a:p>
            <a:pPr>
              <a:defRPr/>
            </a:pPr>
            <a:r>
              <a:rPr lang="en-US" sz="1200" b="1" dirty="0"/>
              <a:t>Start-Up &amp; Commissioning Support</a:t>
            </a:r>
          </a:p>
          <a:p>
            <a:pPr>
              <a:defRPr/>
            </a:pPr>
            <a:r>
              <a:rPr lang="en-US" sz="1200" b="1" dirty="0"/>
              <a:t>Integrated Control and Safety Systems</a:t>
            </a:r>
          </a:p>
          <a:p>
            <a:pPr>
              <a:defRPr/>
            </a:pPr>
            <a:r>
              <a:rPr lang="en-US" sz="1200" b="1" dirty="0"/>
              <a:t>Foundation Fieldbus (DCS), HART (SIS)</a:t>
            </a:r>
          </a:p>
          <a:p>
            <a:pPr>
              <a:defRPr/>
            </a:pPr>
            <a:r>
              <a:rPr lang="en-US" sz="1200" b="1" dirty="0"/>
              <a:t>Pressure, Temperature, Flow, Level Measurement</a:t>
            </a:r>
          </a:p>
          <a:p>
            <a:pPr>
              <a:defRPr/>
            </a:pPr>
            <a:r>
              <a:rPr lang="en-US" sz="1200" b="1" dirty="0"/>
              <a:t>Control Valves w/Digital Valve Controllers</a:t>
            </a:r>
          </a:p>
          <a:p>
            <a:pPr>
              <a:defRPr/>
            </a:pPr>
            <a:r>
              <a:rPr lang="en-US" sz="1200" b="1" dirty="0"/>
              <a:t>Analyzer Package w/Foundation Fieldbus</a:t>
            </a:r>
          </a:p>
        </p:txBody>
      </p:sp>
      <p:sp>
        <p:nvSpPr>
          <p:cNvPr id="5" name="Content Placeholder 2"/>
          <p:cNvSpPr txBox="1">
            <a:spLocks/>
          </p:cNvSpPr>
          <p:nvPr/>
        </p:nvSpPr>
        <p:spPr bwMode="auto">
          <a:xfrm>
            <a:off x="590550" y="1247923"/>
            <a:ext cx="4691063" cy="1174750"/>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Integrated Refining &amp; Petrochemical Complex</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Located in </a:t>
            </a:r>
            <a:r>
              <a:rPr lang="en-US" sz="1200" b="1" kern="0" dirty="0" err="1">
                <a:latin typeface="+mn-lt"/>
              </a:rPr>
              <a:t>Quanzhou</a:t>
            </a:r>
            <a:r>
              <a:rPr lang="en-US" sz="1200" b="1" kern="0" dirty="0">
                <a:latin typeface="+mn-lt"/>
              </a:rPr>
              <a:t>, China (Fujian Province)</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Designed to Refine Sour Saudi Arabia Crude Oil</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240,000 </a:t>
            </a:r>
            <a:r>
              <a:rPr lang="en-US" sz="1200" b="1" kern="0" dirty="0" err="1">
                <a:latin typeface="+mn-lt"/>
              </a:rPr>
              <a:t>Bbl</a:t>
            </a:r>
            <a:r>
              <a:rPr lang="en-US" sz="1200" b="1" kern="0" dirty="0">
                <a:latin typeface="+mn-lt"/>
              </a:rPr>
              <a:t>/Day Refinery - 800K TPA Ethylene</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400K TPA Propylene, 700K TPA </a:t>
            </a:r>
            <a:r>
              <a:rPr lang="en-US" sz="1200" b="1" kern="0" dirty="0" err="1">
                <a:latin typeface="+mn-lt"/>
              </a:rPr>
              <a:t>Paraxylene</a:t>
            </a:r>
            <a:endParaRPr lang="en-US" sz="1200" b="1" kern="0" dirty="0">
              <a:latin typeface="+mn-lt"/>
            </a:endParaRPr>
          </a:p>
        </p:txBody>
      </p:sp>
      <p:sp>
        <p:nvSpPr>
          <p:cNvPr id="9" name="Title 1"/>
          <p:cNvSpPr txBox="1">
            <a:spLocks/>
          </p:cNvSpPr>
          <p:nvPr/>
        </p:nvSpPr>
        <p:spPr bwMode="auto">
          <a:xfrm>
            <a:off x="492125" y="250825"/>
            <a:ext cx="8445500" cy="723900"/>
          </a:xfrm>
          <a:prstGeom prst="rect">
            <a:avLst/>
          </a:prstGeom>
          <a:noFill/>
          <a:ln w="9525">
            <a:noFill/>
            <a:miter lim="800000"/>
            <a:headEnd/>
            <a:tailEnd/>
          </a:ln>
          <a:effectLst>
            <a:outerShdw dist="35921" dir="2700000" algn="ctr" rotWithShape="0">
              <a:schemeClr val="bg1"/>
            </a:outerShdw>
          </a:effectLst>
        </p:spPr>
        <p:txBody>
          <a:bodyPr anchor="b"/>
          <a:lstStyle>
            <a:lvl1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mj-lt"/>
                <a:ea typeface="+mj-ea"/>
                <a:cs typeface="+mj-cs"/>
              </a:defRPr>
            </a:lvl1pPr>
            <a:lvl2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2pPr>
            <a:lvl3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3pPr>
            <a:lvl4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4pPr>
            <a:lvl5pPr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5pPr>
            <a:lvl6pPr marL="4572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6pPr>
            <a:lvl7pPr marL="9144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7pPr>
            <a:lvl8pPr marL="13716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8pPr>
            <a:lvl9pPr marL="1828800" algn="l" rtl="0" eaLnBrk="0" fontAlgn="base" hangingPunct="0">
              <a:lnSpc>
                <a:spcPct val="85000"/>
              </a:lnSpc>
              <a:spcBef>
                <a:spcPct val="0"/>
              </a:spcBef>
              <a:spcAft>
                <a:spcPct val="0"/>
              </a:spcAft>
              <a:defRPr sz="3200" b="1" i="1">
                <a:solidFill>
                  <a:schemeClr val="tx1"/>
                </a:solidFill>
                <a:effectLst>
                  <a:outerShdw blurRad="38100" dist="38100" dir="2700000" algn="tl">
                    <a:srgbClr val="C0C0C0"/>
                  </a:outerShdw>
                </a:effectLst>
                <a:latin typeface="Arial" charset="0"/>
              </a:defRPr>
            </a:lvl9pPr>
          </a:lstStyle>
          <a:p>
            <a:pPr>
              <a:defRPr/>
            </a:pPr>
            <a:r>
              <a:rPr lang="en-US" kern="0" dirty="0"/>
              <a:t>Fujian Refining &amp; Ethylene Project (China)</a:t>
            </a:r>
          </a:p>
        </p:txBody>
      </p:sp>
      <p:pic>
        <p:nvPicPr>
          <p:cNvPr id="20485" name="Picture 5" descr="合营公司小LOGO"/>
          <p:cNvPicPr>
            <a:picLocks noChangeAspect="1" noChangeArrowheads="1"/>
          </p:cNvPicPr>
          <p:nvPr/>
        </p:nvPicPr>
        <p:blipFill>
          <a:blip r:embed="rId2" cstate="print"/>
          <a:srcRect/>
          <a:stretch>
            <a:fillRect/>
          </a:stretch>
        </p:blipFill>
        <p:spPr bwMode="auto">
          <a:xfrm>
            <a:off x="623888" y="2536973"/>
            <a:ext cx="1108075" cy="1408113"/>
          </a:xfrm>
          <a:prstGeom prst="rect">
            <a:avLst/>
          </a:prstGeom>
          <a:noFill/>
          <a:ln w="9525">
            <a:noFill/>
            <a:miter lim="800000"/>
            <a:headEnd/>
            <a:tailEnd/>
          </a:ln>
        </p:spPr>
      </p:pic>
      <p:pic>
        <p:nvPicPr>
          <p:cNvPr id="20486" name="Picture 2"/>
          <p:cNvPicPr>
            <a:picLocks noChangeAspect="1" noChangeArrowheads="1"/>
          </p:cNvPicPr>
          <p:nvPr/>
        </p:nvPicPr>
        <p:blipFill>
          <a:blip r:embed="rId3" cstate="print"/>
          <a:srcRect/>
          <a:stretch>
            <a:fillRect/>
          </a:stretch>
        </p:blipFill>
        <p:spPr bwMode="auto">
          <a:xfrm>
            <a:off x="5812854" y="4221088"/>
            <a:ext cx="3295650" cy="2527300"/>
          </a:xfrm>
          <a:prstGeom prst="rect">
            <a:avLst/>
          </a:prstGeom>
          <a:noFill/>
          <a:ln w="9525">
            <a:noFill/>
            <a:miter lim="800000"/>
            <a:headEnd/>
            <a:tailEnd/>
          </a:ln>
        </p:spPr>
      </p:pic>
      <p:pic>
        <p:nvPicPr>
          <p:cNvPr id="20487" name="Picture 4" descr="logo"/>
          <p:cNvPicPr>
            <a:picLocks noChangeAspect="1" noChangeArrowheads="1"/>
          </p:cNvPicPr>
          <p:nvPr/>
        </p:nvPicPr>
        <p:blipFill>
          <a:blip r:embed="rId4" cstate="print"/>
          <a:srcRect/>
          <a:stretch>
            <a:fillRect/>
          </a:stretch>
        </p:blipFill>
        <p:spPr bwMode="auto">
          <a:xfrm>
            <a:off x="1884363" y="3429148"/>
            <a:ext cx="1295400" cy="515938"/>
          </a:xfrm>
          <a:prstGeom prst="rect">
            <a:avLst/>
          </a:prstGeom>
          <a:noFill/>
          <a:ln w="9525">
            <a:noFill/>
            <a:miter lim="800000"/>
            <a:headEnd/>
            <a:tailEnd/>
          </a:ln>
        </p:spPr>
      </p:pic>
      <p:pic>
        <p:nvPicPr>
          <p:cNvPr id="20488" name="Picture 3"/>
          <p:cNvPicPr>
            <a:picLocks noChangeAspect="1" noChangeArrowheads="1"/>
          </p:cNvPicPr>
          <p:nvPr/>
        </p:nvPicPr>
        <p:blipFill>
          <a:blip r:embed="rId5" cstate="print"/>
          <a:srcRect/>
          <a:stretch>
            <a:fillRect/>
          </a:stretch>
        </p:blipFill>
        <p:spPr bwMode="auto">
          <a:xfrm>
            <a:off x="1814513" y="3178323"/>
            <a:ext cx="1258887" cy="250825"/>
          </a:xfrm>
          <a:prstGeom prst="rect">
            <a:avLst/>
          </a:prstGeom>
          <a:noFill/>
          <a:ln w="9525">
            <a:noFill/>
            <a:miter lim="800000"/>
            <a:headEnd/>
            <a:tailEnd/>
          </a:ln>
        </p:spPr>
      </p:pic>
      <p:pic>
        <p:nvPicPr>
          <p:cNvPr id="20489" name="Picture 4"/>
          <p:cNvPicPr>
            <a:picLocks noChangeAspect="1" noChangeArrowheads="1"/>
          </p:cNvPicPr>
          <p:nvPr/>
        </p:nvPicPr>
        <p:blipFill>
          <a:blip r:embed="rId6" cstate="print"/>
          <a:srcRect/>
          <a:stretch>
            <a:fillRect/>
          </a:stretch>
        </p:blipFill>
        <p:spPr bwMode="auto">
          <a:xfrm>
            <a:off x="3295650" y="2571898"/>
            <a:ext cx="2082800" cy="1189038"/>
          </a:xfrm>
          <a:prstGeom prst="rect">
            <a:avLst/>
          </a:prstGeom>
          <a:noFill/>
          <a:ln w="9525">
            <a:noFill/>
            <a:miter lim="800000"/>
            <a:headEnd/>
            <a:tailEnd/>
          </a:ln>
        </p:spPr>
      </p:pic>
      <p:pic>
        <p:nvPicPr>
          <p:cNvPr id="20490" name="Picture 7"/>
          <p:cNvPicPr>
            <a:picLocks noChangeAspect="1" noChangeArrowheads="1"/>
          </p:cNvPicPr>
          <p:nvPr/>
        </p:nvPicPr>
        <p:blipFill>
          <a:blip r:embed="rId7" cstate="print"/>
          <a:srcRect l="5457" t="9032" r="5475" b="6581"/>
          <a:stretch>
            <a:fillRect/>
          </a:stretch>
        </p:blipFill>
        <p:spPr bwMode="auto">
          <a:xfrm>
            <a:off x="5727700" y="1228873"/>
            <a:ext cx="2813050" cy="2635250"/>
          </a:xfrm>
          <a:prstGeom prst="rect">
            <a:avLst/>
          </a:prstGeom>
          <a:noFill/>
          <a:ln w="9525">
            <a:noFill/>
            <a:miter lim="800000"/>
            <a:headEnd/>
            <a:tailEnd/>
          </a:ln>
        </p:spPr>
      </p:pic>
      <p:sp>
        <p:nvSpPr>
          <p:cNvPr id="20491" name="Oval 22"/>
          <p:cNvSpPr>
            <a:spLocks noChangeArrowheads="1"/>
          </p:cNvSpPr>
          <p:nvPr/>
        </p:nvSpPr>
        <p:spPr bwMode="auto">
          <a:xfrm>
            <a:off x="7948613" y="2981473"/>
            <a:ext cx="207962" cy="207963"/>
          </a:xfrm>
          <a:prstGeom prst="ellipse">
            <a:avLst/>
          </a:prstGeom>
          <a:noFill/>
          <a:ln w="38100" algn="ctr">
            <a:solidFill>
              <a:schemeClr val="accent2"/>
            </a:solidFill>
            <a:round/>
            <a:headEnd/>
            <a:tailEnd/>
          </a:ln>
        </p:spPr>
        <p:txBody>
          <a:bodyPr wrap="none" anchor="ctr"/>
          <a:lstStyle/>
          <a:p>
            <a:endParaRPr lang="en-US"/>
          </a:p>
        </p:txBody>
      </p:sp>
      <p:pic>
        <p:nvPicPr>
          <p:cNvPr id="20492" name="Picture 6"/>
          <p:cNvPicPr>
            <a:picLocks noChangeAspect="1" noChangeArrowheads="1"/>
          </p:cNvPicPr>
          <p:nvPr/>
        </p:nvPicPr>
        <p:blipFill>
          <a:blip r:embed="rId8" cstate="print"/>
          <a:srcRect/>
          <a:stretch>
            <a:fillRect/>
          </a:stretch>
        </p:blipFill>
        <p:spPr bwMode="auto">
          <a:xfrm>
            <a:off x="2074863" y="2592536"/>
            <a:ext cx="652462" cy="488950"/>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Peru LNG (Peru)</a:t>
            </a:r>
          </a:p>
        </p:txBody>
      </p:sp>
      <p:sp>
        <p:nvSpPr>
          <p:cNvPr id="5" name="Content Placeholder 2"/>
          <p:cNvSpPr txBox="1">
            <a:spLocks/>
          </p:cNvSpPr>
          <p:nvPr/>
        </p:nvSpPr>
        <p:spPr bwMode="auto">
          <a:xfrm>
            <a:off x="590550" y="1174130"/>
            <a:ext cx="4576763" cy="1174750"/>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Emerson Preselected by Hunt Oil</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EPC Contract Executed by CB&amp;I London</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Single Train Air Products MCHI Process</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Commissioned in 2010</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Inlet Gas Feed From Camisea Blocks</a:t>
            </a:r>
          </a:p>
        </p:txBody>
      </p:sp>
      <p:sp>
        <p:nvSpPr>
          <p:cNvPr id="10" name="Content Placeholder 2"/>
          <p:cNvSpPr>
            <a:spLocks noGrp="1"/>
          </p:cNvSpPr>
          <p:nvPr>
            <p:ph idx="1"/>
          </p:nvPr>
        </p:nvSpPr>
        <p:spPr>
          <a:xfrm>
            <a:off x="611188" y="3455988"/>
            <a:ext cx="4576762" cy="2798762"/>
          </a:xfrm>
          <a:solidFill>
            <a:schemeClr val="bg2">
              <a:lumMod val="40000"/>
              <a:lumOff val="60000"/>
            </a:schemeClr>
          </a:solidFill>
          <a:ln>
            <a:solidFill>
              <a:schemeClr val="tx1"/>
            </a:solidFill>
          </a:ln>
        </p:spPr>
        <p:txBody>
          <a:bodyPr/>
          <a:lstStyle/>
          <a:p>
            <a:pPr>
              <a:defRPr/>
            </a:pPr>
            <a:r>
              <a:rPr lang="en-US" sz="1200" b="1" dirty="0"/>
              <a:t>DeltaV Distributed Control System</a:t>
            </a:r>
          </a:p>
          <a:p>
            <a:pPr>
              <a:defRPr/>
            </a:pPr>
            <a:r>
              <a:rPr lang="en-US" sz="1200" b="1" dirty="0"/>
              <a:t>DeltaV Safety Instrumented System (ESD, F&amp;G, HIPPS)</a:t>
            </a:r>
          </a:p>
          <a:p>
            <a:pPr>
              <a:defRPr/>
            </a:pPr>
            <a:r>
              <a:rPr lang="en-US" sz="1200" b="1" dirty="0"/>
              <a:t>Fisher Control Valves</a:t>
            </a:r>
          </a:p>
          <a:p>
            <a:pPr>
              <a:defRPr/>
            </a:pPr>
            <a:r>
              <a:rPr lang="en-US" sz="1200" b="1" dirty="0"/>
              <a:t>Asset Management Solution Software</a:t>
            </a:r>
          </a:p>
          <a:p>
            <a:pPr>
              <a:defRPr/>
            </a:pPr>
            <a:r>
              <a:rPr lang="en-US" sz="1200" b="1" dirty="0"/>
              <a:t>Rosemount Pressure &amp; Temperature Transmitters</a:t>
            </a:r>
          </a:p>
          <a:p>
            <a:pPr>
              <a:defRPr/>
            </a:pPr>
            <a:r>
              <a:rPr lang="en-US" sz="1200" b="1" dirty="0"/>
              <a:t>Micro Motion Flowmeters</a:t>
            </a:r>
          </a:p>
          <a:p>
            <a:pPr>
              <a:defRPr/>
            </a:pPr>
            <a:r>
              <a:rPr lang="en-US" sz="1200" b="1" dirty="0"/>
              <a:t>Foundation Fieldbus Architecture</a:t>
            </a:r>
          </a:p>
          <a:p>
            <a:pPr>
              <a:defRPr/>
            </a:pPr>
            <a:r>
              <a:rPr lang="en-US" sz="1200" b="1" dirty="0"/>
              <a:t>Operator Training Simulation System</a:t>
            </a:r>
          </a:p>
          <a:p>
            <a:pPr>
              <a:defRPr/>
            </a:pPr>
            <a:r>
              <a:rPr lang="en-US" sz="1200" b="1" dirty="0"/>
              <a:t>Project Configuration Services</a:t>
            </a:r>
          </a:p>
          <a:p>
            <a:pPr>
              <a:defRPr/>
            </a:pPr>
            <a:r>
              <a:rPr lang="en-US" sz="1200" b="1" dirty="0"/>
              <a:t>FAT Services</a:t>
            </a:r>
          </a:p>
          <a:p>
            <a:pPr>
              <a:defRPr/>
            </a:pPr>
            <a:r>
              <a:rPr lang="en-US" sz="1200" b="1" dirty="0"/>
              <a:t>Site Support &amp; Commissioning Services</a:t>
            </a:r>
          </a:p>
          <a:p>
            <a:pPr>
              <a:defRPr/>
            </a:pPr>
            <a:r>
              <a:rPr lang="en-US" sz="1200" b="1" dirty="0"/>
              <a:t>Long Term Support Services</a:t>
            </a:r>
          </a:p>
        </p:txBody>
      </p:sp>
      <p:pic>
        <p:nvPicPr>
          <p:cNvPr id="21509" name="Picture 4" descr="http://www.hydrocarbons-technology.com/projects/peru-lng/images/6-peru-lng-project.jpg">
            <a:hlinkClick r:id="rId2"/>
          </p:cNvPr>
          <p:cNvPicPr>
            <a:picLocks noChangeAspect="1" noChangeArrowheads="1"/>
          </p:cNvPicPr>
          <p:nvPr/>
        </p:nvPicPr>
        <p:blipFill>
          <a:blip r:embed="rId3" cstate="print"/>
          <a:srcRect/>
          <a:stretch>
            <a:fillRect/>
          </a:stretch>
        </p:blipFill>
        <p:spPr bwMode="auto">
          <a:xfrm>
            <a:off x="5364163" y="3470275"/>
            <a:ext cx="3622675" cy="2898775"/>
          </a:xfrm>
          <a:prstGeom prst="rect">
            <a:avLst/>
          </a:prstGeom>
          <a:noFill/>
          <a:ln w="9525">
            <a:noFill/>
            <a:miter lim="800000"/>
            <a:headEnd/>
            <a:tailEnd/>
          </a:ln>
        </p:spPr>
      </p:pic>
      <p:pic>
        <p:nvPicPr>
          <p:cNvPr id="21510" name="Picture 5" descr="http://www.hydrocarbons-technology.com/projects/peru-lng/images/2-peru-lng.gif">
            <a:hlinkClick r:id="rId2"/>
          </p:cNvPr>
          <p:cNvPicPr>
            <a:picLocks noChangeAspect="1" noChangeArrowheads="1"/>
          </p:cNvPicPr>
          <p:nvPr/>
        </p:nvPicPr>
        <p:blipFill>
          <a:blip r:embed="rId4" cstate="print"/>
          <a:srcRect/>
          <a:stretch>
            <a:fillRect/>
          </a:stretch>
        </p:blipFill>
        <p:spPr bwMode="auto">
          <a:xfrm>
            <a:off x="5257800" y="1576388"/>
            <a:ext cx="3713163" cy="1708150"/>
          </a:xfrm>
          <a:prstGeom prst="rect">
            <a:avLst/>
          </a:prstGeom>
          <a:noFill/>
          <a:ln w="9525">
            <a:noFill/>
            <a:miter lim="800000"/>
            <a:headEnd/>
            <a:tailEnd/>
          </a:ln>
        </p:spPr>
      </p:pic>
      <p:cxnSp>
        <p:nvCxnSpPr>
          <p:cNvPr id="21511" name="Straight Arrow Connector 19"/>
          <p:cNvCxnSpPr>
            <a:cxnSpLocks noChangeShapeType="1"/>
          </p:cNvCxnSpPr>
          <p:nvPr/>
        </p:nvCxnSpPr>
        <p:spPr bwMode="auto">
          <a:xfrm flipV="1">
            <a:off x="3957638" y="2900363"/>
            <a:ext cx="1216025" cy="4762"/>
          </a:xfrm>
          <a:prstGeom prst="straightConnector1">
            <a:avLst/>
          </a:prstGeom>
          <a:noFill/>
          <a:ln w="25400" algn="ctr">
            <a:solidFill>
              <a:schemeClr val="tx1"/>
            </a:solidFill>
            <a:round/>
            <a:headEnd/>
            <a:tailEnd type="arrow" w="med" len="med"/>
          </a:ln>
        </p:spPr>
      </p:cxnSp>
      <p:pic>
        <p:nvPicPr>
          <p:cNvPr id="21512" name="Picture 9"/>
          <p:cNvPicPr>
            <a:picLocks noChangeAspect="1" noChangeArrowheads="1"/>
          </p:cNvPicPr>
          <p:nvPr/>
        </p:nvPicPr>
        <p:blipFill>
          <a:blip r:embed="rId5" cstate="print"/>
          <a:srcRect/>
          <a:stretch>
            <a:fillRect/>
          </a:stretch>
        </p:blipFill>
        <p:spPr bwMode="auto">
          <a:xfrm>
            <a:off x="1789113" y="2500313"/>
            <a:ext cx="2027237" cy="701675"/>
          </a:xfrm>
          <a:prstGeom prst="rect">
            <a:avLst/>
          </a:prstGeom>
          <a:noFill/>
          <a:ln w="9525">
            <a:noFill/>
            <a:miter lim="800000"/>
            <a:headEnd/>
            <a:tailEn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BP Quad 204 FPSO “</a:t>
            </a:r>
            <a:r>
              <a:rPr lang="en-US" dirty="0" err="1"/>
              <a:t>Schiehallion</a:t>
            </a:r>
            <a:r>
              <a:rPr lang="en-US" dirty="0"/>
              <a:t>” Shetland Islands</a:t>
            </a:r>
          </a:p>
        </p:txBody>
      </p:sp>
      <p:sp>
        <p:nvSpPr>
          <p:cNvPr id="3" name="Content Placeholder 2"/>
          <p:cNvSpPr>
            <a:spLocks noGrp="1"/>
          </p:cNvSpPr>
          <p:nvPr>
            <p:ph idx="1"/>
          </p:nvPr>
        </p:nvSpPr>
        <p:spPr>
          <a:xfrm>
            <a:off x="771525" y="3905399"/>
            <a:ext cx="3760788" cy="2547937"/>
          </a:xfrm>
          <a:solidFill>
            <a:schemeClr val="bg2">
              <a:lumMod val="40000"/>
              <a:lumOff val="60000"/>
            </a:schemeClr>
          </a:solidFill>
          <a:ln>
            <a:solidFill>
              <a:schemeClr val="tx1"/>
            </a:solidFill>
          </a:ln>
        </p:spPr>
        <p:txBody>
          <a:bodyPr/>
          <a:lstStyle/>
          <a:p>
            <a:pPr>
              <a:defRPr/>
            </a:pPr>
            <a:r>
              <a:rPr lang="en-US" sz="1200" b="1" dirty="0"/>
              <a:t>Complete MAC Services</a:t>
            </a:r>
          </a:p>
          <a:p>
            <a:pPr>
              <a:defRPr/>
            </a:pPr>
            <a:r>
              <a:rPr lang="en-US" sz="1200" b="1" dirty="0"/>
              <a:t>Part of Initial Project Design Team</a:t>
            </a:r>
          </a:p>
          <a:p>
            <a:pPr>
              <a:defRPr/>
            </a:pPr>
            <a:r>
              <a:rPr lang="en-US" sz="1200" b="1" dirty="0"/>
              <a:t>Process Control Systems</a:t>
            </a:r>
          </a:p>
          <a:p>
            <a:pPr>
              <a:defRPr/>
            </a:pPr>
            <a:r>
              <a:rPr lang="en-US" sz="1200" b="1" dirty="0"/>
              <a:t>Emergency Shutdown Systems</a:t>
            </a:r>
          </a:p>
          <a:p>
            <a:pPr>
              <a:defRPr/>
            </a:pPr>
            <a:r>
              <a:rPr lang="en-US" sz="1200" b="1" dirty="0"/>
              <a:t>Asset Management Solution Software</a:t>
            </a:r>
          </a:p>
          <a:p>
            <a:pPr>
              <a:defRPr/>
            </a:pPr>
            <a:r>
              <a:rPr lang="en-US" sz="1200" b="1" dirty="0"/>
              <a:t>Foundation Fieldbus Digital </a:t>
            </a:r>
            <a:r>
              <a:rPr lang="en-US" sz="1200" b="1"/>
              <a:t>Field Network</a:t>
            </a:r>
            <a:endParaRPr lang="en-US" sz="1200" b="1" dirty="0"/>
          </a:p>
          <a:p>
            <a:pPr>
              <a:defRPr/>
            </a:pPr>
            <a:r>
              <a:rPr lang="en-US" sz="1200" b="1" dirty="0"/>
              <a:t>Pressure Transmitters</a:t>
            </a:r>
          </a:p>
          <a:p>
            <a:pPr>
              <a:defRPr/>
            </a:pPr>
            <a:r>
              <a:rPr lang="en-US" sz="1200" b="1" dirty="0"/>
              <a:t>Temperature Transmitters</a:t>
            </a:r>
          </a:p>
          <a:p>
            <a:pPr>
              <a:defRPr/>
            </a:pPr>
            <a:r>
              <a:rPr lang="en-US" sz="1200" b="1" dirty="0"/>
              <a:t>Flow Measurement</a:t>
            </a:r>
          </a:p>
          <a:p>
            <a:pPr>
              <a:defRPr/>
            </a:pPr>
            <a:r>
              <a:rPr lang="en-US" sz="1200" b="1" dirty="0"/>
              <a:t>Digital Valve Controllers</a:t>
            </a:r>
          </a:p>
          <a:p>
            <a:pPr>
              <a:defRPr/>
            </a:pPr>
            <a:r>
              <a:rPr lang="en-US" sz="1200" b="1" dirty="0"/>
              <a:t>Control Valves</a:t>
            </a:r>
          </a:p>
        </p:txBody>
      </p:sp>
      <p:sp>
        <p:nvSpPr>
          <p:cNvPr id="5" name="Content Placeholder 2"/>
          <p:cNvSpPr txBox="1">
            <a:spLocks/>
          </p:cNvSpPr>
          <p:nvPr/>
        </p:nvSpPr>
        <p:spPr bwMode="auto">
          <a:xfrm>
            <a:off x="590550" y="1243161"/>
            <a:ext cx="4691063" cy="1174750"/>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Floating Production Storage and Offloading (FPSO)</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North East Atlantic – Harsh Environment</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Multiple locations</a:t>
            </a:r>
          </a:p>
          <a:p>
            <a:pPr marL="800100" lvl="1"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Turret – France, Subsea – UK, Hull - Korea</a:t>
            </a:r>
          </a:p>
          <a:p>
            <a:pPr marL="342900" indent="-342900" algn="l">
              <a:lnSpc>
                <a:spcPct val="90000"/>
              </a:lnSpc>
              <a:spcBef>
                <a:spcPct val="20000"/>
              </a:spcBef>
              <a:spcAft>
                <a:spcPct val="15000"/>
              </a:spcAft>
              <a:buClr>
                <a:schemeClr val="bg2"/>
              </a:buClr>
              <a:buSzPct val="60000"/>
              <a:buFont typeface="Wingdings" pitchFamily="2" charset="2"/>
              <a:buChar char="l"/>
              <a:defRPr/>
            </a:pPr>
            <a:endParaRPr lang="en-US" sz="1200" b="1" kern="0" dirty="0">
              <a:latin typeface="+mn-lt"/>
            </a:endParaRPr>
          </a:p>
        </p:txBody>
      </p:sp>
      <p:pic>
        <p:nvPicPr>
          <p:cNvPr id="22533" name="Picture 5" descr="BP Logo"/>
          <p:cNvPicPr>
            <a:picLocks noChangeAspect="1" noChangeArrowheads="1"/>
          </p:cNvPicPr>
          <p:nvPr/>
        </p:nvPicPr>
        <p:blipFill>
          <a:blip r:embed="rId2" cstate="print"/>
          <a:srcRect/>
          <a:stretch>
            <a:fillRect/>
          </a:stretch>
        </p:blipFill>
        <p:spPr bwMode="auto">
          <a:xfrm>
            <a:off x="892175" y="2576661"/>
            <a:ext cx="942975" cy="1225550"/>
          </a:xfrm>
          <a:prstGeom prst="rect">
            <a:avLst/>
          </a:prstGeom>
          <a:noFill/>
          <a:ln w="9525">
            <a:noFill/>
            <a:miter lim="800000"/>
            <a:headEnd/>
            <a:tailEnd/>
          </a:ln>
        </p:spPr>
      </p:pic>
      <p:pic>
        <p:nvPicPr>
          <p:cNvPr id="22534" name="Picture 4" descr="sch3"/>
          <p:cNvPicPr>
            <a:picLocks noChangeAspect="1" noChangeArrowheads="1"/>
          </p:cNvPicPr>
          <p:nvPr/>
        </p:nvPicPr>
        <p:blipFill>
          <a:blip r:embed="rId3" cstate="print"/>
          <a:srcRect/>
          <a:stretch>
            <a:fillRect/>
          </a:stretch>
        </p:blipFill>
        <p:spPr bwMode="auto">
          <a:xfrm>
            <a:off x="4833938" y="3524250"/>
            <a:ext cx="4065587" cy="2373313"/>
          </a:xfrm>
          <a:prstGeom prst="rect">
            <a:avLst/>
          </a:prstGeom>
          <a:noFill/>
          <a:ln w="9525">
            <a:noFill/>
            <a:miter lim="800000"/>
            <a:headEnd/>
            <a:tailEnd/>
          </a:ln>
        </p:spPr>
      </p:pic>
      <p:pic>
        <p:nvPicPr>
          <p:cNvPr id="22535" name="Picture 7" descr="ump_north_sea_375xvar.jpg"/>
          <p:cNvPicPr>
            <a:picLocks noChangeAspect="1"/>
          </p:cNvPicPr>
          <p:nvPr/>
        </p:nvPicPr>
        <p:blipFill>
          <a:blip r:embed="rId4" cstate="print"/>
          <a:srcRect/>
          <a:stretch>
            <a:fillRect/>
          </a:stretch>
        </p:blipFill>
        <p:spPr bwMode="auto">
          <a:xfrm>
            <a:off x="5486400" y="1259036"/>
            <a:ext cx="3011488" cy="2143125"/>
          </a:xfrm>
          <a:prstGeom prst="rect">
            <a:avLst/>
          </a:prstGeom>
          <a:noFill/>
          <a:ln w="9525">
            <a:noFill/>
            <a:miter lim="800000"/>
            <a:headEnd/>
            <a:tailEnd/>
          </a:ln>
        </p:spPr>
      </p:pic>
      <p:sp>
        <p:nvSpPr>
          <p:cNvPr id="9" name="Oval 8"/>
          <p:cNvSpPr/>
          <p:nvPr/>
        </p:nvSpPr>
        <p:spPr bwMode="auto">
          <a:xfrm>
            <a:off x="5875338" y="1657499"/>
            <a:ext cx="330200" cy="330200"/>
          </a:xfrm>
          <a:prstGeom prst="ellipse">
            <a:avLst/>
          </a:prstGeom>
          <a:noFill/>
          <a:ln w="28575" cap="flat" cmpd="sng" algn="ctr">
            <a:solidFill>
              <a:schemeClr val="tx1">
                <a:lumMod val="60000"/>
                <a:lumOff val="40000"/>
              </a:schemeClr>
            </a:solidFill>
            <a:prstDash val="solid"/>
            <a:round/>
            <a:headEnd type="none" w="med" len="med"/>
            <a:tailEnd type="none" w="med" len="med"/>
          </a:ln>
          <a:effectLst/>
        </p:spPr>
        <p:txBody>
          <a:bodyPr wrap="none" anchor="ctr"/>
          <a:lstStyle/>
          <a:p>
            <a:pPr>
              <a:defRPr/>
            </a:pPr>
            <a:endParaRPr lang="en-US"/>
          </a:p>
        </p:txBody>
      </p:sp>
      <p:pic>
        <p:nvPicPr>
          <p:cNvPr id="22537" name="Picture 2" descr="http://www.vectortg.com/Images/news/BP-204.jpg"/>
          <p:cNvPicPr>
            <a:picLocks noChangeAspect="1" noChangeArrowheads="1"/>
          </p:cNvPicPr>
          <p:nvPr/>
        </p:nvPicPr>
        <p:blipFill>
          <a:blip r:embed="rId5" cstate="print"/>
          <a:srcRect l="21162" t="1971" r="2357" b="35835"/>
          <a:stretch>
            <a:fillRect/>
          </a:stretch>
        </p:blipFill>
        <p:spPr bwMode="auto">
          <a:xfrm>
            <a:off x="2827338" y="2486174"/>
            <a:ext cx="1984375" cy="1346200"/>
          </a:xfrm>
          <a:prstGeom prst="rect">
            <a:avLst/>
          </a:prstGeom>
          <a:no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54000"/>
            <a:ext cx="8443913" cy="723900"/>
          </a:xfrm>
        </p:spPr>
        <p:txBody>
          <a:bodyPr/>
          <a:lstStyle/>
          <a:p>
            <a:pPr>
              <a:defRPr/>
            </a:pPr>
            <a:r>
              <a:rPr lang="en-US" sz="2800" dirty="0"/>
              <a:t>ChevronPhillips Chemical NCP (Middle East)</a:t>
            </a:r>
          </a:p>
        </p:txBody>
      </p:sp>
      <p:sp>
        <p:nvSpPr>
          <p:cNvPr id="3" name="Content Placeholder 2"/>
          <p:cNvSpPr>
            <a:spLocks noGrp="1"/>
          </p:cNvSpPr>
          <p:nvPr>
            <p:ph idx="1"/>
          </p:nvPr>
        </p:nvSpPr>
        <p:spPr>
          <a:xfrm>
            <a:off x="619125" y="2814339"/>
            <a:ext cx="3856038" cy="3783013"/>
          </a:xfrm>
          <a:solidFill>
            <a:schemeClr val="bg2">
              <a:lumMod val="40000"/>
              <a:lumOff val="60000"/>
            </a:schemeClr>
          </a:solidFill>
          <a:ln>
            <a:solidFill>
              <a:schemeClr val="tx1"/>
            </a:solidFill>
          </a:ln>
        </p:spPr>
        <p:txBody>
          <a:bodyPr/>
          <a:lstStyle/>
          <a:p>
            <a:pPr>
              <a:defRPr/>
            </a:pPr>
            <a:r>
              <a:rPr lang="en-US" sz="1200" b="1" dirty="0"/>
              <a:t>Complete MAC Services</a:t>
            </a:r>
          </a:p>
          <a:p>
            <a:pPr>
              <a:defRPr/>
            </a:pPr>
            <a:r>
              <a:rPr lang="en-US" sz="1200" b="1" dirty="0"/>
              <a:t>Process Control Systems</a:t>
            </a:r>
          </a:p>
          <a:p>
            <a:pPr>
              <a:defRPr/>
            </a:pPr>
            <a:r>
              <a:rPr lang="en-US" sz="1200" b="1" dirty="0"/>
              <a:t>Emergency Shutdown Systems</a:t>
            </a:r>
          </a:p>
          <a:p>
            <a:pPr>
              <a:defRPr/>
            </a:pPr>
            <a:r>
              <a:rPr lang="en-US" sz="1200" b="1" dirty="0"/>
              <a:t>Integrated Process Analytical System</a:t>
            </a:r>
          </a:p>
          <a:p>
            <a:pPr>
              <a:defRPr/>
            </a:pPr>
            <a:r>
              <a:rPr lang="en-US" sz="1200" b="1" dirty="0"/>
              <a:t>Remote Instrument Buildings</a:t>
            </a:r>
          </a:p>
          <a:p>
            <a:pPr>
              <a:defRPr/>
            </a:pPr>
            <a:r>
              <a:rPr lang="en-US" sz="1200" b="1" dirty="0"/>
              <a:t>Foundation Fieldbus Digital </a:t>
            </a:r>
            <a:r>
              <a:rPr lang="en-US" sz="1200" b="1"/>
              <a:t>Field Network</a:t>
            </a:r>
            <a:endParaRPr lang="en-US" sz="1200" b="1" dirty="0"/>
          </a:p>
          <a:p>
            <a:pPr>
              <a:defRPr/>
            </a:pPr>
            <a:r>
              <a:rPr lang="en-US" sz="1200" b="1" dirty="0"/>
              <a:t>Pressure Transmitters</a:t>
            </a:r>
          </a:p>
          <a:p>
            <a:pPr>
              <a:defRPr/>
            </a:pPr>
            <a:r>
              <a:rPr lang="en-US" sz="1200" b="1" dirty="0"/>
              <a:t>Temperature Transmitters</a:t>
            </a:r>
          </a:p>
          <a:p>
            <a:pPr>
              <a:defRPr/>
            </a:pPr>
            <a:r>
              <a:rPr lang="en-US" sz="1200" b="1" dirty="0"/>
              <a:t>Flow Measurement</a:t>
            </a:r>
          </a:p>
          <a:p>
            <a:pPr>
              <a:defRPr/>
            </a:pPr>
            <a:r>
              <a:rPr lang="en-US" sz="1200" b="1" dirty="0"/>
              <a:t>Digital Valve Controllers</a:t>
            </a:r>
          </a:p>
          <a:p>
            <a:pPr>
              <a:defRPr/>
            </a:pPr>
            <a:r>
              <a:rPr lang="en-US" sz="1200" b="1" dirty="0"/>
              <a:t>Control Valves</a:t>
            </a:r>
          </a:p>
          <a:p>
            <a:pPr>
              <a:defRPr/>
            </a:pPr>
            <a:r>
              <a:rPr lang="en-US" sz="1200" b="1" dirty="0"/>
              <a:t>Regulators</a:t>
            </a:r>
          </a:p>
          <a:p>
            <a:pPr>
              <a:defRPr/>
            </a:pPr>
            <a:r>
              <a:rPr lang="en-US" sz="1200" b="1" dirty="0"/>
              <a:t>QC3 Quality &amp; Commissioning Package</a:t>
            </a:r>
          </a:p>
          <a:p>
            <a:pPr>
              <a:defRPr/>
            </a:pPr>
            <a:r>
              <a:rPr lang="en-US" sz="1200" b="1" dirty="0"/>
              <a:t>EMR Industrial Automation</a:t>
            </a:r>
          </a:p>
          <a:p>
            <a:pPr lvl="1">
              <a:defRPr/>
            </a:pPr>
            <a:r>
              <a:rPr lang="en-US" sz="1000" b="1" dirty="0"/>
              <a:t>EGS Appleton</a:t>
            </a:r>
          </a:p>
          <a:p>
            <a:pPr lvl="1">
              <a:defRPr/>
            </a:pPr>
            <a:r>
              <a:rPr lang="en-US" sz="1000" b="1" dirty="0"/>
              <a:t>KOP-FLEX</a:t>
            </a:r>
          </a:p>
        </p:txBody>
      </p:sp>
      <p:sp>
        <p:nvSpPr>
          <p:cNvPr id="5" name="Content Placeholder 2"/>
          <p:cNvSpPr txBox="1">
            <a:spLocks/>
          </p:cNvSpPr>
          <p:nvPr/>
        </p:nvSpPr>
        <p:spPr bwMode="auto">
          <a:xfrm>
            <a:off x="590550" y="1223664"/>
            <a:ext cx="4576763" cy="1455738"/>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World Class Chemical Plant</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Located in Jubail, KSA (Northeast Saudi Arabia)</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Produces Polyethylene, Polypropylene &amp; Polystyrene</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US$5 Billion Grassroots Construction</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Emerson Selected as Best Global MAC Provider</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Emerson Scope Exceeded US$130 Million</a:t>
            </a:r>
          </a:p>
        </p:txBody>
      </p:sp>
      <p:pic>
        <p:nvPicPr>
          <p:cNvPr id="23557" name="Picture 2" descr="http://www.chemicals-technology.com/projects/nationalchevron/images/2-qatar.jpg">
            <a:hlinkClick r:id="rId2"/>
          </p:cNvPr>
          <p:cNvPicPr>
            <a:picLocks noChangeAspect="1" noChangeArrowheads="1"/>
          </p:cNvPicPr>
          <p:nvPr/>
        </p:nvPicPr>
        <p:blipFill>
          <a:blip r:embed="rId3" cstate="print"/>
          <a:srcRect/>
          <a:stretch>
            <a:fillRect/>
          </a:stretch>
        </p:blipFill>
        <p:spPr bwMode="auto">
          <a:xfrm>
            <a:off x="4605338" y="2771477"/>
            <a:ext cx="1889125" cy="1397000"/>
          </a:xfrm>
          <a:prstGeom prst="rect">
            <a:avLst/>
          </a:prstGeom>
          <a:noFill/>
          <a:ln w="9525">
            <a:noFill/>
            <a:miter lim="800000"/>
            <a:headEnd/>
            <a:tailEnd/>
          </a:ln>
        </p:spPr>
      </p:pic>
      <p:pic>
        <p:nvPicPr>
          <p:cNvPr id="23558" name="Picture 4" descr="http://www.chemicals-technology.com/projects/nationalchevron/images/1-scp.jpg">
            <a:hlinkClick r:id="rId2"/>
          </p:cNvPr>
          <p:cNvPicPr>
            <a:picLocks noChangeAspect="1" noChangeArrowheads="1"/>
          </p:cNvPicPr>
          <p:nvPr/>
        </p:nvPicPr>
        <p:blipFill>
          <a:blip r:embed="rId4" cstate="print"/>
          <a:srcRect/>
          <a:stretch>
            <a:fillRect/>
          </a:stretch>
        </p:blipFill>
        <p:spPr bwMode="auto">
          <a:xfrm>
            <a:off x="4789488" y="4221088"/>
            <a:ext cx="2863850" cy="2119313"/>
          </a:xfrm>
          <a:prstGeom prst="rect">
            <a:avLst/>
          </a:prstGeom>
          <a:noFill/>
          <a:ln w="9525">
            <a:noFill/>
            <a:miter lim="800000"/>
            <a:headEnd/>
            <a:tailEnd/>
          </a:ln>
        </p:spPr>
      </p:pic>
      <p:pic>
        <p:nvPicPr>
          <p:cNvPr id="23559" name="Picture 8" descr="Chevron Phillips Chemical">
            <a:hlinkClick r:id="rId5"/>
          </p:cNvPr>
          <p:cNvPicPr>
            <a:picLocks noChangeAspect="1" noChangeArrowheads="1"/>
          </p:cNvPicPr>
          <p:nvPr/>
        </p:nvPicPr>
        <p:blipFill>
          <a:blip r:embed="rId6" cstate="print"/>
          <a:srcRect/>
          <a:stretch>
            <a:fillRect/>
          </a:stretch>
        </p:blipFill>
        <p:spPr bwMode="auto">
          <a:xfrm>
            <a:off x="5391150" y="1585614"/>
            <a:ext cx="1190625" cy="619125"/>
          </a:xfrm>
          <a:prstGeom prst="rect">
            <a:avLst/>
          </a:prstGeom>
          <a:noFill/>
          <a:ln w="9525">
            <a:noFill/>
            <a:miter lim="800000"/>
            <a:headEnd/>
            <a:tailEnd/>
          </a:ln>
        </p:spPr>
      </p:pic>
      <p:pic>
        <p:nvPicPr>
          <p:cNvPr id="23560" name="Picture 10" descr="http://upload.wikimedia.org/wikipedia/commons/5/53/Saudi_Arabia_2003_CIA_map.jpg"/>
          <p:cNvPicPr>
            <a:picLocks noChangeAspect="1" noChangeArrowheads="1"/>
          </p:cNvPicPr>
          <p:nvPr/>
        </p:nvPicPr>
        <p:blipFill>
          <a:blip r:embed="rId7" cstate="print"/>
          <a:srcRect/>
          <a:stretch>
            <a:fillRect/>
          </a:stretch>
        </p:blipFill>
        <p:spPr bwMode="auto">
          <a:xfrm>
            <a:off x="6632575" y="1223664"/>
            <a:ext cx="2395538" cy="2624138"/>
          </a:xfrm>
          <a:prstGeom prst="rect">
            <a:avLst/>
          </a:prstGeom>
          <a:noFill/>
          <a:ln w="9525">
            <a:noFill/>
            <a:miter lim="800000"/>
            <a:headEnd/>
            <a:tailEnd/>
          </a:ln>
        </p:spPr>
      </p:pic>
      <p:sp>
        <p:nvSpPr>
          <p:cNvPr id="13" name="Oval 12"/>
          <p:cNvSpPr/>
          <p:nvPr/>
        </p:nvSpPr>
        <p:spPr bwMode="auto">
          <a:xfrm>
            <a:off x="7831138" y="2009477"/>
            <a:ext cx="330200" cy="330200"/>
          </a:xfrm>
          <a:prstGeom prst="ellipse">
            <a:avLst/>
          </a:prstGeom>
          <a:noFill/>
          <a:ln w="28575" cap="flat" cmpd="sng" algn="ctr">
            <a:solidFill>
              <a:schemeClr val="tx1">
                <a:lumMod val="60000"/>
                <a:lumOff val="40000"/>
              </a:schemeClr>
            </a:solidFill>
            <a:prstDash val="solid"/>
            <a:round/>
            <a:headEnd type="none" w="med" len="med"/>
            <a:tailEnd type="none" w="med" len="med"/>
          </a:ln>
          <a:effectLst/>
        </p:spPr>
        <p:txBody>
          <a:bodyPr wrap="none" anchor="ctr"/>
          <a:lstStyle/>
          <a:p>
            <a:pPr>
              <a:defRPr/>
            </a:pPr>
            <a:endParaRPr 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5553" name="Picture 1"/>
          <p:cNvPicPr>
            <a:picLocks noChangeAspect="1" noChangeArrowheads="1"/>
          </p:cNvPicPr>
          <p:nvPr/>
        </p:nvPicPr>
        <p:blipFill>
          <a:blip r:embed="rId2" cstate="print"/>
          <a:srcRect/>
          <a:stretch>
            <a:fillRect/>
          </a:stretch>
        </p:blipFill>
        <p:spPr bwMode="auto">
          <a:xfrm>
            <a:off x="0" y="0"/>
            <a:ext cx="9177270" cy="7245424"/>
          </a:xfrm>
          <a:prstGeom prst="rect">
            <a:avLst/>
          </a:prstGeom>
          <a:noFill/>
          <a:ln w="9525">
            <a:noFill/>
            <a:miter lim="800000"/>
            <a:headEnd/>
            <a:tailEnd/>
          </a:ln>
          <a:effectLst/>
        </p:spPr>
      </p:pic>
      <p:sp>
        <p:nvSpPr>
          <p:cNvPr id="4" name="Title 3"/>
          <p:cNvSpPr>
            <a:spLocks noGrp="1"/>
          </p:cNvSpPr>
          <p:nvPr>
            <p:ph type="title"/>
          </p:nvPr>
        </p:nvSpPr>
        <p:spPr>
          <a:solidFill>
            <a:schemeClr val="bg1">
              <a:alpha val="75000"/>
            </a:schemeClr>
          </a:solidFill>
        </p:spPr>
        <p:txBody>
          <a:bodyPr/>
          <a:lstStyle/>
          <a:p>
            <a:r>
              <a:rPr lang="en-US" dirty="0"/>
              <a:t>Marshalling Hardwired Analog Signals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9" descr="http://4.bp.blogspot.com/-3mcV-rdZswk/Tc-Ufs6cAkI/AAAAAAAABJk/N7m1HLIgU9A/s1600/petrobras+logo.jpg"/>
          <p:cNvPicPr>
            <a:picLocks noChangeAspect="1" noChangeArrowheads="1"/>
          </p:cNvPicPr>
          <p:nvPr/>
        </p:nvPicPr>
        <p:blipFill>
          <a:blip r:embed="rId2" cstate="print"/>
          <a:srcRect/>
          <a:stretch>
            <a:fillRect/>
          </a:stretch>
        </p:blipFill>
        <p:spPr bwMode="auto">
          <a:xfrm>
            <a:off x="1595438" y="2192486"/>
            <a:ext cx="2381250" cy="1428750"/>
          </a:xfrm>
          <a:prstGeom prst="rect">
            <a:avLst/>
          </a:prstGeom>
          <a:noFill/>
          <a:ln w="9525">
            <a:noFill/>
            <a:miter lim="800000"/>
            <a:headEnd/>
            <a:tailEnd/>
          </a:ln>
        </p:spPr>
      </p:pic>
      <p:sp>
        <p:nvSpPr>
          <p:cNvPr id="2" name="Title 1"/>
          <p:cNvSpPr>
            <a:spLocks noGrp="1"/>
          </p:cNvSpPr>
          <p:nvPr>
            <p:ph type="title"/>
          </p:nvPr>
        </p:nvSpPr>
        <p:spPr>
          <a:xfrm>
            <a:off x="584200" y="254000"/>
            <a:ext cx="8559800" cy="723900"/>
          </a:xfrm>
        </p:spPr>
        <p:txBody>
          <a:bodyPr/>
          <a:lstStyle/>
          <a:p>
            <a:pPr>
              <a:defRPr/>
            </a:pPr>
            <a:r>
              <a:rPr lang="en-US" sz="2800" dirty="0"/>
              <a:t>Petrobras REPLAN Refinery (Brazil)</a:t>
            </a:r>
          </a:p>
        </p:txBody>
      </p:sp>
      <p:sp>
        <p:nvSpPr>
          <p:cNvPr id="3" name="Content Placeholder 2"/>
          <p:cNvSpPr>
            <a:spLocks noGrp="1"/>
          </p:cNvSpPr>
          <p:nvPr>
            <p:ph idx="1"/>
          </p:nvPr>
        </p:nvSpPr>
        <p:spPr>
          <a:xfrm>
            <a:off x="619125" y="3625999"/>
            <a:ext cx="3856038" cy="2827337"/>
          </a:xfrm>
          <a:solidFill>
            <a:schemeClr val="bg2">
              <a:lumMod val="40000"/>
              <a:lumOff val="60000"/>
            </a:schemeClr>
          </a:solidFill>
          <a:ln>
            <a:solidFill>
              <a:schemeClr val="tx1"/>
            </a:solidFill>
          </a:ln>
        </p:spPr>
        <p:txBody>
          <a:bodyPr/>
          <a:lstStyle/>
          <a:p>
            <a:pPr>
              <a:defRPr/>
            </a:pPr>
            <a:r>
              <a:rPr lang="en-US" sz="1200" b="1" dirty="0"/>
              <a:t>DeltaV in all process units</a:t>
            </a:r>
          </a:p>
          <a:p>
            <a:pPr>
              <a:defRPr/>
            </a:pPr>
            <a:r>
              <a:rPr lang="en-US" sz="1200" b="1" dirty="0"/>
              <a:t>Migration of </a:t>
            </a:r>
            <a:r>
              <a:rPr lang="en-US" sz="1200" b="1" dirty="0" err="1"/>
              <a:t>Provox</a:t>
            </a:r>
            <a:r>
              <a:rPr lang="en-US" sz="1200" b="1" dirty="0"/>
              <a:t> system in several units</a:t>
            </a:r>
          </a:p>
          <a:p>
            <a:pPr>
              <a:defRPr/>
            </a:pPr>
            <a:r>
              <a:rPr lang="en-US" sz="1200" b="1" dirty="0"/>
              <a:t>Migration of old competitive systems</a:t>
            </a:r>
          </a:p>
          <a:p>
            <a:pPr>
              <a:defRPr/>
            </a:pPr>
            <a:r>
              <a:rPr lang="en-US" sz="1200" b="1" dirty="0"/>
              <a:t>Safety System (DeltaV SIS)</a:t>
            </a:r>
          </a:p>
          <a:p>
            <a:pPr>
              <a:defRPr/>
            </a:pPr>
            <a:r>
              <a:rPr lang="en-US" sz="1200" b="1" dirty="0"/>
              <a:t>Foundation Fieldbus Digital </a:t>
            </a:r>
            <a:r>
              <a:rPr lang="en-US" sz="1200" b="1"/>
              <a:t>Field Network</a:t>
            </a:r>
            <a:endParaRPr lang="en-US" sz="1200" b="1" dirty="0"/>
          </a:p>
          <a:p>
            <a:pPr>
              <a:defRPr/>
            </a:pPr>
            <a:r>
              <a:rPr lang="en-US" sz="1200" b="1" dirty="0"/>
              <a:t>Pressure Transmitters</a:t>
            </a:r>
          </a:p>
          <a:p>
            <a:pPr>
              <a:defRPr/>
            </a:pPr>
            <a:r>
              <a:rPr lang="en-US" sz="1200" b="1" dirty="0"/>
              <a:t>Temperature Transmitters</a:t>
            </a:r>
          </a:p>
          <a:p>
            <a:pPr>
              <a:defRPr/>
            </a:pPr>
            <a:r>
              <a:rPr lang="en-US" sz="1200" b="1" dirty="0"/>
              <a:t>Flow Measurement</a:t>
            </a:r>
          </a:p>
          <a:p>
            <a:pPr>
              <a:defRPr/>
            </a:pPr>
            <a:r>
              <a:rPr lang="en-US" sz="1200" b="1" dirty="0"/>
              <a:t>Digital Valve Controllers</a:t>
            </a:r>
          </a:p>
          <a:p>
            <a:pPr>
              <a:defRPr/>
            </a:pPr>
            <a:r>
              <a:rPr lang="en-US" sz="1200" b="1" dirty="0"/>
              <a:t>Control Valves</a:t>
            </a:r>
          </a:p>
          <a:p>
            <a:pPr>
              <a:defRPr/>
            </a:pPr>
            <a:r>
              <a:rPr lang="en-US" sz="1200" b="1" dirty="0"/>
              <a:t>Guardian Support</a:t>
            </a:r>
          </a:p>
          <a:p>
            <a:pPr>
              <a:defRPr/>
            </a:pPr>
            <a:r>
              <a:rPr lang="en-US" sz="1200" b="1" dirty="0"/>
              <a:t>Resident Engineers for 3 years</a:t>
            </a:r>
          </a:p>
        </p:txBody>
      </p:sp>
      <p:sp>
        <p:nvSpPr>
          <p:cNvPr id="5" name="Content Placeholder 2"/>
          <p:cNvSpPr txBox="1">
            <a:spLocks/>
          </p:cNvSpPr>
          <p:nvPr/>
        </p:nvSpPr>
        <p:spPr bwMode="auto">
          <a:xfrm>
            <a:off x="590550" y="1211411"/>
            <a:ext cx="4576763" cy="1012825"/>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Largest Petrobras Refinery</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Strategically Located at Brazil largest consumer market</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Production equals to 20% of Brazil refining production</a:t>
            </a:r>
          </a:p>
          <a:p>
            <a:pPr marL="342900" indent="-342900" algn="l">
              <a:lnSpc>
                <a:spcPct val="90000"/>
              </a:lnSpc>
              <a:spcBef>
                <a:spcPct val="20000"/>
              </a:spcBef>
              <a:spcAft>
                <a:spcPct val="15000"/>
              </a:spcAft>
              <a:buClr>
                <a:schemeClr val="bg2"/>
              </a:buClr>
              <a:buSzPct val="60000"/>
              <a:buFont typeface="Wingdings" pitchFamily="2" charset="2"/>
              <a:buChar char="l"/>
              <a:defRPr/>
            </a:pPr>
            <a:r>
              <a:rPr lang="en-US" sz="1200" b="1" kern="0" dirty="0">
                <a:latin typeface="+mn-lt"/>
              </a:rPr>
              <a:t>Complex totals 9.1 square kilometers</a:t>
            </a:r>
          </a:p>
          <a:p>
            <a:pPr marL="342900" indent="-342900" algn="l">
              <a:lnSpc>
                <a:spcPct val="90000"/>
              </a:lnSpc>
              <a:spcBef>
                <a:spcPct val="20000"/>
              </a:spcBef>
              <a:spcAft>
                <a:spcPct val="15000"/>
              </a:spcAft>
              <a:buClr>
                <a:schemeClr val="bg2"/>
              </a:buClr>
              <a:buSzPct val="60000"/>
              <a:buFont typeface="Wingdings" pitchFamily="2" charset="2"/>
              <a:buChar char="l"/>
              <a:defRPr/>
            </a:pPr>
            <a:endParaRPr lang="en-US" sz="1200" b="1" kern="0" dirty="0">
              <a:latin typeface="+mn-lt"/>
            </a:endParaRPr>
          </a:p>
        </p:txBody>
      </p:sp>
      <p:pic>
        <p:nvPicPr>
          <p:cNvPr id="8" name="Picture 3" descr="http://3.bp.blogspot.com/-_pFLX_pWj38/Tc1oiJLQWiI/AAAAAAAAAL4/16bCeMiIuGM/s640/refinaria.jpg">
            <a:hlinkClick r:id="rId3"/>
          </p:cNvPr>
          <p:cNvPicPr>
            <a:picLocks noChangeAspect="1" noChangeArrowheads="1"/>
          </p:cNvPicPr>
          <p:nvPr/>
        </p:nvPicPr>
        <p:blipFill>
          <a:blip r:embed="rId4" cstate="print"/>
          <a:srcRect/>
          <a:stretch>
            <a:fillRect/>
          </a:stretch>
        </p:blipFill>
        <p:spPr bwMode="auto">
          <a:xfrm>
            <a:off x="5226050" y="3910013"/>
            <a:ext cx="3800475" cy="2855912"/>
          </a:xfrm>
          <a:prstGeom prst="rect">
            <a:avLst/>
          </a:prstGeom>
        </p:spPr>
        <p:style>
          <a:lnRef idx="3">
            <a:schemeClr val="lt1"/>
          </a:lnRef>
          <a:fillRef idx="1">
            <a:schemeClr val="accent3"/>
          </a:fillRef>
          <a:effectRef idx="1">
            <a:schemeClr val="accent3"/>
          </a:effectRef>
          <a:fontRef idx="minor">
            <a:schemeClr val="lt1"/>
          </a:fontRef>
        </p:style>
      </p:pic>
      <p:pic>
        <p:nvPicPr>
          <p:cNvPr id="24583" name="Picture 5" descr="BoilerSprayV2"/>
          <p:cNvPicPr>
            <a:picLocks noChangeAspect="1" noChangeArrowheads="1"/>
          </p:cNvPicPr>
          <p:nvPr/>
        </p:nvPicPr>
        <p:blipFill>
          <a:blip r:embed="rId5" cstate="print"/>
          <a:srcRect/>
          <a:stretch>
            <a:fillRect/>
          </a:stretch>
        </p:blipFill>
        <p:spPr bwMode="auto">
          <a:xfrm>
            <a:off x="5796136" y="1270818"/>
            <a:ext cx="3030538" cy="2662238"/>
          </a:xfrm>
          <a:prstGeom prst="rect">
            <a:avLst/>
          </a:prstGeom>
          <a:noFill/>
          <a:ln w="76200">
            <a:solidFill>
              <a:schemeClr val="accent2"/>
            </a:solidFill>
            <a:miter lim="800000"/>
            <a:headEnd/>
            <a:tailEn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Snagit_PPT1269"/>
          <p:cNvPicPr>
            <a:picLocks noChangeAspect="1"/>
          </p:cNvPicPr>
          <p:nvPr/>
        </p:nvPicPr>
        <p:blipFill>
          <a:blip r:embed="rId2" cstate="print"/>
          <a:srcRect/>
          <a:stretch>
            <a:fillRect/>
          </a:stretch>
        </p:blipFill>
        <p:spPr bwMode="auto">
          <a:xfrm>
            <a:off x="1143000" y="2416175"/>
            <a:ext cx="3419475" cy="984250"/>
          </a:xfrm>
          <a:prstGeom prst="rect">
            <a:avLst/>
          </a:prstGeom>
          <a:noFill/>
          <a:ln w="9525">
            <a:noFill/>
            <a:miter lim="800000"/>
            <a:headEnd/>
            <a:tailEnd/>
          </a:ln>
        </p:spPr>
      </p:pic>
      <p:sp>
        <p:nvSpPr>
          <p:cNvPr id="2" name="Title 1"/>
          <p:cNvSpPr>
            <a:spLocks noGrp="1"/>
          </p:cNvSpPr>
          <p:nvPr>
            <p:ph type="title"/>
          </p:nvPr>
        </p:nvSpPr>
        <p:spPr>
          <a:xfrm>
            <a:off x="584200" y="254000"/>
            <a:ext cx="7897813" cy="723900"/>
          </a:xfrm>
        </p:spPr>
        <p:txBody>
          <a:bodyPr/>
          <a:lstStyle/>
          <a:p>
            <a:pPr>
              <a:defRPr/>
            </a:pPr>
            <a:r>
              <a:rPr lang="en-US" dirty="0"/>
              <a:t>Motiva Norco Refinery (North America)</a:t>
            </a:r>
          </a:p>
        </p:txBody>
      </p:sp>
      <p:sp>
        <p:nvSpPr>
          <p:cNvPr id="3" name="Content Placeholder 2"/>
          <p:cNvSpPr>
            <a:spLocks noGrp="1"/>
          </p:cNvSpPr>
          <p:nvPr>
            <p:ph idx="1"/>
          </p:nvPr>
        </p:nvSpPr>
        <p:spPr>
          <a:xfrm>
            <a:off x="601663" y="3505200"/>
            <a:ext cx="4638675" cy="2895600"/>
          </a:xfrm>
          <a:solidFill>
            <a:schemeClr val="bg2">
              <a:lumMod val="40000"/>
              <a:lumOff val="60000"/>
            </a:schemeClr>
          </a:solidFill>
          <a:ln>
            <a:solidFill>
              <a:schemeClr val="tx1"/>
            </a:solidFill>
          </a:ln>
        </p:spPr>
        <p:txBody>
          <a:bodyPr/>
          <a:lstStyle/>
          <a:p>
            <a:pPr marL="393700">
              <a:buClr>
                <a:srgbClr val="969696"/>
              </a:buClr>
              <a:defRPr/>
            </a:pPr>
            <a:r>
              <a:rPr lang="en-US" sz="1200" b="1" dirty="0"/>
              <a:t>Refinery East series of Projects 2004-2007</a:t>
            </a:r>
          </a:p>
          <a:p>
            <a:pPr marL="800100" lvl="1" indent="-342900">
              <a:spcBef>
                <a:spcPts val="200"/>
              </a:spcBef>
              <a:spcAft>
                <a:spcPts val="200"/>
              </a:spcAft>
              <a:buClr>
                <a:srgbClr val="969696"/>
              </a:buClr>
              <a:buSzPct val="60000"/>
              <a:buFont typeface="Wingdings" pitchFamily="2" charset="2"/>
              <a:buChar char="l"/>
              <a:defRPr/>
            </a:pPr>
            <a:r>
              <a:rPr lang="en-US" sz="1050" b="1" dirty="0"/>
              <a:t>Full MAC/</a:t>
            </a:r>
            <a:r>
              <a:rPr lang="en-US" sz="1050" b="1" dirty="0" err="1"/>
              <a:t>PlantWeb</a:t>
            </a:r>
            <a:r>
              <a:rPr lang="en-US" sz="1050" b="1" dirty="0"/>
              <a:t> Implementation</a:t>
            </a:r>
          </a:p>
          <a:p>
            <a:pPr marL="800100" lvl="1" indent="-342900">
              <a:spcBef>
                <a:spcPts val="200"/>
              </a:spcBef>
              <a:spcAft>
                <a:spcPts val="200"/>
              </a:spcAft>
              <a:buClr>
                <a:srgbClr val="969696"/>
              </a:buClr>
              <a:buSzPct val="60000"/>
              <a:buFont typeface="Wingdings" pitchFamily="2" charset="2"/>
              <a:buChar char="l"/>
              <a:defRPr/>
            </a:pPr>
            <a:r>
              <a:rPr lang="en-US" sz="1050" b="1" dirty="0"/>
              <a:t>All-Emerson solution</a:t>
            </a:r>
          </a:p>
          <a:p>
            <a:pPr marL="800100" lvl="1" indent="-342900">
              <a:spcBef>
                <a:spcPts val="200"/>
              </a:spcBef>
              <a:spcAft>
                <a:spcPts val="200"/>
              </a:spcAft>
              <a:buClr>
                <a:srgbClr val="969696"/>
              </a:buClr>
              <a:buSzPct val="60000"/>
              <a:buFont typeface="Wingdings" pitchFamily="2" charset="2"/>
              <a:buChar char="l"/>
              <a:defRPr/>
            </a:pPr>
            <a:r>
              <a:rPr lang="en-US" sz="1050" b="1" dirty="0"/>
              <a:t>Full use of Predictive Intelligence</a:t>
            </a:r>
          </a:p>
          <a:p>
            <a:pPr marL="800100" lvl="1" indent="-342900">
              <a:spcBef>
                <a:spcPts val="200"/>
              </a:spcBef>
              <a:spcAft>
                <a:spcPts val="200"/>
              </a:spcAft>
              <a:buClr>
                <a:srgbClr val="969696"/>
              </a:buClr>
              <a:buSzPct val="60000"/>
              <a:buFont typeface="Wingdings" pitchFamily="2" charset="2"/>
              <a:buChar char="l"/>
              <a:defRPr/>
            </a:pPr>
            <a:r>
              <a:rPr lang="en-US" sz="1050" b="1" dirty="0"/>
              <a:t>Highly documented</a:t>
            </a:r>
          </a:p>
          <a:p>
            <a:pPr marL="800100" lvl="1" indent="-342900">
              <a:spcBef>
                <a:spcPts val="200"/>
              </a:spcBef>
              <a:spcAft>
                <a:spcPts val="200"/>
              </a:spcAft>
              <a:buClr>
                <a:srgbClr val="969696"/>
              </a:buClr>
              <a:buSzPct val="60000"/>
              <a:buFont typeface="Wingdings" pitchFamily="2" charset="2"/>
              <a:buChar char="l"/>
              <a:defRPr/>
            </a:pPr>
            <a:r>
              <a:rPr lang="en-US" sz="1050" b="1" dirty="0"/>
              <a:t>Highly acclaimed</a:t>
            </a:r>
          </a:p>
          <a:p>
            <a:pPr marL="800100" lvl="1" indent="-342900">
              <a:spcBef>
                <a:spcPts val="200"/>
              </a:spcBef>
              <a:spcAft>
                <a:spcPts val="200"/>
              </a:spcAft>
              <a:buClr>
                <a:srgbClr val="969696"/>
              </a:buClr>
              <a:buSzPct val="60000"/>
              <a:buFont typeface="Wingdings" pitchFamily="2" charset="2"/>
              <a:buChar char="l"/>
              <a:defRPr/>
            </a:pPr>
            <a:r>
              <a:rPr lang="en-US" sz="1050" b="1" dirty="0"/>
              <a:t>Modernization of Old Competitive Equipment</a:t>
            </a:r>
          </a:p>
          <a:p>
            <a:pPr marL="800100" lvl="1" indent="-342900">
              <a:spcBef>
                <a:spcPts val="200"/>
              </a:spcBef>
              <a:spcAft>
                <a:spcPts val="200"/>
              </a:spcAft>
              <a:buClr>
                <a:srgbClr val="969696"/>
              </a:buClr>
              <a:buSzPct val="60000"/>
              <a:buFont typeface="Wingdings" pitchFamily="2" charset="2"/>
              <a:buChar char="l"/>
              <a:defRPr/>
            </a:pPr>
            <a:r>
              <a:rPr lang="en-US" sz="1050" b="1" dirty="0"/>
              <a:t>Hot Cutovers</a:t>
            </a:r>
          </a:p>
          <a:p>
            <a:pPr marL="800100" lvl="1" indent="-342900">
              <a:spcBef>
                <a:spcPts val="200"/>
              </a:spcBef>
              <a:spcAft>
                <a:spcPts val="200"/>
              </a:spcAft>
              <a:buClr>
                <a:srgbClr val="969696"/>
              </a:buClr>
              <a:buSzPct val="60000"/>
              <a:buFont typeface="Wingdings" pitchFamily="2" charset="2"/>
              <a:buChar char="l"/>
              <a:defRPr/>
            </a:pPr>
            <a:r>
              <a:rPr lang="en-US" sz="1050" b="1" dirty="0"/>
              <a:t>Simulation</a:t>
            </a:r>
          </a:p>
          <a:p>
            <a:pPr marL="800100" lvl="1" indent="-342900">
              <a:spcBef>
                <a:spcPts val="200"/>
              </a:spcBef>
              <a:spcAft>
                <a:spcPts val="200"/>
              </a:spcAft>
              <a:buClr>
                <a:srgbClr val="969696"/>
              </a:buClr>
              <a:buSzPct val="60000"/>
              <a:buFont typeface="Wingdings" pitchFamily="2" charset="2"/>
              <a:buChar char="l"/>
              <a:defRPr/>
            </a:pPr>
            <a:r>
              <a:rPr lang="en-US" sz="1050" b="1" dirty="0"/>
              <a:t>Advanced Controls</a:t>
            </a:r>
          </a:p>
          <a:p>
            <a:pPr>
              <a:defRPr/>
            </a:pPr>
            <a:r>
              <a:rPr lang="en-US" sz="1200" b="1" dirty="0"/>
              <a:t>Continuous improvement and expansion</a:t>
            </a:r>
          </a:p>
          <a:p>
            <a:pPr>
              <a:defRPr/>
            </a:pPr>
            <a:r>
              <a:rPr lang="en-US" sz="1200" b="1" dirty="0"/>
              <a:t>Large Blender Project recently completed</a:t>
            </a:r>
          </a:p>
          <a:p>
            <a:pPr>
              <a:defRPr/>
            </a:pPr>
            <a:r>
              <a:rPr lang="en-US" sz="1200" b="1" dirty="0"/>
              <a:t>Next big project: Tank Farm</a:t>
            </a:r>
          </a:p>
          <a:p>
            <a:pPr>
              <a:defRPr/>
            </a:pPr>
            <a:r>
              <a:rPr lang="en-US" sz="1200" b="1" dirty="0"/>
              <a:t>Cat Cracker Project (2013-2014) will double system size</a:t>
            </a:r>
          </a:p>
          <a:p>
            <a:pPr>
              <a:defRPr/>
            </a:pPr>
            <a:endParaRPr lang="en-US" sz="1200" b="1" dirty="0"/>
          </a:p>
        </p:txBody>
      </p:sp>
      <p:sp>
        <p:nvSpPr>
          <p:cNvPr id="5" name="Content Placeholder 2"/>
          <p:cNvSpPr txBox="1">
            <a:spLocks/>
          </p:cNvSpPr>
          <p:nvPr/>
        </p:nvSpPr>
        <p:spPr bwMode="auto">
          <a:xfrm>
            <a:off x="601663" y="1171575"/>
            <a:ext cx="4578350" cy="1235075"/>
          </a:xfrm>
          <a:prstGeom prst="rect">
            <a:avLst/>
          </a:prstGeom>
          <a:solidFill>
            <a:srgbClr val="FFFF99"/>
          </a:solidFill>
          <a:ln w="9525">
            <a:solidFill>
              <a:schemeClr val="tx1"/>
            </a:solidFill>
            <a:miter lim="800000"/>
            <a:headEnd/>
            <a:tailEnd/>
          </a:ln>
        </p:spPr>
        <p:txBody>
          <a:bodyPr/>
          <a:lstStyle/>
          <a:p>
            <a:pPr marL="342900" indent="-342900" algn="l">
              <a:lnSpc>
                <a:spcPct val="90000"/>
              </a:lnSpc>
              <a:spcBef>
                <a:spcPct val="20000"/>
              </a:spcBef>
              <a:spcAft>
                <a:spcPct val="15000"/>
              </a:spcAft>
              <a:buClr>
                <a:srgbClr val="969696"/>
              </a:buClr>
              <a:buSzPct val="60000"/>
              <a:buFont typeface="Wingdings" pitchFamily="2" charset="2"/>
              <a:buChar char="l"/>
              <a:defRPr/>
            </a:pPr>
            <a:r>
              <a:rPr lang="en-US" sz="1200" b="1" kern="0" dirty="0">
                <a:latin typeface="Arial" pitchFamily="34" charset="0"/>
              </a:rPr>
              <a:t>240kbpd Refinery, built in 1918 near New Orleans</a:t>
            </a:r>
          </a:p>
          <a:p>
            <a:pPr marL="342900" indent="-342900" algn="l">
              <a:lnSpc>
                <a:spcPct val="90000"/>
              </a:lnSpc>
              <a:spcBef>
                <a:spcPct val="20000"/>
              </a:spcBef>
              <a:spcAft>
                <a:spcPct val="15000"/>
              </a:spcAft>
              <a:buClr>
                <a:srgbClr val="969696"/>
              </a:buClr>
              <a:buSzPct val="60000"/>
              <a:buFont typeface="Wingdings" pitchFamily="2" charset="2"/>
              <a:buChar char="l"/>
              <a:defRPr/>
            </a:pPr>
            <a:r>
              <a:rPr lang="en-US" sz="1200" b="1" kern="0" dirty="0">
                <a:latin typeface="Arial" pitchFamily="34" charset="0"/>
              </a:rPr>
              <a:t>Shell acquired in 1929</a:t>
            </a:r>
          </a:p>
          <a:p>
            <a:pPr marL="342900" indent="-342900" algn="l">
              <a:lnSpc>
                <a:spcPct val="90000"/>
              </a:lnSpc>
              <a:spcBef>
                <a:spcPct val="20000"/>
              </a:spcBef>
              <a:spcAft>
                <a:spcPct val="15000"/>
              </a:spcAft>
              <a:buClr>
                <a:srgbClr val="969696"/>
              </a:buClr>
              <a:buSzPct val="60000"/>
              <a:buFont typeface="Wingdings" pitchFamily="2" charset="2"/>
              <a:buChar char="l"/>
              <a:defRPr/>
            </a:pPr>
            <a:r>
              <a:rPr lang="en-US" sz="1200" b="1" kern="0" dirty="0">
                <a:latin typeface="Arial" pitchFamily="34" charset="0"/>
              </a:rPr>
              <a:t>Shell/Saudi Aramco Joint Venture since 2002</a:t>
            </a:r>
          </a:p>
          <a:p>
            <a:pPr marL="342900" indent="-342900" algn="l">
              <a:lnSpc>
                <a:spcPct val="90000"/>
              </a:lnSpc>
              <a:spcBef>
                <a:spcPct val="20000"/>
              </a:spcBef>
              <a:spcAft>
                <a:spcPct val="15000"/>
              </a:spcAft>
              <a:buClr>
                <a:srgbClr val="969696"/>
              </a:buClr>
              <a:buSzPct val="60000"/>
              <a:buFont typeface="Wingdings" pitchFamily="2" charset="2"/>
              <a:buChar char="l"/>
              <a:defRPr/>
            </a:pPr>
            <a:r>
              <a:rPr lang="en-US" sz="1200" b="1" kern="0" dirty="0">
                <a:latin typeface="Arial" pitchFamily="34" charset="0"/>
              </a:rPr>
              <a:t>1,000 employees and contractors</a:t>
            </a:r>
          </a:p>
          <a:p>
            <a:pPr marL="342900" indent="-342900" algn="l">
              <a:lnSpc>
                <a:spcPct val="90000"/>
              </a:lnSpc>
              <a:spcBef>
                <a:spcPct val="20000"/>
              </a:spcBef>
              <a:spcAft>
                <a:spcPct val="15000"/>
              </a:spcAft>
              <a:buClr>
                <a:srgbClr val="969696"/>
              </a:buClr>
              <a:buSzPct val="60000"/>
              <a:buFont typeface="Wingdings" pitchFamily="2" charset="2"/>
              <a:buChar char="l"/>
              <a:defRPr/>
            </a:pPr>
            <a:r>
              <a:rPr lang="en-US" sz="1200" b="1" kern="0" dirty="0">
                <a:latin typeface="Arial" pitchFamily="34" charset="0"/>
              </a:rPr>
              <a:t>20</a:t>
            </a:r>
            <a:r>
              <a:rPr lang="en-US" sz="1200" b="1" kern="0" baseline="30000" dirty="0">
                <a:latin typeface="Arial" pitchFamily="34" charset="0"/>
              </a:rPr>
              <a:t>th</a:t>
            </a:r>
            <a:r>
              <a:rPr lang="en-US" sz="1200" b="1" kern="0" dirty="0">
                <a:latin typeface="Arial" pitchFamily="34" charset="0"/>
              </a:rPr>
              <a:t> largest refinery in North America</a:t>
            </a:r>
          </a:p>
        </p:txBody>
      </p:sp>
      <p:pic>
        <p:nvPicPr>
          <p:cNvPr id="25606" name="Picture 8"/>
          <p:cNvPicPr>
            <a:picLocks noChangeAspect="1" noChangeArrowheads="1"/>
          </p:cNvPicPr>
          <p:nvPr/>
        </p:nvPicPr>
        <p:blipFill>
          <a:blip r:embed="rId3" cstate="print"/>
          <a:srcRect/>
          <a:stretch>
            <a:fillRect/>
          </a:stretch>
        </p:blipFill>
        <p:spPr bwMode="auto">
          <a:xfrm>
            <a:off x="5486400" y="3352800"/>
            <a:ext cx="3465513" cy="2551113"/>
          </a:xfrm>
          <a:prstGeom prst="rect">
            <a:avLst/>
          </a:prstGeom>
          <a:noFill/>
          <a:ln w="9525">
            <a:noFill/>
            <a:miter lim="800000"/>
            <a:headEnd/>
            <a:tailEnd/>
          </a:ln>
        </p:spPr>
      </p:pic>
      <p:pic>
        <p:nvPicPr>
          <p:cNvPr id="25607" name="Picture 5" descr="npo000003"/>
          <p:cNvPicPr>
            <a:picLocks noChangeAspect="1" noChangeArrowheads="1"/>
          </p:cNvPicPr>
          <p:nvPr/>
        </p:nvPicPr>
        <p:blipFill>
          <a:blip r:embed="rId4" cstate="print"/>
          <a:srcRect/>
          <a:stretch>
            <a:fillRect/>
          </a:stretch>
        </p:blipFill>
        <p:spPr bwMode="auto">
          <a:xfrm>
            <a:off x="5334000" y="1185862"/>
            <a:ext cx="3733800" cy="2243138"/>
          </a:xfrm>
          <a:prstGeom prst="rect">
            <a:avLst/>
          </a:prstGeom>
          <a:noFill/>
          <a:ln w="9525">
            <a:noFill/>
            <a:miter lim="800000"/>
            <a:headEnd/>
            <a:tailEnd/>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Petrobras</a:t>
            </a:r>
            <a:r>
              <a:rPr lang="en-US" dirty="0"/>
              <a:t> COMPERJ – Petrochemical Complex, Brazil</a:t>
            </a:r>
          </a:p>
        </p:txBody>
      </p:sp>
      <p:sp>
        <p:nvSpPr>
          <p:cNvPr id="4" name="Content Placeholder 3"/>
          <p:cNvSpPr>
            <a:spLocks noGrp="1"/>
          </p:cNvSpPr>
          <p:nvPr>
            <p:ph idx="1"/>
          </p:nvPr>
        </p:nvSpPr>
        <p:spPr>
          <a:xfrm>
            <a:off x="590550" y="4581128"/>
            <a:ext cx="8343900" cy="1171972"/>
          </a:xfrm>
        </p:spPr>
        <p:txBody>
          <a:bodyPr/>
          <a:lstStyle/>
          <a:p>
            <a:r>
              <a:rPr lang="en-US" dirty="0"/>
              <a:t>DeltaV</a:t>
            </a:r>
          </a:p>
          <a:p>
            <a:r>
              <a:rPr lang="en-US" dirty="0"/>
              <a:t>FOUNDATION fieldbus</a:t>
            </a:r>
          </a:p>
          <a:p>
            <a:endParaRPr lang="en-US" dirty="0"/>
          </a:p>
        </p:txBody>
      </p:sp>
      <p:pic>
        <p:nvPicPr>
          <p:cNvPr id="3" name="Picture 5"/>
          <p:cNvPicPr>
            <a:picLocks noChangeAspect="1" noChangeArrowheads="1"/>
          </p:cNvPicPr>
          <p:nvPr/>
        </p:nvPicPr>
        <p:blipFill>
          <a:blip r:embed="rId2" cstate="print"/>
          <a:srcRect/>
          <a:stretch>
            <a:fillRect/>
          </a:stretch>
        </p:blipFill>
        <p:spPr bwMode="auto">
          <a:xfrm>
            <a:off x="611559" y="1196752"/>
            <a:ext cx="8344067" cy="3384376"/>
          </a:xfrm>
          <a:prstGeom prst="rect">
            <a:avLst/>
          </a:prstGeom>
          <a:noFill/>
          <a:ln w="9525">
            <a:noFill/>
            <a:miter lim="800000"/>
            <a:headEnd/>
            <a:tailEnd/>
          </a:ln>
          <a:effectLst/>
        </p:spPr>
      </p:pic>
      <p:pic>
        <p:nvPicPr>
          <p:cNvPr id="5" name="Picture 9" descr="http://4.bp.blogspot.com/-3mcV-rdZswk/Tc-Ufs6cAkI/AAAAAAAABJk/N7m1HLIgU9A/s1600/petrobras+logo.jpg"/>
          <p:cNvPicPr>
            <a:picLocks noChangeAspect="1" noChangeArrowheads="1"/>
          </p:cNvPicPr>
          <p:nvPr/>
        </p:nvPicPr>
        <p:blipFill>
          <a:blip r:embed="rId3" cstate="print"/>
          <a:srcRect/>
          <a:stretch>
            <a:fillRect/>
          </a:stretch>
        </p:blipFill>
        <p:spPr bwMode="auto">
          <a:xfrm>
            <a:off x="5148064" y="4725144"/>
            <a:ext cx="2381250" cy="1428750"/>
          </a:xfrm>
          <a:prstGeom prst="rect">
            <a:avLst/>
          </a:prstGeom>
          <a:noFill/>
          <a:ln w="9525">
            <a:noFill/>
            <a:miter lim="800000"/>
            <a:headEnd/>
            <a:tailEn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 Prelude FLNG, Australia – World’s Largest</a:t>
            </a:r>
          </a:p>
        </p:txBody>
      </p:sp>
      <p:sp>
        <p:nvSpPr>
          <p:cNvPr id="3" name="Content Placeholder 2"/>
          <p:cNvSpPr>
            <a:spLocks noGrp="1"/>
          </p:cNvSpPr>
          <p:nvPr>
            <p:ph idx="1"/>
          </p:nvPr>
        </p:nvSpPr>
        <p:spPr/>
        <p:txBody>
          <a:bodyPr/>
          <a:lstStyle/>
          <a:p>
            <a:r>
              <a:rPr lang="en-US" dirty="0"/>
              <a:t>Operated onboard</a:t>
            </a:r>
          </a:p>
          <a:p>
            <a:r>
              <a:rPr lang="en-US" dirty="0"/>
              <a:t>Managed from onshore – including maintenance: </a:t>
            </a:r>
            <a:r>
              <a:rPr lang="en-US" dirty="0" err="1"/>
              <a:t>iOps</a:t>
            </a:r>
            <a:endParaRPr lang="en-US" dirty="0"/>
          </a:p>
          <a:p>
            <a:r>
              <a:rPr lang="en-US" dirty="0"/>
              <a:t>DeltaV</a:t>
            </a:r>
          </a:p>
          <a:p>
            <a:r>
              <a:rPr lang="en-US" dirty="0"/>
              <a:t>FOUNDATION fieldbus</a:t>
            </a:r>
          </a:p>
        </p:txBody>
      </p:sp>
      <p:pic>
        <p:nvPicPr>
          <p:cNvPr id="4" name="Picture 2"/>
          <p:cNvPicPr>
            <a:picLocks noChangeAspect="1" noChangeArrowheads="1"/>
          </p:cNvPicPr>
          <p:nvPr/>
        </p:nvPicPr>
        <p:blipFill>
          <a:blip r:embed="rId2" cstate="print"/>
          <a:srcRect/>
          <a:stretch>
            <a:fillRect/>
          </a:stretch>
        </p:blipFill>
        <p:spPr bwMode="auto">
          <a:xfrm>
            <a:off x="1331640" y="3356992"/>
            <a:ext cx="5145880" cy="3528392"/>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1331640" y="3429000"/>
            <a:ext cx="1214438" cy="1176338"/>
          </a:xfrm>
          <a:prstGeom prst="rect">
            <a:avLst/>
          </a:prstGeom>
          <a:noFill/>
          <a:ln w="9525">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Petronas</a:t>
            </a:r>
            <a:r>
              <a:rPr lang="en-US" dirty="0"/>
              <a:t> FLNG, Malaysia – World’s First</a:t>
            </a:r>
          </a:p>
        </p:txBody>
      </p:sp>
      <p:sp>
        <p:nvSpPr>
          <p:cNvPr id="3" name="Content Placeholder 2"/>
          <p:cNvSpPr>
            <a:spLocks noGrp="1"/>
          </p:cNvSpPr>
          <p:nvPr>
            <p:ph idx="1"/>
          </p:nvPr>
        </p:nvSpPr>
        <p:spPr/>
        <p:txBody>
          <a:bodyPr/>
          <a:lstStyle/>
          <a:p>
            <a:r>
              <a:rPr lang="en-US" dirty="0"/>
              <a:t>DeltaV</a:t>
            </a:r>
          </a:p>
          <a:p>
            <a:r>
              <a:rPr lang="en-US" dirty="0"/>
              <a:t>FOUNDATION fieldbus</a:t>
            </a:r>
          </a:p>
          <a:p>
            <a:endParaRPr lang="en-US" dirty="0"/>
          </a:p>
        </p:txBody>
      </p:sp>
      <p:pic>
        <p:nvPicPr>
          <p:cNvPr id="2029571" name="Picture 3"/>
          <p:cNvPicPr>
            <a:picLocks noChangeAspect="1" noChangeArrowheads="1"/>
          </p:cNvPicPr>
          <p:nvPr/>
        </p:nvPicPr>
        <p:blipFill>
          <a:blip r:embed="rId2" cstate="print"/>
          <a:srcRect/>
          <a:stretch>
            <a:fillRect/>
          </a:stretch>
        </p:blipFill>
        <p:spPr bwMode="auto">
          <a:xfrm>
            <a:off x="7236296" y="1340768"/>
            <a:ext cx="1676400" cy="1852613"/>
          </a:xfrm>
          <a:prstGeom prst="rect">
            <a:avLst/>
          </a:prstGeom>
          <a:noFill/>
          <a:ln w="9525">
            <a:noFill/>
            <a:miter lim="800000"/>
            <a:headEnd/>
            <a:tailEnd/>
          </a:ln>
          <a:effectLst/>
        </p:spPr>
      </p:pic>
      <p:pic>
        <p:nvPicPr>
          <p:cNvPr id="5" name="Picture 4"/>
          <p:cNvPicPr>
            <a:picLocks noChangeAspect="1"/>
          </p:cNvPicPr>
          <p:nvPr/>
        </p:nvPicPr>
        <p:blipFill>
          <a:blip r:embed="rId3"/>
          <a:stretch>
            <a:fillRect/>
          </a:stretch>
        </p:blipFill>
        <p:spPr>
          <a:xfrm>
            <a:off x="1043608" y="2708920"/>
            <a:ext cx="5180952" cy="3787468"/>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Fieldbus Project Benefits</a:t>
            </a:r>
          </a:p>
        </p:txBody>
      </p:sp>
      <p:sp>
        <p:nvSpPr>
          <p:cNvPr id="5" name="Subtitle 4"/>
          <p:cNvSpPr>
            <a:spLocks noGrp="1"/>
          </p:cNvSpPr>
          <p:nvPr>
            <p:ph type="subTitle" idx="1"/>
          </p:nvPr>
        </p:nvSpPr>
        <p:spPr/>
        <p:txBody>
          <a:bodyPr/>
          <a:lstStyle/>
          <a:p>
            <a:endParaRPr lang="en-US"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Areas of Fieldbus Project Benefits</a:t>
            </a:r>
          </a:p>
        </p:txBody>
      </p:sp>
      <p:sp>
        <p:nvSpPr>
          <p:cNvPr id="3" name="Content Placeholder 2"/>
          <p:cNvSpPr>
            <a:spLocks noGrp="1"/>
          </p:cNvSpPr>
          <p:nvPr>
            <p:ph idx="1"/>
          </p:nvPr>
        </p:nvSpPr>
        <p:spPr>
          <a:xfrm>
            <a:off x="590550" y="1052736"/>
            <a:ext cx="8343900" cy="4546600"/>
          </a:xfrm>
        </p:spPr>
        <p:txBody>
          <a:bodyPr/>
          <a:lstStyle/>
          <a:p>
            <a:r>
              <a:rPr lang="en-US" sz="1800" dirty="0"/>
              <a:t>Lower hardware and installation cost: reducing cable, tray, junction boxes and associated labor</a:t>
            </a:r>
          </a:p>
          <a:p>
            <a:pPr lvl="1"/>
            <a:r>
              <a:rPr lang="en-US" sz="1600" dirty="0"/>
              <a:t>Multiple devices on the same pair of wires </a:t>
            </a:r>
          </a:p>
          <a:p>
            <a:pPr lvl="1"/>
            <a:r>
              <a:rPr lang="en-US" sz="1600" dirty="0"/>
              <a:t>Multiple real-time signals (per device) on the same pair of wires</a:t>
            </a:r>
          </a:p>
          <a:p>
            <a:pPr lvl="2"/>
            <a:r>
              <a:rPr lang="en-US" sz="1400" dirty="0"/>
              <a:t>One fieldbus device eliminates 3 hardwired I/O points without putting I/O cards in the field</a:t>
            </a:r>
          </a:p>
          <a:p>
            <a:pPr lvl="1"/>
            <a:r>
              <a:rPr lang="en-US" sz="1600" dirty="0"/>
              <a:t>More powerful two-wire loop powered devices like tank gauging systems, multi-channel temperature transmitters, and intelligent on-off valves </a:t>
            </a:r>
          </a:p>
          <a:p>
            <a:r>
              <a:rPr lang="en-US" sz="1800" dirty="0"/>
              <a:t>Reducing system footprint and weight</a:t>
            </a:r>
          </a:p>
          <a:p>
            <a:pPr lvl="1"/>
            <a:r>
              <a:rPr lang="en-US" sz="1600" dirty="0"/>
              <a:t>Dramatic reduction of I/O cards: 128 virtual I/O in one card</a:t>
            </a:r>
          </a:p>
          <a:p>
            <a:pPr lvl="1"/>
            <a:r>
              <a:rPr lang="en-US" sz="1600" dirty="0"/>
              <a:t>Eliminating marshalling cabinets</a:t>
            </a:r>
          </a:p>
          <a:p>
            <a:r>
              <a:rPr lang="en-US" sz="1800" dirty="0"/>
              <a:t>Reduced engineering time and cost</a:t>
            </a:r>
          </a:p>
          <a:p>
            <a:pPr lvl="1"/>
            <a:r>
              <a:rPr lang="en-US" sz="1600" dirty="0"/>
              <a:t>Elimination of I/O card type selection </a:t>
            </a:r>
          </a:p>
          <a:p>
            <a:pPr lvl="1"/>
            <a:r>
              <a:rPr lang="en-US" sz="1600" dirty="0"/>
              <a:t>Elimination of safety barrier type selection</a:t>
            </a:r>
          </a:p>
          <a:p>
            <a:pPr lvl="1"/>
            <a:r>
              <a:rPr lang="en-US" sz="1600" dirty="0"/>
              <a:t>Elimination of signal marshalling simplifying engineering</a:t>
            </a:r>
          </a:p>
          <a:p>
            <a:pPr lvl="1"/>
            <a:r>
              <a:rPr lang="en-US" sz="1600" dirty="0"/>
              <a:t>Virtual Marshalling: easy addition of devices to accommodate changes late </a:t>
            </a:r>
          </a:p>
          <a:p>
            <a:pPr lvl="1"/>
            <a:r>
              <a:rPr lang="en-US" sz="1600" dirty="0"/>
              <a:t>Virtual Marshalling: easy incorporation of unused real-time signals </a:t>
            </a:r>
          </a:p>
          <a:p>
            <a:pPr lvl="1"/>
            <a:r>
              <a:rPr lang="en-US" sz="1600" dirty="0"/>
              <a:t>Virtual Marshalling: change device type: e.g. on-off valve to control valve or MOV</a:t>
            </a:r>
          </a:p>
          <a:p>
            <a:r>
              <a:rPr lang="en-US" sz="1800" dirty="0"/>
              <a:t>Reduced commissioning time and cost</a:t>
            </a:r>
          </a:p>
          <a:p>
            <a:pPr lvl="1"/>
            <a:r>
              <a:rPr lang="en-US" sz="1600" dirty="0"/>
              <a:t>No 4-20 mA five point loop test</a:t>
            </a:r>
          </a:p>
          <a:p>
            <a:pPr lvl="1"/>
            <a:r>
              <a:rPr lang="en-US" sz="1600" dirty="0"/>
              <a:t>Automatic loop check documentation</a:t>
            </a:r>
          </a:p>
          <a:p>
            <a:pPr lvl="1"/>
            <a:r>
              <a:rPr lang="en-US" sz="1600" dirty="0"/>
              <a:t>Automatic device configuration download and easy verification</a:t>
            </a:r>
          </a:p>
          <a:p>
            <a:r>
              <a:rPr lang="en-US" sz="1800" dirty="0"/>
              <a:t>Easy migration path to future APL (Ethernet) devices</a:t>
            </a:r>
          </a:p>
          <a:p>
            <a:endParaRPr lang="en-US" sz="1800" dirty="0"/>
          </a:p>
        </p:txBody>
      </p:sp>
    </p:spTree>
    <p:extLst>
      <p:ext uri="{BB962C8B-B14F-4D97-AF65-F5344CB8AC3E}">
        <p14:creationId xmlns:p14="http://schemas.microsoft.com/office/powerpoint/2010/main" val="100085570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bwMode="auto">
          <a:xfrm>
            <a:off x="7524328" y="5661248"/>
            <a:ext cx="360040" cy="1080120"/>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JB</a:t>
            </a:r>
          </a:p>
        </p:txBody>
      </p:sp>
      <p:pic>
        <p:nvPicPr>
          <p:cNvPr id="185" name="Picture 39"/>
          <p:cNvPicPr>
            <a:picLocks noChangeAspect="1" noChangeArrowheads="1"/>
          </p:cNvPicPr>
          <p:nvPr/>
        </p:nvPicPr>
        <p:blipFill>
          <a:blip r:embed="rId3" cstate="print"/>
          <a:srcRect/>
          <a:stretch>
            <a:fillRect/>
          </a:stretch>
        </p:blipFill>
        <p:spPr bwMode="auto">
          <a:xfrm>
            <a:off x="5148064" y="4293096"/>
            <a:ext cx="1305326" cy="576064"/>
          </a:xfrm>
          <a:prstGeom prst="rect">
            <a:avLst/>
          </a:prstGeom>
          <a:noFill/>
          <a:ln w="9525">
            <a:noFill/>
            <a:miter lim="800000"/>
            <a:headEnd/>
            <a:tailEnd/>
          </a:ln>
        </p:spPr>
      </p:pic>
      <p:sp>
        <p:nvSpPr>
          <p:cNvPr id="394268" name="Rectangle 28"/>
          <p:cNvSpPr>
            <a:spLocks noGrp="1" noChangeArrowheads="1"/>
          </p:cNvSpPr>
          <p:nvPr>
            <p:ph type="title"/>
          </p:nvPr>
        </p:nvSpPr>
        <p:spPr/>
        <p:txBody>
          <a:bodyPr/>
          <a:lstStyle/>
          <a:p>
            <a:r>
              <a:rPr lang="en-US" dirty="0" err="1"/>
              <a:t>Multidrop</a:t>
            </a:r>
            <a:r>
              <a:rPr lang="en-US" dirty="0"/>
              <a:t>: Minimize and Simplify</a:t>
            </a:r>
          </a:p>
        </p:txBody>
      </p:sp>
      <p:sp>
        <p:nvSpPr>
          <p:cNvPr id="394269" name="Rectangle 29"/>
          <p:cNvSpPr>
            <a:spLocks noGrp="1" noChangeArrowheads="1"/>
          </p:cNvSpPr>
          <p:nvPr>
            <p:ph sz="half" idx="1"/>
          </p:nvPr>
        </p:nvSpPr>
        <p:spPr>
          <a:xfrm>
            <a:off x="590550" y="1052736"/>
            <a:ext cx="4095750" cy="2520280"/>
          </a:xfrm>
        </p:spPr>
        <p:txBody>
          <a:bodyPr/>
          <a:lstStyle/>
          <a:p>
            <a:pPr>
              <a:buNone/>
            </a:pPr>
            <a:r>
              <a:rPr lang="en-US" dirty="0"/>
              <a:t>Hardwiring</a:t>
            </a:r>
          </a:p>
          <a:p>
            <a:r>
              <a:rPr lang="en-US" dirty="0"/>
              <a:t>Familiar but tedious design</a:t>
            </a:r>
          </a:p>
          <a:p>
            <a:r>
              <a:rPr lang="en-US" dirty="0"/>
              <a:t>“Hard”, inflexible</a:t>
            </a:r>
          </a:p>
          <a:p>
            <a:r>
              <a:rPr lang="en-US" dirty="0"/>
              <a:t>Large footprint</a:t>
            </a:r>
          </a:p>
          <a:p>
            <a:r>
              <a:rPr lang="en-US" dirty="0"/>
              <a:t>Labor intensive</a:t>
            </a:r>
          </a:p>
        </p:txBody>
      </p:sp>
      <p:sp>
        <p:nvSpPr>
          <p:cNvPr id="182" name="Content Placeholder 181"/>
          <p:cNvSpPr>
            <a:spLocks noGrp="1"/>
          </p:cNvSpPr>
          <p:nvPr>
            <p:ph sz="half" idx="2"/>
          </p:nvPr>
        </p:nvSpPr>
        <p:spPr>
          <a:xfrm>
            <a:off x="4838700" y="1052736"/>
            <a:ext cx="4095750" cy="2736304"/>
          </a:xfrm>
        </p:spPr>
        <p:txBody>
          <a:bodyPr/>
          <a:lstStyle/>
          <a:p>
            <a:pPr>
              <a:buNone/>
            </a:pPr>
            <a:r>
              <a:rPr lang="en-US" dirty="0"/>
              <a:t>Fieldbus</a:t>
            </a:r>
          </a:p>
          <a:p>
            <a:r>
              <a:rPr lang="en-US" dirty="0"/>
              <a:t>Simpler “new” design</a:t>
            </a:r>
          </a:p>
          <a:p>
            <a:r>
              <a:rPr lang="en-US" dirty="0"/>
              <a:t>Flexible</a:t>
            </a:r>
          </a:p>
          <a:p>
            <a:r>
              <a:rPr lang="en-US" dirty="0"/>
              <a:t>Fewer cabinets</a:t>
            </a:r>
          </a:p>
          <a:p>
            <a:r>
              <a:rPr lang="en-US" dirty="0"/>
              <a:t>Simpler installation</a:t>
            </a:r>
          </a:p>
        </p:txBody>
      </p:sp>
      <p:grpSp>
        <p:nvGrpSpPr>
          <p:cNvPr id="2" name="Group 151"/>
          <p:cNvGrpSpPr/>
          <p:nvPr/>
        </p:nvGrpSpPr>
        <p:grpSpPr>
          <a:xfrm>
            <a:off x="8136496" y="116632"/>
            <a:ext cx="900000" cy="900000"/>
            <a:chOff x="-2340768" y="3789040"/>
            <a:chExt cx="2016125" cy="2016125"/>
          </a:xfrm>
        </p:grpSpPr>
        <p:sp>
          <p:nvSpPr>
            <p:cNvPr id="153" name="AutoShape 10"/>
            <p:cNvSpPr>
              <a:spLocks noChangeAspect="1" noChangeArrowheads="1"/>
            </p:cNvSpPr>
            <p:nvPr/>
          </p:nvSpPr>
          <p:spPr bwMode="auto">
            <a:xfrm>
              <a:off x="-2340768" y="3789040"/>
              <a:ext cx="2016125" cy="2016125"/>
            </a:xfrm>
            <a:prstGeom prst="roundRect">
              <a:avLst>
                <a:gd name="adj" fmla="val 16667"/>
              </a:avLst>
            </a:prstGeom>
            <a:noFill/>
            <a:ln w="76200" algn="ctr">
              <a:solidFill>
                <a:srgbClr val="FF0000"/>
              </a:solidFill>
              <a:round/>
              <a:headEnd/>
              <a:tailEnd/>
            </a:ln>
            <a:effectLst/>
          </p:spPr>
          <p:txBody>
            <a:bodyPr wrap="none" anchor="ctr"/>
            <a:lstStyle/>
            <a:p>
              <a:endParaRPr lang="en-US"/>
            </a:p>
          </p:txBody>
        </p:sp>
        <p:sp>
          <p:nvSpPr>
            <p:cNvPr id="154" name="Oval 18"/>
            <p:cNvSpPr>
              <a:spLocks noChangeAspect="1" noChangeArrowheads="1"/>
            </p:cNvSpPr>
            <p:nvPr/>
          </p:nvSpPr>
          <p:spPr bwMode="auto">
            <a:xfrm>
              <a:off x="-219675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156" name="Oval 19"/>
            <p:cNvSpPr>
              <a:spLocks noChangeAspect="1" noChangeArrowheads="1"/>
            </p:cNvSpPr>
            <p:nvPr/>
          </p:nvSpPr>
          <p:spPr bwMode="auto">
            <a:xfrm>
              <a:off x="-183671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157" name="Oval 20"/>
            <p:cNvSpPr>
              <a:spLocks noChangeAspect="1" noChangeArrowheads="1"/>
            </p:cNvSpPr>
            <p:nvPr/>
          </p:nvSpPr>
          <p:spPr bwMode="auto">
            <a:xfrm>
              <a:off x="-147667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158" name="Line 22"/>
            <p:cNvSpPr>
              <a:spLocks noChangeAspect="1" noChangeShapeType="1"/>
            </p:cNvSpPr>
            <p:nvPr/>
          </p:nvSpPr>
          <p:spPr bwMode="auto">
            <a:xfrm>
              <a:off x="-1692696" y="5157465"/>
              <a:ext cx="1007691" cy="0"/>
            </a:xfrm>
            <a:prstGeom prst="line">
              <a:avLst/>
            </a:prstGeom>
            <a:noFill/>
            <a:ln w="28575">
              <a:solidFill>
                <a:srgbClr val="FF0000"/>
              </a:solidFill>
              <a:round/>
              <a:headEnd/>
              <a:tailEnd/>
            </a:ln>
            <a:effectLst/>
          </p:spPr>
          <p:txBody>
            <a:bodyPr/>
            <a:lstStyle/>
            <a:p>
              <a:endParaRPr lang="en-US"/>
            </a:p>
          </p:txBody>
        </p:sp>
        <p:sp>
          <p:nvSpPr>
            <p:cNvPr id="159" name="Line 24"/>
            <p:cNvSpPr>
              <a:spLocks noChangeAspect="1" noChangeShapeType="1"/>
            </p:cNvSpPr>
            <p:nvPr/>
          </p:nvSpPr>
          <p:spPr bwMode="auto">
            <a:xfrm>
              <a:off x="-1692696" y="5157465"/>
              <a:ext cx="0" cy="144463"/>
            </a:xfrm>
            <a:prstGeom prst="line">
              <a:avLst/>
            </a:prstGeom>
            <a:noFill/>
            <a:ln w="28575">
              <a:solidFill>
                <a:srgbClr val="FF0000"/>
              </a:solidFill>
              <a:round/>
              <a:headEnd/>
              <a:tailEnd/>
            </a:ln>
            <a:effectLst/>
          </p:spPr>
          <p:txBody>
            <a:bodyPr/>
            <a:lstStyle/>
            <a:p>
              <a:endParaRPr lang="en-US"/>
            </a:p>
          </p:txBody>
        </p:sp>
        <p:sp>
          <p:nvSpPr>
            <p:cNvPr id="163" name="Line 26"/>
            <p:cNvSpPr>
              <a:spLocks noChangeAspect="1" noChangeShapeType="1"/>
            </p:cNvSpPr>
            <p:nvPr/>
          </p:nvSpPr>
          <p:spPr bwMode="auto">
            <a:xfrm>
              <a:off x="-665972" y="4292278"/>
              <a:ext cx="0" cy="871531"/>
            </a:xfrm>
            <a:prstGeom prst="line">
              <a:avLst/>
            </a:prstGeom>
            <a:noFill/>
            <a:ln w="28575">
              <a:solidFill>
                <a:srgbClr val="FF0000"/>
              </a:solidFill>
              <a:round/>
              <a:headEnd/>
              <a:tailEnd/>
            </a:ln>
            <a:effectLst/>
          </p:spPr>
          <p:txBody>
            <a:bodyPr/>
            <a:lstStyle/>
            <a:p>
              <a:endParaRPr lang="en-US"/>
            </a:p>
          </p:txBody>
        </p:sp>
        <p:sp>
          <p:nvSpPr>
            <p:cNvPr id="178" name="Rectangle 27"/>
            <p:cNvSpPr>
              <a:spLocks noChangeAspect="1" noChangeArrowheads="1"/>
            </p:cNvSpPr>
            <p:nvPr/>
          </p:nvSpPr>
          <p:spPr bwMode="auto">
            <a:xfrm>
              <a:off x="-829468" y="4004940"/>
              <a:ext cx="287338" cy="288925"/>
            </a:xfrm>
            <a:prstGeom prst="rect">
              <a:avLst/>
            </a:prstGeom>
            <a:noFill/>
            <a:ln w="28575">
              <a:solidFill>
                <a:srgbClr val="FF0000"/>
              </a:solidFill>
              <a:miter lim="800000"/>
              <a:headEnd/>
              <a:tailEnd/>
            </a:ln>
            <a:effectLst/>
          </p:spPr>
          <p:txBody>
            <a:bodyPr wrap="none" anchor="ctr"/>
            <a:lstStyle/>
            <a:p>
              <a:endParaRPr lang="en-US"/>
            </a:p>
          </p:txBody>
        </p:sp>
        <p:cxnSp>
          <p:nvCxnSpPr>
            <p:cNvPr id="179" name="Straight Connector 178"/>
            <p:cNvCxnSpPr>
              <a:stCxn id="154" idx="0"/>
              <a:endCxn id="159" idx="0"/>
            </p:cNvCxnSpPr>
            <p:nvPr/>
          </p:nvCxnSpPr>
          <p:spPr bwMode="auto">
            <a:xfrm rot="5400000" flipH="1" flipV="1">
              <a:off x="-1945121" y="5049504"/>
              <a:ext cx="144463" cy="36038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80" name="Straight Connector 179"/>
            <p:cNvCxnSpPr>
              <a:stCxn id="157" idx="0"/>
              <a:endCxn id="158" idx="0"/>
            </p:cNvCxnSpPr>
            <p:nvPr/>
          </p:nvCxnSpPr>
          <p:spPr bwMode="auto">
            <a:xfrm rot="16200000" flipV="1">
              <a:off x="-1585080" y="5049850"/>
              <a:ext cx="144463" cy="359693"/>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pic>
        <p:nvPicPr>
          <p:cNvPr id="186" name="Picture 50"/>
          <p:cNvPicPr>
            <a:picLocks noChangeAspect="1" noChangeArrowheads="1"/>
          </p:cNvPicPr>
          <p:nvPr/>
        </p:nvPicPr>
        <p:blipFill>
          <a:blip r:embed="rId4" cstate="print"/>
          <a:srcRect/>
          <a:stretch>
            <a:fillRect/>
          </a:stretch>
        </p:blipFill>
        <p:spPr bwMode="auto">
          <a:xfrm>
            <a:off x="7797229" y="4346401"/>
            <a:ext cx="619125" cy="523875"/>
          </a:xfrm>
          <a:prstGeom prst="rect">
            <a:avLst/>
          </a:prstGeom>
          <a:noFill/>
          <a:ln w="9525" algn="ctr">
            <a:noFill/>
            <a:miter lim="800000"/>
            <a:headEnd/>
            <a:tailEnd/>
          </a:ln>
        </p:spPr>
      </p:pic>
      <p:sp>
        <p:nvSpPr>
          <p:cNvPr id="187" name="Line 83"/>
          <p:cNvSpPr>
            <a:spLocks noChangeShapeType="1"/>
          </p:cNvSpPr>
          <p:nvPr/>
        </p:nvSpPr>
        <p:spPr bwMode="auto">
          <a:xfrm flipV="1">
            <a:off x="7654354" y="4775026"/>
            <a:ext cx="214312" cy="1006475"/>
          </a:xfrm>
          <a:prstGeom prst="line">
            <a:avLst/>
          </a:prstGeom>
          <a:noFill/>
          <a:ln w="38100">
            <a:solidFill>
              <a:srgbClr val="FF6600"/>
            </a:solidFill>
            <a:round/>
            <a:headEnd/>
            <a:tailEnd/>
          </a:ln>
        </p:spPr>
        <p:txBody>
          <a:bodyPr/>
          <a:lstStyle/>
          <a:p>
            <a:endParaRPr lang="en-US"/>
          </a:p>
        </p:txBody>
      </p:sp>
      <p:cxnSp>
        <p:nvCxnSpPr>
          <p:cNvPr id="188" name="AutoShape 76"/>
          <p:cNvCxnSpPr>
            <a:cxnSpLocks noChangeShapeType="1"/>
            <a:endCxn id="186" idx="1"/>
          </p:cNvCxnSpPr>
          <p:nvPr/>
        </p:nvCxnSpPr>
        <p:spPr bwMode="auto">
          <a:xfrm flipV="1">
            <a:off x="7193186" y="4608339"/>
            <a:ext cx="604043" cy="534193"/>
          </a:xfrm>
          <a:prstGeom prst="curvedConnector3">
            <a:avLst>
              <a:gd name="adj1" fmla="val 50000"/>
            </a:avLst>
          </a:prstGeom>
          <a:noFill/>
          <a:ln w="12700">
            <a:solidFill>
              <a:schemeClr val="tx1"/>
            </a:solidFill>
            <a:round/>
            <a:headEnd/>
            <a:tailEnd/>
          </a:ln>
        </p:spPr>
      </p:cxnSp>
      <p:pic>
        <p:nvPicPr>
          <p:cNvPr id="189" name="Picture 12" descr="848T"/>
          <p:cNvPicPr>
            <a:picLocks noChangeAspect="1" noChangeArrowheads="1"/>
          </p:cNvPicPr>
          <p:nvPr/>
        </p:nvPicPr>
        <p:blipFill>
          <a:blip r:embed="rId5" cstate="print"/>
          <a:srcRect/>
          <a:stretch>
            <a:fillRect/>
          </a:stretch>
        </p:blipFill>
        <p:spPr bwMode="auto">
          <a:xfrm>
            <a:off x="8175054" y="4855989"/>
            <a:ext cx="503237" cy="306388"/>
          </a:xfrm>
          <a:prstGeom prst="rect">
            <a:avLst/>
          </a:prstGeom>
          <a:noFill/>
          <a:ln w="6350" algn="ctr">
            <a:noFill/>
            <a:miter lim="800000"/>
            <a:headEnd/>
            <a:tailEnd/>
          </a:ln>
        </p:spPr>
      </p:pic>
      <p:pic>
        <p:nvPicPr>
          <p:cNvPr id="190" name="Picture 80" descr="npo00020d"/>
          <p:cNvPicPr>
            <a:picLocks noChangeAspect="1" noChangeArrowheads="1"/>
          </p:cNvPicPr>
          <p:nvPr/>
        </p:nvPicPr>
        <p:blipFill>
          <a:blip r:embed="rId6" cstate="print"/>
          <a:srcRect/>
          <a:stretch>
            <a:fillRect/>
          </a:stretch>
        </p:blipFill>
        <p:spPr bwMode="auto">
          <a:xfrm>
            <a:off x="8125842" y="5575126"/>
            <a:ext cx="407987" cy="576263"/>
          </a:xfrm>
          <a:prstGeom prst="rect">
            <a:avLst/>
          </a:prstGeom>
          <a:noFill/>
          <a:ln w="6350" algn="ctr">
            <a:noFill/>
            <a:miter lim="800000"/>
            <a:headEnd/>
            <a:tailEnd/>
          </a:ln>
        </p:spPr>
      </p:pic>
      <p:pic>
        <p:nvPicPr>
          <p:cNvPr id="191" name="Picture 17" descr="npo0001fe"/>
          <p:cNvPicPr>
            <a:picLocks noChangeAspect="1" noChangeArrowheads="1"/>
          </p:cNvPicPr>
          <p:nvPr/>
        </p:nvPicPr>
        <p:blipFill>
          <a:blip r:embed="rId7" cstate="print"/>
          <a:srcRect/>
          <a:stretch>
            <a:fillRect/>
          </a:stretch>
        </p:blipFill>
        <p:spPr bwMode="auto">
          <a:xfrm>
            <a:off x="8175054" y="5313189"/>
            <a:ext cx="288925" cy="261938"/>
          </a:xfrm>
          <a:prstGeom prst="rect">
            <a:avLst/>
          </a:prstGeom>
          <a:noFill/>
          <a:ln w="57150" algn="ctr">
            <a:noFill/>
            <a:miter lim="800000"/>
            <a:headEnd/>
            <a:tailEnd/>
          </a:ln>
        </p:spPr>
      </p:pic>
      <p:sp>
        <p:nvSpPr>
          <p:cNvPr id="192" name="Freeform 82"/>
          <p:cNvSpPr>
            <a:spLocks/>
          </p:cNvSpPr>
          <p:nvPr/>
        </p:nvSpPr>
        <p:spPr bwMode="auto">
          <a:xfrm>
            <a:off x="5654104" y="4733751"/>
            <a:ext cx="2016125" cy="1130300"/>
          </a:xfrm>
          <a:custGeom>
            <a:avLst/>
            <a:gdLst>
              <a:gd name="T0" fmla="*/ 0 w 432"/>
              <a:gd name="T1" fmla="*/ 0 h 192"/>
              <a:gd name="T2" fmla="*/ 0 w 432"/>
              <a:gd name="T3" fmla="*/ 1130300 h 192"/>
              <a:gd name="T4" fmla="*/ 2016125 w 432"/>
              <a:gd name="T5" fmla="*/ 113030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0" y="0"/>
                </a:moveTo>
                <a:lnTo>
                  <a:pt x="0" y="192"/>
                </a:lnTo>
                <a:lnTo>
                  <a:pt x="432" y="192"/>
                </a:lnTo>
              </a:path>
            </a:pathLst>
          </a:custGeom>
          <a:noFill/>
          <a:ln w="38100" cmpd="sng">
            <a:solidFill>
              <a:srgbClr val="FF6600"/>
            </a:solidFill>
            <a:round/>
            <a:headEnd/>
            <a:tailEnd/>
          </a:ln>
        </p:spPr>
        <p:txBody>
          <a:bodyPr/>
          <a:lstStyle/>
          <a:p>
            <a:endParaRPr lang="en-US"/>
          </a:p>
        </p:txBody>
      </p:sp>
      <p:sp>
        <p:nvSpPr>
          <p:cNvPr id="193" name="Line 83"/>
          <p:cNvSpPr>
            <a:spLocks noChangeShapeType="1"/>
          </p:cNvSpPr>
          <p:nvPr/>
        </p:nvSpPr>
        <p:spPr bwMode="auto">
          <a:xfrm flipV="1">
            <a:off x="7670229" y="5143326"/>
            <a:ext cx="504825" cy="720725"/>
          </a:xfrm>
          <a:prstGeom prst="line">
            <a:avLst/>
          </a:prstGeom>
          <a:noFill/>
          <a:ln w="38100">
            <a:solidFill>
              <a:srgbClr val="FF6600"/>
            </a:solidFill>
            <a:round/>
            <a:headEnd/>
            <a:tailEnd/>
          </a:ln>
        </p:spPr>
        <p:txBody>
          <a:bodyPr/>
          <a:lstStyle/>
          <a:p>
            <a:endParaRPr lang="en-US"/>
          </a:p>
        </p:txBody>
      </p:sp>
      <p:sp>
        <p:nvSpPr>
          <p:cNvPr id="194" name="Line 84"/>
          <p:cNvSpPr>
            <a:spLocks noChangeShapeType="1"/>
          </p:cNvSpPr>
          <p:nvPr/>
        </p:nvSpPr>
        <p:spPr bwMode="auto">
          <a:xfrm flipV="1">
            <a:off x="7670229" y="5503689"/>
            <a:ext cx="504825" cy="360363"/>
          </a:xfrm>
          <a:prstGeom prst="line">
            <a:avLst/>
          </a:prstGeom>
          <a:noFill/>
          <a:ln w="38100">
            <a:solidFill>
              <a:srgbClr val="FF6600"/>
            </a:solidFill>
            <a:round/>
            <a:headEnd/>
            <a:tailEnd/>
          </a:ln>
        </p:spPr>
        <p:txBody>
          <a:bodyPr/>
          <a:lstStyle/>
          <a:p>
            <a:endParaRPr lang="en-US"/>
          </a:p>
        </p:txBody>
      </p:sp>
      <p:pic>
        <p:nvPicPr>
          <p:cNvPr id="195" name="Picture 47" descr="npo000211"/>
          <p:cNvPicPr>
            <a:picLocks noChangeAspect="1" noChangeArrowheads="1"/>
          </p:cNvPicPr>
          <p:nvPr/>
        </p:nvPicPr>
        <p:blipFill>
          <a:blip r:embed="rId8" cstate="print"/>
          <a:srcRect/>
          <a:stretch>
            <a:fillRect/>
          </a:stretch>
        </p:blipFill>
        <p:spPr bwMode="auto">
          <a:xfrm>
            <a:off x="8462392" y="5719589"/>
            <a:ext cx="646112" cy="974725"/>
          </a:xfrm>
          <a:prstGeom prst="rect">
            <a:avLst/>
          </a:prstGeom>
          <a:noFill/>
          <a:ln w="6350" algn="ctr">
            <a:noFill/>
            <a:miter lim="800000"/>
            <a:headEnd/>
            <a:tailEnd/>
          </a:ln>
        </p:spPr>
      </p:pic>
      <p:sp>
        <p:nvSpPr>
          <p:cNvPr id="196" name="Line 89"/>
          <p:cNvSpPr>
            <a:spLocks noChangeShapeType="1"/>
          </p:cNvSpPr>
          <p:nvPr/>
        </p:nvSpPr>
        <p:spPr bwMode="auto">
          <a:xfrm flipV="1">
            <a:off x="7670229" y="5791026"/>
            <a:ext cx="576262" cy="73025"/>
          </a:xfrm>
          <a:prstGeom prst="line">
            <a:avLst/>
          </a:prstGeom>
          <a:noFill/>
          <a:ln w="38100">
            <a:solidFill>
              <a:srgbClr val="FF6600"/>
            </a:solidFill>
            <a:round/>
            <a:headEnd/>
            <a:tailEnd/>
          </a:ln>
        </p:spPr>
        <p:txBody>
          <a:bodyPr/>
          <a:lstStyle/>
          <a:p>
            <a:endParaRPr lang="en-US"/>
          </a:p>
        </p:txBody>
      </p:sp>
      <p:sp>
        <p:nvSpPr>
          <p:cNvPr id="197" name="Line 90"/>
          <p:cNvSpPr>
            <a:spLocks noChangeShapeType="1"/>
          </p:cNvSpPr>
          <p:nvPr/>
        </p:nvSpPr>
        <p:spPr bwMode="auto">
          <a:xfrm>
            <a:off x="7670229" y="5864051"/>
            <a:ext cx="1008062" cy="431800"/>
          </a:xfrm>
          <a:prstGeom prst="line">
            <a:avLst/>
          </a:prstGeom>
          <a:noFill/>
          <a:ln w="38100">
            <a:solidFill>
              <a:srgbClr val="FF6600"/>
            </a:solidFill>
            <a:round/>
            <a:headEnd/>
            <a:tailEnd/>
          </a:ln>
        </p:spPr>
        <p:txBody>
          <a:bodyPr/>
          <a:lstStyle/>
          <a:p>
            <a:endParaRPr lang="en-US"/>
          </a:p>
        </p:txBody>
      </p:sp>
      <p:pic>
        <p:nvPicPr>
          <p:cNvPr id="198" name="Picture 3" descr="npo0001fb"/>
          <p:cNvPicPr>
            <a:picLocks noChangeAspect="1" noChangeArrowheads="1"/>
          </p:cNvPicPr>
          <p:nvPr/>
        </p:nvPicPr>
        <p:blipFill>
          <a:blip r:embed="rId9" cstate="print"/>
          <a:srcRect/>
          <a:stretch>
            <a:fillRect/>
          </a:stretch>
        </p:blipFill>
        <p:spPr bwMode="auto">
          <a:xfrm>
            <a:off x="8030592" y="6295851"/>
            <a:ext cx="508000" cy="517525"/>
          </a:xfrm>
          <a:prstGeom prst="rect">
            <a:avLst/>
          </a:prstGeom>
          <a:noFill/>
          <a:ln w="28575" algn="ctr">
            <a:noFill/>
            <a:miter lim="800000"/>
            <a:headEnd/>
            <a:tailEnd/>
          </a:ln>
        </p:spPr>
      </p:pic>
      <p:sp>
        <p:nvSpPr>
          <p:cNvPr id="199" name="Line 92"/>
          <p:cNvSpPr>
            <a:spLocks noChangeShapeType="1"/>
          </p:cNvSpPr>
          <p:nvPr/>
        </p:nvSpPr>
        <p:spPr bwMode="auto">
          <a:xfrm>
            <a:off x="7670229" y="5864051"/>
            <a:ext cx="647700" cy="503238"/>
          </a:xfrm>
          <a:prstGeom prst="line">
            <a:avLst/>
          </a:prstGeom>
          <a:noFill/>
          <a:ln w="38100">
            <a:solidFill>
              <a:srgbClr val="FF6600"/>
            </a:solidFill>
            <a:round/>
            <a:headEnd/>
            <a:tailEnd/>
          </a:ln>
        </p:spPr>
        <p:txBody>
          <a:bodyPr/>
          <a:lstStyle/>
          <a:p>
            <a:endParaRPr lang="en-US"/>
          </a:p>
        </p:txBody>
      </p:sp>
      <p:sp>
        <p:nvSpPr>
          <p:cNvPr id="200" name="Rectangle 93"/>
          <p:cNvSpPr>
            <a:spLocks noChangeArrowheads="1"/>
          </p:cNvSpPr>
          <p:nvPr/>
        </p:nvSpPr>
        <p:spPr bwMode="auto">
          <a:xfrm>
            <a:off x="7598792" y="5719589"/>
            <a:ext cx="215900" cy="360363"/>
          </a:xfrm>
          <a:prstGeom prst="rect">
            <a:avLst/>
          </a:prstGeom>
          <a:solidFill>
            <a:srgbClr val="C0C0C0"/>
          </a:solidFill>
          <a:ln w="9525">
            <a:solidFill>
              <a:schemeClr val="tx1"/>
            </a:solidFill>
            <a:miter lim="800000"/>
            <a:headEnd/>
            <a:tailEnd/>
          </a:ln>
        </p:spPr>
        <p:txBody>
          <a:bodyPr wrap="none" anchor="ctr"/>
          <a:lstStyle/>
          <a:p>
            <a:pPr algn="ctr"/>
            <a:r>
              <a:rPr lang="en-US"/>
              <a:t>C</a:t>
            </a:r>
          </a:p>
        </p:txBody>
      </p:sp>
      <p:sp>
        <p:nvSpPr>
          <p:cNvPr id="201" name="Rectangle 94"/>
          <p:cNvSpPr>
            <a:spLocks noChangeArrowheads="1"/>
          </p:cNvSpPr>
          <p:nvPr/>
        </p:nvSpPr>
        <p:spPr bwMode="auto">
          <a:xfrm>
            <a:off x="7598792" y="6079951"/>
            <a:ext cx="215900" cy="215900"/>
          </a:xfrm>
          <a:prstGeom prst="rect">
            <a:avLst/>
          </a:prstGeom>
          <a:solidFill>
            <a:srgbClr val="339966"/>
          </a:solidFill>
          <a:ln w="9525">
            <a:solidFill>
              <a:schemeClr val="tx1"/>
            </a:solidFill>
            <a:miter lim="800000"/>
            <a:headEnd/>
            <a:tailEnd/>
          </a:ln>
        </p:spPr>
        <p:txBody>
          <a:bodyPr wrap="none" anchor="ctr"/>
          <a:lstStyle/>
          <a:p>
            <a:pPr algn="ctr"/>
            <a:r>
              <a:rPr lang="en-US"/>
              <a:t>T</a:t>
            </a:r>
          </a:p>
        </p:txBody>
      </p:sp>
      <p:pic>
        <p:nvPicPr>
          <p:cNvPr id="202" name="Picture 2" descr="475"/>
          <p:cNvPicPr>
            <a:picLocks noChangeAspect="1" noChangeArrowheads="1"/>
          </p:cNvPicPr>
          <p:nvPr/>
        </p:nvPicPr>
        <p:blipFill>
          <a:blip r:embed="rId10" cstate="print"/>
          <a:srcRect/>
          <a:stretch>
            <a:fillRect/>
          </a:stretch>
        </p:blipFill>
        <p:spPr bwMode="auto">
          <a:xfrm>
            <a:off x="6939979" y="5132214"/>
            <a:ext cx="428625" cy="681038"/>
          </a:xfrm>
          <a:prstGeom prst="rect">
            <a:avLst/>
          </a:prstGeom>
          <a:noFill/>
          <a:ln w="9525">
            <a:noFill/>
            <a:miter lim="800000"/>
            <a:headEnd/>
            <a:tailEnd/>
          </a:ln>
        </p:spPr>
      </p:pic>
      <p:cxnSp>
        <p:nvCxnSpPr>
          <p:cNvPr id="210" name="Straight Connector 209"/>
          <p:cNvCxnSpPr/>
          <p:nvPr/>
        </p:nvCxnSpPr>
        <p:spPr bwMode="auto">
          <a:xfrm rot="5400000">
            <a:off x="6461813" y="5805264"/>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1" name="TextBox 210"/>
          <p:cNvSpPr txBox="1"/>
          <p:nvPr/>
        </p:nvSpPr>
        <p:spPr>
          <a:xfrm>
            <a:off x="6417858" y="5661828"/>
            <a:ext cx="242374" cy="215444"/>
          </a:xfrm>
          <a:prstGeom prst="rect">
            <a:avLst/>
          </a:prstGeom>
          <a:noFill/>
        </p:spPr>
        <p:txBody>
          <a:bodyPr wrap="none" rtlCol="0">
            <a:spAutoFit/>
          </a:bodyPr>
          <a:lstStyle/>
          <a:p>
            <a:r>
              <a:rPr lang="en-US" sz="800" dirty="0"/>
              <a:t>2</a:t>
            </a:r>
          </a:p>
        </p:txBody>
      </p:sp>
      <p:sp>
        <p:nvSpPr>
          <p:cNvPr id="213" name="Folded Corner 212"/>
          <p:cNvSpPr/>
          <p:nvPr/>
        </p:nvSpPr>
        <p:spPr bwMode="auto">
          <a:xfrm>
            <a:off x="3203848" y="4005064"/>
            <a:ext cx="1728192" cy="1584176"/>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Let’s study each one...</a:t>
            </a:r>
          </a:p>
        </p:txBody>
      </p:sp>
      <p:grpSp>
        <p:nvGrpSpPr>
          <p:cNvPr id="3" name="Group 149"/>
          <p:cNvGrpSpPr/>
          <p:nvPr/>
        </p:nvGrpSpPr>
        <p:grpSpPr>
          <a:xfrm>
            <a:off x="688504" y="3861048"/>
            <a:ext cx="2675409" cy="2803549"/>
            <a:chOff x="688504" y="3861048"/>
            <a:chExt cx="2675409" cy="2803549"/>
          </a:xfrm>
        </p:grpSpPr>
        <p:sp>
          <p:nvSpPr>
            <p:cNvPr id="146" name="Rectangle 145"/>
            <p:cNvSpPr/>
            <p:nvPr/>
          </p:nvSpPr>
          <p:spPr bwMode="auto">
            <a:xfrm>
              <a:off x="899592" y="4509120"/>
              <a:ext cx="1584176" cy="864096"/>
            </a:xfrm>
            <a:prstGeom prst="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cxnSp>
          <p:nvCxnSpPr>
            <p:cNvPr id="144" name="Straight Connector 143"/>
            <p:cNvCxnSpPr/>
            <p:nvPr/>
          </p:nvCxnSpPr>
          <p:spPr bwMode="auto">
            <a:xfrm rot="5400000">
              <a:off x="1475656" y="4293096"/>
              <a:ext cx="72008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5" name="Straight Connector 144"/>
            <p:cNvCxnSpPr/>
            <p:nvPr/>
          </p:nvCxnSpPr>
          <p:spPr bwMode="auto">
            <a:xfrm rot="5400000">
              <a:off x="1187624" y="4293096"/>
              <a:ext cx="72008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1" name="Straight Connector 140"/>
            <p:cNvCxnSpPr/>
            <p:nvPr/>
          </p:nvCxnSpPr>
          <p:spPr bwMode="auto">
            <a:xfrm rot="5400000">
              <a:off x="1331640" y="4365104"/>
              <a:ext cx="72008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2" name="Straight Connector 141"/>
            <p:cNvCxnSpPr/>
            <p:nvPr/>
          </p:nvCxnSpPr>
          <p:spPr bwMode="auto">
            <a:xfrm rot="5400000">
              <a:off x="1043608" y="4365104"/>
              <a:ext cx="72008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4" name="Group 136"/>
            <p:cNvGrpSpPr/>
            <p:nvPr/>
          </p:nvGrpSpPr>
          <p:grpSpPr>
            <a:xfrm>
              <a:off x="1331640" y="5157192"/>
              <a:ext cx="432048" cy="720080"/>
              <a:chOff x="1331640" y="5157192"/>
              <a:chExt cx="432048" cy="720080"/>
            </a:xfrm>
          </p:grpSpPr>
          <p:cxnSp>
            <p:nvCxnSpPr>
              <p:cNvPr id="243" name="Straight Connector 242"/>
              <p:cNvCxnSpPr/>
              <p:nvPr/>
            </p:nvCxnSpPr>
            <p:spPr bwMode="auto">
              <a:xfrm rot="5400000">
                <a:off x="1403648" y="5517232"/>
                <a:ext cx="72008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42" name="Straight Connector 241"/>
              <p:cNvCxnSpPr/>
              <p:nvPr/>
            </p:nvCxnSpPr>
            <p:spPr bwMode="auto">
              <a:xfrm rot="5400000">
                <a:off x="971600" y="5517232"/>
                <a:ext cx="72008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grpSp>
          <p:nvGrpSpPr>
            <p:cNvPr id="5" name="Group 239"/>
            <p:cNvGrpSpPr/>
            <p:nvPr/>
          </p:nvGrpSpPr>
          <p:grpSpPr>
            <a:xfrm>
              <a:off x="1259632" y="4725144"/>
              <a:ext cx="576064" cy="504056"/>
              <a:chOff x="1259632" y="5229200"/>
              <a:chExt cx="576064" cy="504056"/>
            </a:xfrm>
          </p:grpSpPr>
          <p:cxnSp>
            <p:nvCxnSpPr>
              <p:cNvPr id="160" name="Straight Connector 159"/>
              <p:cNvCxnSpPr/>
              <p:nvPr/>
            </p:nvCxnSpPr>
            <p:spPr bwMode="auto">
              <a:xfrm rot="5400000">
                <a:off x="1187624" y="530120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1" name="Straight Connector 180"/>
              <p:cNvCxnSpPr/>
              <p:nvPr/>
            </p:nvCxnSpPr>
            <p:spPr bwMode="auto">
              <a:xfrm rot="5400000">
                <a:off x="1763688" y="566124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3" name="Straight Connector 182"/>
              <p:cNvCxnSpPr/>
              <p:nvPr/>
            </p:nvCxnSpPr>
            <p:spPr bwMode="auto">
              <a:xfrm>
                <a:off x="1259632" y="5373216"/>
                <a:ext cx="576064"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3" name="Straight Connector 202"/>
              <p:cNvCxnSpPr/>
              <p:nvPr/>
            </p:nvCxnSpPr>
            <p:spPr bwMode="auto">
              <a:xfrm rot="5400000">
                <a:off x="1223628" y="5337212"/>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5" name="Straight Connector 204"/>
              <p:cNvCxnSpPr/>
              <p:nvPr/>
            </p:nvCxnSpPr>
            <p:spPr bwMode="auto">
              <a:xfrm rot="5400000">
                <a:off x="1187624" y="566124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6" name="Straight Connector 205"/>
              <p:cNvCxnSpPr/>
              <p:nvPr/>
            </p:nvCxnSpPr>
            <p:spPr bwMode="auto">
              <a:xfrm rot="5400000">
                <a:off x="1223628" y="548122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4" name="Straight Connector 213"/>
              <p:cNvCxnSpPr/>
              <p:nvPr/>
            </p:nvCxnSpPr>
            <p:spPr bwMode="auto">
              <a:xfrm rot="5400000">
                <a:off x="1331640" y="530120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5" name="Straight Connector 214"/>
              <p:cNvCxnSpPr/>
              <p:nvPr/>
            </p:nvCxnSpPr>
            <p:spPr bwMode="auto">
              <a:xfrm rot="5400000">
                <a:off x="1655676" y="5625244"/>
                <a:ext cx="21602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7" name="Straight Connector 216"/>
              <p:cNvCxnSpPr/>
              <p:nvPr/>
            </p:nvCxnSpPr>
            <p:spPr bwMode="auto">
              <a:xfrm>
                <a:off x="1403648" y="5373216"/>
                <a:ext cx="360040"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9" name="Straight Connector 218"/>
              <p:cNvCxnSpPr/>
              <p:nvPr/>
            </p:nvCxnSpPr>
            <p:spPr bwMode="auto">
              <a:xfrm rot="5400000">
                <a:off x="1259632" y="566124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0" name="Straight Connector 219"/>
              <p:cNvCxnSpPr/>
              <p:nvPr/>
            </p:nvCxnSpPr>
            <p:spPr bwMode="auto">
              <a:xfrm rot="5400000">
                <a:off x="1295636" y="5409220"/>
                <a:ext cx="216024"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1" name="Straight Connector 220"/>
              <p:cNvCxnSpPr/>
              <p:nvPr/>
            </p:nvCxnSpPr>
            <p:spPr bwMode="auto">
              <a:xfrm rot="5400000">
                <a:off x="1403648" y="530120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3" name="Straight Connector 222"/>
              <p:cNvCxnSpPr/>
              <p:nvPr/>
            </p:nvCxnSpPr>
            <p:spPr bwMode="auto">
              <a:xfrm rot="5400000">
                <a:off x="1331640" y="566124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4" name="Straight Connector 223"/>
              <p:cNvCxnSpPr/>
              <p:nvPr/>
            </p:nvCxnSpPr>
            <p:spPr bwMode="auto">
              <a:xfrm rot="5400000">
                <a:off x="1403648" y="566124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5" name="Straight Connector 224"/>
              <p:cNvCxnSpPr/>
              <p:nvPr/>
            </p:nvCxnSpPr>
            <p:spPr bwMode="auto">
              <a:xfrm rot="5400000">
                <a:off x="1475656" y="566124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6" name="Straight Connector 225"/>
              <p:cNvCxnSpPr/>
              <p:nvPr/>
            </p:nvCxnSpPr>
            <p:spPr bwMode="auto">
              <a:xfrm rot="5400000">
                <a:off x="1547664" y="566124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7" name="Straight Connector 226"/>
              <p:cNvCxnSpPr/>
              <p:nvPr/>
            </p:nvCxnSpPr>
            <p:spPr bwMode="auto">
              <a:xfrm rot="5400000">
                <a:off x="1619672" y="566124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8" name="Straight Connector 227"/>
              <p:cNvCxnSpPr/>
              <p:nvPr/>
            </p:nvCxnSpPr>
            <p:spPr bwMode="auto">
              <a:xfrm rot="5400000">
                <a:off x="1475656" y="530120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9" name="Straight Connector 228"/>
              <p:cNvCxnSpPr/>
              <p:nvPr/>
            </p:nvCxnSpPr>
            <p:spPr bwMode="auto">
              <a:xfrm rot="5400000">
                <a:off x="1547664" y="530120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0" name="Straight Connector 229"/>
              <p:cNvCxnSpPr/>
              <p:nvPr/>
            </p:nvCxnSpPr>
            <p:spPr bwMode="auto">
              <a:xfrm rot="5400000">
                <a:off x="1619672" y="530120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1" name="Straight Connector 230"/>
              <p:cNvCxnSpPr/>
              <p:nvPr/>
            </p:nvCxnSpPr>
            <p:spPr bwMode="auto">
              <a:xfrm rot="5400000">
                <a:off x="1691680" y="530120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2" name="Straight Connector 231"/>
              <p:cNvCxnSpPr/>
              <p:nvPr/>
            </p:nvCxnSpPr>
            <p:spPr bwMode="auto">
              <a:xfrm rot="5400000">
                <a:off x="1763688" y="5301208"/>
                <a:ext cx="1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3" name="Straight Connector 232"/>
              <p:cNvCxnSpPr/>
              <p:nvPr/>
            </p:nvCxnSpPr>
            <p:spPr bwMode="auto">
              <a:xfrm rot="5400000">
                <a:off x="1655676" y="5409220"/>
                <a:ext cx="216024"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4" name="Straight Connector 233"/>
              <p:cNvCxnSpPr/>
              <p:nvPr/>
            </p:nvCxnSpPr>
            <p:spPr bwMode="auto">
              <a:xfrm rot="16200000" flipH="1">
                <a:off x="1475656" y="5445224"/>
                <a:ext cx="216024"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6" name="Straight Connector 235"/>
              <p:cNvCxnSpPr/>
              <p:nvPr/>
            </p:nvCxnSpPr>
            <p:spPr bwMode="auto">
              <a:xfrm rot="5400000">
                <a:off x="1439652" y="5409220"/>
                <a:ext cx="216024"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7" name="Straight Connector 236"/>
              <p:cNvCxnSpPr/>
              <p:nvPr/>
            </p:nvCxnSpPr>
            <p:spPr bwMode="auto">
              <a:xfrm rot="5400000">
                <a:off x="1511660" y="5409220"/>
                <a:ext cx="216024"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8" name="Straight Connector 237"/>
              <p:cNvCxnSpPr/>
              <p:nvPr/>
            </p:nvCxnSpPr>
            <p:spPr bwMode="auto">
              <a:xfrm rot="10800000" flipV="1">
                <a:off x="1403648" y="5373216"/>
                <a:ext cx="360040"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94272" name="Line 32"/>
            <p:cNvSpPr>
              <a:spLocks noChangeShapeType="1"/>
            </p:cNvSpPr>
            <p:nvPr/>
          </p:nvSpPr>
          <p:spPr bwMode="auto">
            <a:xfrm>
              <a:off x="1295401" y="5944517"/>
              <a:ext cx="0" cy="313681"/>
            </a:xfrm>
            <a:prstGeom prst="line">
              <a:avLst/>
            </a:prstGeom>
            <a:noFill/>
            <a:ln w="9525">
              <a:solidFill>
                <a:schemeClr val="tx1"/>
              </a:solidFill>
              <a:round/>
              <a:headEnd type="triangle" w="med" len="med"/>
              <a:tailEnd/>
            </a:ln>
            <a:effectLst/>
          </p:spPr>
          <p:txBody>
            <a:bodyPr/>
            <a:lstStyle/>
            <a:p>
              <a:endParaRPr lang="en-US"/>
            </a:p>
          </p:txBody>
        </p:sp>
        <p:sp>
          <p:nvSpPr>
            <p:cNvPr id="394273" name="Line 33"/>
            <p:cNvSpPr>
              <a:spLocks noChangeShapeType="1"/>
            </p:cNvSpPr>
            <p:nvPr/>
          </p:nvSpPr>
          <p:spPr bwMode="auto">
            <a:xfrm>
              <a:off x="1371601" y="5944517"/>
              <a:ext cx="304800" cy="313681"/>
            </a:xfrm>
            <a:prstGeom prst="line">
              <a:avLst/>
            </a:prstGeom>
            <a:noFill/>
            <a:ln w="9525">
              <a:solidFill>
                <a:schemeClr val="tx1"/>
              </a:solidFill>
              <a:round/>
              <a:headEnd type="triangle" w="med" len="med"/>
              <a:tailEnd/>
            </a:ln>
            <a:effectLst/>
          </p:spPr>
          <p:txBody>
            <a:bodyPr/>
            <a:lstStyle/>
            <a:p>
              <a:endParaRPr lang="en-US"/>
            </a:p>
          </p:txBody>
        </p:sp>
        <p:sp>
          <p:nvSpPr>
            <p:cNvPr id="394275" name="Line 35"/>
            <p:cNvSpPr>
              <a:spLocks noChangeShapeType="1"/>
            </p:cNvSpPr>
            <p:nvPr/>
          </p:nvSpPr>
          <p:spPr bwMode="auto">
            <a:xfrm>
              <a:off x="1524001" y="5944517"/>
              <a:ext cx="833421" cy="296714"/>
            </a:xfrm>
            <a:prstGeom prst="line">
              <a:avLst/>
            </a:prstGeom>
            <a:noFill/>
            <a:ln w="9525">
              <a:solidFill>
                <a:schemeClr val="tx1"/>
              </a:solidFill>
              <a:round/>
              <a:headEnd type="none" w="med" len="med"/>
              <a:tailEnd type="triangle"/>
            </a:ln>
            <a:effectLst/>
          </p:spPr>
          <p:txBody>
            <a:bodyPr/>
            <a:lstStyle/>
            <a:p>
              <a:endParaRPr lang="en-US"/>
            </a:p>
          </p:txBody>
        </p:sp>
        <p:sp>
          <p:nvSpPr>
            <p:cNvPr id="394276" name="Line 36"/>
            <p:cNvSpPr>
              <a:spLocks noChangeShapeType="1"/>
            </p:cNvSpPr>
            <p:nvPr/>
          </p:nvSpPr>
          <p:spPr bwMode="auto">
            <a:xfrm>
              <a:off x="1600201" y="5944517"/>
              <a:ext cx="1143000" cy="295229"/>
            </a:xfrm>
            <a:prstGeom prst="line">
              <a:avLst/>
            </a:prstGeom>
            <a:noFill/>
            <a:ln w="9525">
              <a:solidFill>
                <a:schemeClr val="tx1"/>
              </a:solidFill>
              <a:round/>
              <a:headEnd/>
              <a:tailEnd type="triangle" w="med" len="med"/>
            </a:ln>
            <a:effectLst/>
          </p:spPr>
          <p:txBody>
            <a:bodyPr/>
            <a:lstStyle/>
            <a:p>
              <a:endParaRPr lang="en-US"/>
            </a:p>
          </p:txBody>
        </p:sp>
        <p:sp>
          <p:nvSpPr>
            <p:cNvPr id="394277" name="Line 37"/>
            <p:cNvSpPr>
              <a:spLocks noChangeShapeType="1"/>
            </p:cNvSpPr>
            <p:nvPr/>
          </p:nvSpPr>
          <p:spPr bwMode="auto">
            <a:xfrm>
              <a:off x="1752601" y="5944517"/>
              <a:ext cx="1371600" cy="295229"/>
            </a:xfrm>
            <a:prstGeom prst="line">
              <a:avLst/>
            </a:prstGeom>
            <a:noFill/>
            <a:ln w="9525">
              <a:solidFill>
                <a:schemeClr val="tx1"/>
              </a:solidFill>
              <a:round/>
              <a:headEnd type="triangle"/>
              <a:tailEnd type="none" w="med" len="med"/>
            </a:ln>
            <a:effectLst/>
          </p:spPr>
          <p:txBody>
            <a:bodyPr/>
            <a:lstStyle/>
            <a:p>
              <a:endParaRPr lang="en-US"/>
            </a:p>
          </p:txBody>
        </p:sp>
        <p:grpSp>
          <p:nvGrpSpPr>
            <p:cNvPr id="6" name="Group 38"/>
            <p:cNvGrpSpPr>
              <a:grpSpLocks/>
            </p:cNvGrpSpPr>
            <p:nvPr/>
          </p:nvGrpSpPr>
          <p:grpSpPr bwMode="auto">
            <a:xfrm>
              <a:off x="2667001" y="6202635"/>
              <a:ext cx="304800" cy="457200"/>
              <a:chOff x="1392" y="2784"/>
              <a:chExt cx="192" cy="288"/>
            </a:xfrm>
          </p:grpSpPr>
          <p:sp>
            <p:nvSpPr>
              <p:cNvPr id="394279" name="AutoShape 39"/>
              <p:cNvSpPr>
                <a:spLocks noChangeArrowheads="1"/>
              </p:cNvSpPr>
              <p:nvPr/>
            </p:nvSpPr>
            <p:spPr bwMode="auto">
              <a:xfrm rot="5400000">
                <a:off x="1440" y="2928"/>
                <a:ext cx="96" cy="192"/>
              </a:xfrm>
              <a:prstGeom prst="flowChartCollate">
                <a:avLst/>
              </a:prstGeom>
              <a:solidFill>
                <a:srgbClr val="993366"/>
              </a:solidFill>
              <a:ln w="9525">
                <a:solidFill>
                  <a:schemeClr val="tx1"/>
                </a:solidFill>
                <a:miter lim="800000"/>
                <a:headEnd/>
                <a:tailEnd/>
              </a:ln>
              <a:effectLst/>
            </p:spPr>
            <p:txBody>
              <a:bodyPr wrap="none" anchor="ctr"/>
              <a:lstStyle/>
              <a:p>
                <a:endParaRPr lang="en-US"/>
              </a:p>
            </p:txBody>
          </p:sp>
          <p:sp>
            <p:nvSpPr>
              <p:cNvPr id="394280" name="Line 40"/>
              <p:cNvSpPr>
                <a:spLocks noChangeShapeType="1"/>
              </p:cNvSpPr>
              <p:nvPr/>
            </p:nvSpPr>
            <p:spPr bwMode="auto">
              <a:xfrm flipV="1">
                <a:off x="1488" y="2832"/>
                <a:ext cx="0" cy="192"/>
              </a:xfrm>
              <a:prstGeom prst="line">
                <a:avLst/>
              </a:prstGeom>
              <a:noFill/>
              <a:ln w="9525">
                <a:solidFill>
                  <a:schemeClr val="tx1"/>
                </a:solidFill>
                <a:round/>
                <a:headEnd/>
                <a:tailEnd/>
              </a:ln>
              <a:effectLst/>
            </p:spPr>
            <p:txBody>
              <a:bodyPr/>
              <a:lstStyle/>
              <a:p>
                <a:endParaRPr lang="en-US"/>
              </a:p>
            </p:txBody>
          </p:sp>
          <p:sp>
            <p:nvSpPr>
              <p:cNvPr id="394281" name="AutoShape 41"/>
              <p:cNvSpPr>
                <a:spLocks noChangeArrowheads="1"/>
              </p:cNvSpPr>
              <p:nvPr/>
            </p:nvSpPr>
            <p:spPr bwMode="auto">
              <a:xfrm rot="-5400000">
                <a:off x="1440" y="2736"/>
                <a:ext cx="96" cy="192"/>
              </a:xfrm>
              <a:prstGeom prst="flowChartDelay">
                <a:avLst/>
              </a:prstGeom>
              <a:solidFill>
                <a:srgbClr val="993366"/>
              </a:solidFill>
              <a:ln w="9525">
                <a:solidFill>
                  <a:schemeClr val="tx1"/>
                </a:solidFill>
                <a:miter lim="800000"/>
                <a:headEnd/>
                <a:tailEnd/>
              </a:ln>
              <a:effectLst/>
            </p:spPr>
            <p:txBody>
              <a:bodyPr wrap="none" anchor="ctr"/>
              <a:lstStyle/>
              <a:p>
                <a:endParaRPr lang="en-US"/>
              </a:p>
            </p:txBody>
          </p:sp>
        </p:grpSp>
        <p:sp>
          <p:nvSpPr>
            <p:cNvPr id="394282" name="AutoShape 42"/>
            <p:cNvSpPr>
              <a:spLocks noChangeArrowheads="1"/>
            </p:cNvSpPr>
            <p:nvPr/>
          </p:nvSpPr>
          <p:spPr bwMode="auto">
            <a:xfrm>
              <a:off x="1142976" y="6202635"/>
              <a:ext cx="304800" cy="304800"/>
            </a:xfrm>
            <a:prstGeom prst="flowChartSummingJunction">
              <a:avLst/>
            </a:prstGeom>
            <a:solidFill>
              <a:srgbClr val="339966"/>
            </a:solidFill>
            <a:ln w="9525">
              <a:solidFill>
                <a:schemeClr val="tx1"/>
              </a:solidFill>
              <a:round/>
              <a:headEnd/>
              <a:tailEnd/>
            </a:ln>
            <a:effectLst/>
          </p:spPr>
          <p:txBody>
            <a:bodyPr wrap="none" anchor="ctr"/>
            <a:lstStyle/>
            <a:p>
              <a:endParaRPr lang="en-US"/>
            </a:p>
          </p:txBody>
        </p:sp>
        <p:sp>
          <p:nvSpPr>
            <p:cNvPr id="394284" name="AutoShape 44"/>
            <p:cNvSpPr>
              <a:spLocks noChangeArrowheads="1"/>
            </p:cNvSpPr>
            <p:nvPr/>
          </p:nvSpPr>
          <p:spPr bwMode="auto">
            <a:xfrm>
              <a:off x="3059113" y="6186760"/>
              <a:ext cx="304800" cy="304800"/>
            </a:xfrm>
            <a:prstGeom prst="flowChartSummingJunction">
              <a:avLst/>
            </a:prstGeom>
            <a:solidFill>
              <a:srgbClr val="339966"/>
            </a:solidFill>
            <a:ln w="9525">
              <a:solidFill>
                <a:schemeClr val="tx1"/>
              </a:solidFill>
              <a:round/>
              <a:headEnd/>
              <a:tailEnd/>
            </a:ln>
            <a:effectLst/>
          </p:spPr>
          <p:txBody>
            <a:bodyPr wrap="none" anchor="ctr"/>
            <a:lstStyle/>
            <a:p>
              <a:endParaRPr lang="en-US"/>
            </a:p>
          </p:txBody>
        </p:sp>
        <p:sp>
          <p:nvSpPr>
            <p:cNvPr id="394300" name="Freeform 60"/>
            <p:cNvSpPr>
              <a:spLocks/>
            </p:cNvSpPr>
            <p:nvPr/>
          </p:nvSpPr>
          <p:spPr bwMode="auto">
            <a:xfrm>
              <a:off x="1908176" y="4941168"/>
              <a:ext cx="287338" cy="287338"/>
            </a:xfrm>
            <a:custGeom>
              <a:avLst/>
              <a:gdLst/>
              <a:ahLst/>
              <a:cxnLst>
                <a:cxn ang="0">
                  <a:pos x="0" y="181"/>
                </a:cxn>
                <a:cxn ang="0">
                  <a:pos x="181" y="181"/>
                </a:cxn>
                <a:cxn ang="0">
                  <a:pos x="181" y="0"/>
                </a:cxn>
              </a:cxnLst>
              <a:rect l="0" t="0" r="r" b="b"/>
              <a:pathLst>
                <a:path w="181" h="181">
                  <a:moveTo>
                    <a:pt x="0" y="181"/>
                  </a:moveTo>
                  <a:lnTo>
                    <a:pt x="181" y="181"/>
                  </a:lnTo>
                  <a:lnTo>
                    <a:pt x="181" y="0"/>
                  </a:lnTo>
                </a:path>
              </a:pathLst>
            </a:custGeom>
            <a:noFill/>
            <a:ln w="9525">
              <a:solidFill>
                <a:schemeClr val="tx1"/>
              </a:solidFill>
              <a:round/>
              <a:headEnd/>
              <a:tailEnd/>
            </a:ln>
            <a:effectLst/>
          </p:spPr>
          <p:txBody>
            <a:bodyPr/>
            <a:lstStyle/>
            <a:p>
              <a:endParaRPr lang="en-US"/>
            </a:p>
          </p:txBody>
        </p:sp>
        <p:sp>
          <p:nvSpPr>
            <p:cNvPr id="394302" name="Rectangle 62"/>
            <p:cNvSpPr>
              <a:spLocks noChangeArrowheads="1"/>
            </p:cNvSpPr>
            <p:nvPr/>
          </p:nvSpPr>
          <p:spPr bwMode="auto">
            <a:xfrm>
              <a:off x="1979960" y="4725838"/>
              <a:ext cx="431800" cy="431800"/>
            </a:xfrm>
            <a:prstGeom prst="rect">
              <a:avLst/>
            </a:prstGeom>
            <a:solidFill>
              <a:srgbClr val="C0C0C0"/>
            </a:solidFill>
            <a:ln w="9525">
              <a:solidFill>
                <a:schemeClr val="tx1"/>
              </a:solidFill>
              <a:miter lim="800000"/>
              <a:headEnd/>
              <a:tailEnd/>
            </a:ln>
            <a:effectLst/>
          </p:spPr>
          <p:txBody>
            <a:bodyPr wrap="none" anchor="ctr"/>
            <a:lstStyle/>
            <a:p>
              <a:r>
                <a:rPr lang="en-US" sz="1800">
                  <a:solidFill>
                    <a:schemeClr val="tx1"/>
                  </a:solidFill>
                </a:rPr>
                <a:t>P/S</a:t>
              </a:r>
            </a:p>
          </p:txBody>
        </p:sp>
        <p:grpSp>
          <p:nvGrpSpPr>
            <p:cNvPr id="7" name="Group 63"/>
            <p:cNvGrpSpPr>
              <a:grpSpLocks/>
            </p:cNvGrpSpPr>
            <p:nvPr/>
          </p:nvGrpSpPr>
          <p:grpSpPr bwMode="auto">
            <a:xfrm>
              <a:off x="688504" y="3861048"/>
              <a:ext cx="1219200" cy="576263"/>
              <a:chOff x="385" y="2447"/>
              <a:chExt cx="768" cy="363"/>
            </a:xfrm>
          </p:grpSpPr>
          <p:grpSp>
            <p:nvGrpSpPr>
              <p:cNvPr id="8" name="Group 64"/>
              <p:cNvGrpSpPr>
                <a:grpSpLocks/>
              </p:cNvGrpSpPr>
              <p:nvPr/>
            </p:nvGrpSpPr>
            <p:grpSpPr bwMode="auto">
              <a:xfrm>
                <a:off x="769" y="2447"/>
                <a:ext cx="384" cy="363"/>
                <a:chOff x="769" y="2447"/>
                <a:chExt cx="384" cy="363"/>
              </a:xfrm>
            </p:grpSpPr>
            <p:sp>
              <p:nvSpPr>
                <p:cNvPr id="394305" name="Rectangle 65"/>
                <p:cNvSpPr>
                  <a:spLocks noChangeArrowheads="1"/>
                </p:cNvSpPr>
                <p:nvPr/>
              </p:nvSpPr>
              <p:spPr bwMode="auto">
                <a:xfrm>
                  <a:off x="865" y="2447"/>
                  <a:ext cx="96" cy="363"/>
                </a:xfrm>
                <a:prstGeom prst="rect">
                  <a:avLst/>
                </a:prstGeom>
                <a:solidFill>
                  <a:srgbClr val="C0C0C0"/>
                </a:solidFill>
                <a:ln w="9525">
                  <a:solidFill>
                    <a:schemeClr val="tx1"/>
                  </a:solidFill>
                  <a:miter lim="800000"/>
                  <a:headEnd/>
                  <a:tailEnd/>
                </a:ln>
                <a:effectLst/>
              </p:spPr>
              <p:txBody>
                <a:bodyPr wrap="none" anchor="ctr"/>
                <a:lstStyle/>
                <a:p>
                  <a:r>
                    <a:rPr lang="en-US" sz="1400"/>
                    <a:t>D</a:t>
                  </a:r>
                </a:p>
                <a:p>
                  <a:r>
                    <a:rPr lang="en-US" sz="1400"/>
                    <a:t>O</a:t>
                  </a:r>
                </a:p>
              </p:txBody>
            </p:sp>
            <p:sp>
              <p:nvSpPr>
                <p:cNvPr id="394306" name="Rectangle 66"/>
                <p:cNvSpPr>
                  <a:spLocks noChangeArrowheads="1"/>
                </p:cNvSpPr>
                <p:nvPr/>
              </p:nvSpPr>
              <p:spPr bwMode="auto">
                <a:xfrm>
                  <a:off x="961" y="2447"/>
                  <a:ext cx="96" cy="363"/>
                </a:xfrm>
                <a:prstGeom prst="rect">
                  <a:avLst/>
                </a:prstGeom>
                <a:solidFill>
                  <a:srgbClr val="C0C0C0"/>
                </a:solidFill>
                <a:ln w="9525">
                  <a:solidFill>
                    <a:schemeClr val="tx1"/>
                  </a:solidFill>
                  <a:miter lim="800000"/>
                  <a:headEnd/>
                  <a:tailEnd/>
                </a:ln>
                <a:effectLst/>
              </p:spPr>
              <p:txBody>
                <a:bodyPr wrap="none" anchor="ctr"/>
                <a:lstStyle/>
                <a:p>
                  <a:r>
                    <a:rPr lang="en-US" sz="1400"/>
                    <a:t>A</a:t>
                  </a:r>
                </a:p>
                <a:p>
                  <a:r>
                    <a:rPr lang="en-US" sz="1400"/>
                    <a:t>I</a:t>
                  </a:r>
                </a:p>
              </p:txBody>
            </p:sp>
            <p:sp>
              <p:nvSpPr>
                <p:cNvPr id="394307" name="Rectangle 67"/>
                <p:cNvSpPr>
                  <a:spLocks noChangeArrowheads="1"/>
                </p:cNvSpPr>
                <p:nvPr/>
              </p:nvSpPr>
              <p:spPr bwMode="auto">
                <a:xfrm>
                  <a:off x="1057" y="2447"/>
                  <a:ext cx="96" cy="363"/>
                </a:xfrm>
                <a:prstGeom prst="rect">
                  <a:avLst/>
                </a:prstGeom>
                <a:solidFill>
                  <a:srgbClr val="C0C0C0"/>
                </a:solidFill>
                <a:ln w="9525">
                  <a:solidFill>
                    <a:schemeClr val="tx1"/>
                  </a:solidFill>
                  <a:miter lim="800000"/>
                  <a:headEnd/>
                  <a:tailEnd/>
                </a:ln>
                <a:effectLst/>
              </p:spPr>
              <p:txBody>
                <a:bodyPr wrap="none" anchor="ctr"/>
                <a:lstStyle/>
                <a:p>
                  <a:r>
                    <a:rPr lang="en-US" sz="1400"/>
                    <a:t>A</a:t>
                  </a:r>
                </a:p>
                <a:p>
                  <a:r>
                    <a:rPr lang="en-US" sz="1400"/>
                    <a:t>O</a:t>
                  </a:r>
                </a:p>
              </p:txBody>
            </p:sp>
            <p:sp>
              <p:nvSpPr>
                <p:cNvPr id="394308" name="Rectangle 68"/>
                <p:cNvSpPr>
                  <a:spLocks noChangeArrowheads="1"/>
                </p:cNvSpPr>
                <p:nvPr/>
              </p:nvSpPr>
              <p:spPr bwMode="auto">
                <a:xfrm>
                  <a:off x="769" y="2447"/>
                  <a:ext cx="96" cy="363"/>
                </a:xfrm>
                <a:prstGeom prst="rect">
                  <a:avLst/>
                </a:prstGeom>
                <a:solidFill>
                  <a:srgbClr val="C0C0C0"/>
                </a:solidFill>
                <a:ln w="9525">
                  <a:solidFill>
                    <a:schemeClr val="tx1"/>
                  </a:solidFill>
                  <a:miter lim="800000"/>
                  <a:headEnd/>
                  <a:tailEnd/>
                </a:ln>
                <a:effectLst/>
              </p:spPr>
              <p:txBody>
                <a:bodyPr wrap="none" anchor="ctr"/>
                <a:lstStyle/>
                <a:p>
                  <a:r>
                    <a:rPr lang="en-US" sz="1400"/>
                    <a:t>D</a:t>
                  </a:r>
                </a:p>
                <a:p>
                  <a:r>
                    <a:rPr lang="en-US" sz="1400"/>
                    <a:t>I</a:t>
                  </a:r>
                </a:p>
              </p:txBody>
            </p:sp>
          </p:grpSp>
          <p:grpSp>
            <p:nvGrpSpPr>
              <p:cNvPr id="9" name="Group 69"/>
              <p:cNvGrpSpPr>
                <a:grpSpLocks/>
              </p:cNvGrpSpPr>
              <p:nvPr/>
            </p:nvGrpSpPr>
            <p:grpSpPr bwMode="auto">
              <a:xfrm>
                <a:off x="385" y="2447"/>
                <a:ext cx="384" cy="363"/>
                <a:chOff x="2736" y="1728"/>
                <a:chExt cx="384" cy="384"/>
              </a:xfrm>
            </p:grpSpPr>
            <p:sp>
              <p:nvSpPr>
                <p:cNvPr id="394310" name="Rectangle 70"/>
                <p:cNvSpPr>
                  <a:spLocks noChangeArrowheads="1"/>
                </p:cNvSpPr>
                <p:nvPr/>
              </p:nvSpPr>
              <p:spPr bwMode="auto">
                <a:xfrm>
                  <a:off x="2832" y="1728"/>
                  <a:ext cx="96" cy="384"/>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94311" name="Rectangle 71"/>
                <p:cNvSpPr>
                  <a:spLocks noChangeArrowheads="1"/>
                </p:cNvSpPr>
                <p:nvPr/>
              </p:nvSpPr>
              <p:spPr bwMode="auto">
                <a:xfrm>
                  <a:off x="2928" y="1728"/>
                  <a:ext cx="96" cy="384"/>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94312" name="Rectangle 72"/>
                <p:cNvSpPr>
                  <a:spLocks noChangeArrowheads="1"/>
                </p:cNvSpPr>
                <p:nvPr/>
              </p:nvSpPr>
              <p:spPr bwMode="auto">
                <a:xfrm>
                  <a:off x="3024" y="1728"/>
                  <a:ext cx="96" cy="384"/>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94313" name="Rectangle 73"/>
                <p:cNvSpPr>
                  <a:spLocks noChangeArrowheads="1"/>
                </p:cNvSpPr>
                <p:nvPr/>
              </p:nvSpPr>
              <p:spPr bwMode="auto">
                <a:xfrm>
                  <a:off x="2736" y="1728"/>
                  <a:ext cx="96" cy="384"/>
                </a:xfrm>
                <a:prstGeom prst="rect">
                  <a:avLst/>
                </a:prstGeom>
                <a:solidFill>
                  <a:srgbClr val="C0C0C0"/>
                </a:solidFill>
                <a:ln w="9525">
                  <a:solidFill>
                    <a:schemeClr val="tx1"/>
                  </a:solidFill>
                  <a:miter lim="800000"/>
                  <a:headEnd/>
                  <a:tailEnd/>
                </a:ln>
                <a:effectLst/>
              </p:spPr>
              <p:txBody>
                <a:bodyPr wrap="none" anchor="ctr"/>
                <a:lstStyle/>
                <a:p>
                  <a:endParaRPr lang="en-US"/>
                </a:p>
              </p:txBody>
            </p:sp>
          </p:grpSp>
        </p:grpSp>
        <p:grpSp>
          <p:nvGrpSpPr>
            <p:cNvPr id="10" name="Group 82"/>
            <p:cNvGrpSpPr/>
            <p:nvPr/>
          </p:nvGrpSpPr>
          <p:grpSpPr>
            <a:xfrm>
              <a:off x="2293938" y="6215351"/>
              <a:ext cx="304800" cy="449246"/>
              <a:chOff x="2293938" y="5857892"/>
              <a:chExt cx="304800" cy="449246"/>
            </a:xfrm>
          </p:grpSpPr>
          <p:sp>
            <p:nvSpPr>
              <p:cNvPr id="394292" name="AutoShape 52"/>
              <p:cNvSpPr>
                <a:spLocks noChangeArrowheads="1"/>
              </p:cNvSpPr>
              <p:nvPr/>
            </p:nvSpPr>
            <p:spPr bwMode="auto">
              <a:xfrm rot="5400000">
                <a:off x="2370138" y="6078538"/>
                <a:ext cx="152400" cy="304800"/>
              </a:xfrm>
              <a:prstGeom prst="flowChartCollate">
                <a:avLst/>
              </a:prstGeom>
              <a:solidFill>
                <a:srgbClr val="993366"/>
              </a:solidFill>
              <a:ln w="9525">
                <a:solidFill>
                  <a:schemeClr val="tx1"/>
                </a:solidFill>
                <a:miter lim="800000"/>
                <a:headEnd/>
                <a:tailEnd/>
              </a:ln>
              <a:effectLst/>
            </p:spPr>
            <p:txBody>
              <a:bodyPr wrap="none" anchor="ctr"/>
              <a:lstStyle/>
              <a:p>
                <a:endParaRPr lang="en-US"/>
              </a:p>
            </p:txBody>
          </p:sp>
          <p:sp>
            <p:nvSpPr>
              <p:cNvPr id="394293" name="Line 53"/>
              <p:cNvSpPr>
                <a:spLocks noChangeShapeType="1"/>
              </p:cNvSpPr>
              <p:nvPr/>
            </p:nvSpPr>
            <p:spPr bwMode="auto">
              <a:xfrm flipV="1">
                <a:off x="2446338" y="5926138"/>
                <a:ext cx="0" cy="304800"/>
              </a:xfrm>
              <a:prstGeom prst="line">
                <a:avLst/>
              </a:prstGeom>
              <a:noFill/>
              <a:ln w="9525">
                <a:solidFill>
                  <a:schemeClr val="tx1"/>
                </a:solidFill>
                <a:round/>
                <a:headEnd/>
                <a:tailEnd/>
              </a:ln>
              <a:effectLst/>
            </p:spPr>
            <p:txBody>
              <a:bodyPr/>
              <a:lstStyle/>
              <a:p>
                <a:endParaRPr lang="en-US"/>
              </a:p>
            </p:txBody>
          </p:sp>
          <p:sp>
            <p:nvSpPr>
              <p:cNvPr id="82" name="Rectangle 81"/>
              <p:cNvSpPr/>
              <p:nvPr/>
            </p:nvSpPr>
            <p:spPr bwMode="auto">
              <a:xfrm>
                <a:off x="2375236" y="5857892"/>
                <a:ext cx="142876" cy="142876"/>
              </a:xfrm>
              <a:prstGeom prst="rect">
                <a:avLst/>
              </a:prstGeom>
              <a:solidFill>
                <a:srgbClr val="9933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rPr>
                  <a:t>S</a:t>
                </a:r>
              </a:p>
            </p:txBody>
          </p:sp>
        </p:grpSp>
        <p:sp>
          <p:nvSpPr>
            <p:cNvPr id="86" name="Line 46"/>
            <p:cNvSpPr>
              <a:spLocks noChangeShapeType="1"/>
            </p:cNvSpPr>
            <p:nvPr/>
          </p:nvSpPr>
          <p:spPr bwMode="auto">
            <a:xfrm>
              <a:off x="1647804" y="6443951"/>
              <a:ext cx="0" cy="152400"/>
            </a:xfrm>
            <a:prstGeom prst="line">
              <a:avLst/>
            </a:prstGeom>
            <a:noFill/>
            <a:ln w="9525">
              <a:solidFill>
                <a:schemeClr val="tx1"/>
              </a:solidFill>
              <a:round/>
              <a:headEnd/>
              <a:tailEnd/>
            </a:ln>
            <a:effectLst/>
          </p:spPr>
          <p:txBody>
            <a:bodyPr/>
            <a:lstStyle/>
            <a:p>
              <a:endParaRPr lang="en-US"/>
            </a:p>
          </p:txBody>
        </p:sp>
        <p:sp>
          <p:nvSpPr>
            <p:cNvPr id="87" name="Line 47"/>
            <p:cNvSpPr>
              <a:spLocks noChangeShapeType="1"/>
            </p:cNvSpPr>
            <p:nvPr/>
          </p:nvSpPr>
          <p:spPr bwMode="auto">
            <a:xfrm flipH="1" flipV="1">
              <a:off x="1571604" y="6291551"/>
              <a:ext cx="76200" cy="152400"/>
            </a:xfrm>
            <a:prstGeom prst="line">
              <a:avLst/>
            </a:prstGeom>
            <a:noFill/>
            <a:ln w="9525">
              <a:solidFill>
                <a:schemeClr val="tx1"/>
              </a:solidFill>
              <a:round/>
              <a:headEnd/>
              <a:tailEnd/>
            </a:ln>
            <a:effectLst/>
          </p:spPr>
          <p:txBody>
            <a:bodyPr/>
            <a:lstStyle/>
            <a:p>
              <a:endParaRPr lang="en-US"/>
            </a:p>
          </p:txBody>
        </p:sp>
        <p:sp>
          <p:nvSpPr>
            <p:cNvPr id="88" name="Oval 48"/>
            <p:cNvSpPr>
              <a:spLocks noChangeArrowheads="1"/>
            </p:cNvSpPr>
            <p:nvPr/>
          </p:nvSpPr>
          <p:spPr bwMode="auto">
            <a:xfrm>
              <a:off x="1609704" y="6215351"/>
              <a:ext cx="76200" cy="76200"/>
            </a:xfrm>
            <a:prstGeom prst="ellipse">
              <a:avLst/>
            </a:prstGeom>
            <a:solidFill>
              <a:srgbClr val="C0C0C0"/>
            </a:solidFill>
            <a:ln w="9525">
              <a:solidFill>
                <a:schemeClr val="tx1"/>
              </a:solidFill>
              <a:round/>
              <a:headEnd/>
              <a:tailEnd/>
            </a:ln>
            <a:effectLst/>
          </p:spPr>
          <p:txBody>
            <a:bodyPr wrap="none" anchor="ctr"/>
            <a:lstStyle/>
            <a:p>
              <a:endParaRPr lang="en-US"/>
            </a:p>
          </p:txBody>
        </p:sp>
        <p:sp>
          <p:nvSpPr>
            <p:cNvPr id="89" name="Oval 49"/>
            <p:cNvSpPr>
              <a:spLocks noChangeArrowheads="1"/>
            </p:cNvSpPr>
            <p:nvPr/>
          </p:nvSpPr>
          <p:spPr bwMode="auto">
            <a:xfrm>
              <a:off x="1609704" y="6443951"/>
              <a:ext cx="76200" cy="76200"/>
            </a:xfrm>
            <a:prstGeom prst="ellipse">
              <a:avLst/>
            </a:prstGeom>
            <a:solidFill>
              <a:srgbClr val="C0C0C0"/>
            </a:solidFill>
            <a:ln w="9525">
              <a:solidFill>
                <a:schemeClr val="tx1"/>
              </a:solidFill>
              <a:round/>
              <a:headEnd/>
              <a:tailEnd/>
            </a:ln>
            <a:effectLst/>
          </p:spPr>
          <p:txBody>
            <a:bodyPr wrap="none" anchor="ctr"/>
            <a:lstStyle/>
            <a:p>
              <a:endParaRPr lang="en-US"/>
            </a:p>
          </p:txBody>
        </p:sp>
        <p:sp>
          <p:nvSpPr>
            <p:cNvPr id="394295" name="Rectangle 55"/>
            <p:cNvSpPr>
              <a:spLocks noChangeArrowheads="1"/>
            </p:cNvSpPr>
            <p:nvPr/>
          </p:nvSpPr>
          <p:spPr bwMode="auto">
            <a:xfrm>
              <a:off x="1187451" y="5157316"/>
              <a:ext cx="719138" cy="143892"/>
            </a:xfrm>
            <a:prstGeom prst="rect">
              <a:avLst/>
            </a:prstGeom>
            <a:solidFill>
              <a:srgbClr val="C0C0C0"/>
            </a:solidFill>
            <a:ln w="9525">
              <a:solidFill>
                <a:schemeClr val="tx1"/>
              </a:solidFill>
              <a:miter lim="800000"/>
              <a:headEnd/>
              <a:tailEnd/>
            </a:ln>
            <a:effectLst/>
          </p:spPr>
          <p:txBody>
            <a:bodyPr wrap="none" anchor="ctr"/>
            <a:lstStyle/>
            <a:p>
              <a:endParaRPr lang="en-US" sz="1800" dirty="0">
                <a:solidFill>
                  <a:schemeClr val="tx1"/>
                </a:solidFill>
              </a:endParaRPr>
            </a:p>
          </p:txBody>
        </p:sp>
        <p:cxnSp>
          <p:nvCxnSpPr>
            <p:cNvPr id="161" name="Straight Connector 160"/>
            <p:cNvCxnSpPr/>
            <p:nvPr/>
          </p:nvCxnSpPr>
          <p:spPr bwMode="auto">
            <a:xfrm rot="5400000">
              <a:off x="2267744" y="6016525"/>
              <a:ext cx="72008"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2" name="TextBox 161"/>
            <p:cNvSpPr txBox="1"/>
            <p:nvPr/>
          </p:nvSpPr>
          <p:spPr>
            <a:xfrm>
              <a:off x="2169386" y="5872509"/>
              <a:ext cx="242374" cy="215444"/>
            </a:xfrm>
            <a:prstGeom prst="rect">
              <a:avLst/>
            </a:prstGeom>
            <a:noFill/>
          </p:spPr>
          <p:txBody>
            <a:bodyPr wrap="none" rtlCol="0">
              <a:spAutoFit/>
            </a:bodyPr>
            <a:lstStyle/>
            <a:p>
              <a:r>
                <a:rPr lang="en-US" sz="800" dirty="0"/>
                <a:t>2</a:t>
              </a:r>
            </a:p>
          </p:txBody>
        </p:sp>
        <p:cxnSp>
          <p:nvCxnSpPr>
            <p:cNvPr id="164" name="Straight Connector 163"/>
            <p:cNvCxnSpPr/>
            <p:nvPr/>
          </p:nvCxnSpPr>
          <p:spPr bwMode="auto">
            <a:xfrm rot="5400000">
              <a:off x="2555776" y="6168925"/>
              <a:ext cx="72008"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5" name="TextBox 164"/>
            <p:cNvSpPr txBox="1"/>
            <p:nvPr/>
          </p:nvSpPr>
          <p:spPr>
            <a:xfrm>
              <a:off x="2483768" y="6160541"/>
              <a:ext cx="242374" cy="215444"/>
            </a:xfrm>
            <a:prstGeom prst="rect">
              <a:avLst/>
            </a:prstGeom>
            <a:noFill/>
          </p:spPr>
          <p:txBody>
            <a:bodyPr wrap="none" rtlCol="0">
              <a:spAutoFit/>
            </a:bodyPr>
            <a:lstStyle/>
            <a:p>
              <a:r>
                <a:rPr lang="en-US" sz="800" dirty="0"/>
                <a:t>6</a:t>
              </a:r>
            </a:p>
          </p:txBody>
        </p:sp>
        <p:cxnSp>
          <p:nvCxnSpPr>
            <p:cNvPr id="166" name="Straight Connector 165"/>
            <p:cNvCxnSpPr/>
            <p:nvPr/>
          </p:nvCxnSpPr>
          <p:spPr bwMode="auto">
            <a:xfrm rot="5400000">
              <a:off x="2195736" y="6160541"/>
              <a:ext cx="72008"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7" name="TextBox 166"/>
            <p:cNvSpPr txBox="1"/>
            <p:nvPr/>
          </p:nvSpPr>
          <p:spPr>
            <a:xfrm>
              <a:off x="2123728" y="6160541"/>
              <a:ext cx="242374" cy="215444"/>
            </a:xfrm>
            <a:prstGeom prst="rect">
              <a:avLst/>
            </a:prstGeom>
            <a:noFill/>
          </p:spPr>
          <p:txBody>
            <a:bodyPr wrap="none" rtlCol="0">
              <a:spAutoFit/>
            </a:bodyPr>
            <a:lstStyle/>
            <a:p>
              <a:r>
                <a:rPr lang="en-US" sz="800" dirty="0"/>
                <a:t>6</a:t>
              </a:r>
            </a:p>
          </p:txBody>
        </p:sp>
        <p:cxnSp>
          <p:nvCxnSpPr>
            <p:cNvPr id="168" name="Straight Connector 167"/>
            <p:cNvCxnSpPr/>
            <p:nvPr/>
          </p:nvCxnSpPr>
          <p:spPr bwMode="auto">
            <a:xfrm rot="5400000">
              <a:off x="1867504" y="6124757"/>
              <a:ext cx="72008"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9" name="TextBox 168"/>
            <p:cNvSpPr txBox="1"/>
            <p:nvPr/>
          </p:nvSpPr>
          <p:spPr>
            <a:xfrm>
              <a:off x="1662826" y="6088533"/>
              <a:ext cx="300083" cy="215444"/>
            </a:xfrm>
            <a:prstGeom prst="rect">
              <a:avLst/>
            </a:prstGeom>
            <a:noFill/>
          </p:spPr>
          <p:txBody>
            <a:bodyPr wrap="none" rtlCol="0">
              <a:spAutoFit/>
            </a:bodyPr>
            <a:lstStyle/>
            <a:p>
              <a:r>
                <a:rPr lang="en-US" sz="800" dirty="0"/>
                <a:t>22</a:t>
              </a:r>
            </a:p>
          </p:txBody>
        </p:sp>
        <p:cxnSp>
          <p:nvCxnSpPr>
            <p:cNvPr id="170" name="Straight Connector 169"/>
            <p:cNvCxnSpPr/>
            <p:nvPr/>
          </p:nvCxnSpPr>
          <p:spPr bwMode="auto">
            <a:xfrm rot="5400000">
              <a:off x="1574014" y="6160541"/>
              <a:ext cx="72008"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1" name="TextBox 170"/>
            <p:cNvSpPr txBox="1"/>
            <p:nvPr/>
          </p:nvSpPr>
          <p:spPr>
            <a:xfrm>
              <a:off x="1403648" y="6088533"/>
              <a:ext cx="242374" cy="215444"/>
            </a:xfrm>
            <a:prstGeom prst="rect">
              <a:avLst/>
            </a:prstGeom>
            <a:noFill/>
          </p:spPr>
          <p:txBody>
            <a:bodyPr wrap="none" rtlCol="0">
              <a:spAutoFit/>
            </a:bodyPr>
            <a:lstStyle/>
            <a:p>
              <a:r>
                <a:rPr lang="en-US" sz="800" dirty="0"/>
                <a:t>2</a:t>
              </a:r>
            </a:p>
          </p:txBody>
        </p:sp>
        <p:cxnSp>
          <p:nvCxnSpPr>
            <p:cNvPr id="172" name="Straight Connector 171"/>
            <p:cNvCxnSpPr/>
            <p:nvPr/>
          </p:nvCxnSpPr>
          <p:spPr bwMode="auto">
            <a:xfrm rot="5400000">
              <a:off x="1261265" y="6088533"/>
              <a:ext cx="72008"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3" name="TextBox 172"/>
            <p:cNvSpPr txBox="1"/>
            <p:nvPr/>
          </p:nvSpPr>
          <p:spPr>
            <a:xfrm>
              <a:off x="1090899" y="6016525"/>
              <a:ext cx="242374" cy="215444"/>
            </a:xfrm>
            <a:prstGeom prst="rect">
              <a:avLst/>
            </a:prstGeom>
            <a:noFill/>
          </p:spPr>
          <p:txBody>
            <a:bodyPr wrap="none" rtlCol="0">
              <a:spAutoFit/>
            </a:bodyPr>
            <a:lstStyle/>
            <a:p>
              <a:r>
                <a:rPr lang="en-US" sz="800" dirty="0"/>
                <a:t>2</a:t>
              </a:r>
            </a:p>
          </p:txBody>
        </p:sp>
        <p:grpSp>
          <p:nvGrpSpPr>
            <p:cNvPr id="11" name="Group 82"/>
            <p:cNvGrpSpPr/>
            <p:nvPr/>
          </p:nvGrpSpPr>
          <p:grpSpPr>
            <a:xfrm>
              <a:off x="1907704" y="6215213"/>
              <a:ext cx="304800" cy="449246"/>
              <a:chOff x="2293938" y="5857892"/>
              <a:chExt cx="304800" cy="449246"/>
            </a:xfrm>
          </p:grpSpPr>
          <p:sp>
            <p:nvSpPr>
              <p:cNvPr id="175" name="AutoShape 52"/>
              <p:cNvSpPr>
                <a:spLocks noChangeArrowheads="1"/>
              </p:cNvSpPr>
              <p:nvPr/>
            </p:nvSpPr>
            <p:spPr bwMode="auto">
              <a:xfrm rot="5400000">
                <a:off x="2370138" y="6078538"/>
                <a:ext cx="152400" cy="304800"/>
              </a:xfrm>
              <a:prstGeom prst="flowChartCollate">
                <a:avLst/>
              </a:prstGeom>
              <a:solidFill>
                <a:srgbClr val="993366"/>
              </a:solidFill>
              <a:ln w="9525">
                <a:solidFill>
                  <a:schemeClr val="tx1"/>
                </a:solidFill>
                <a:miter lim="800000"/>
                <a:headEnd/>
                <a:tailEnd/>
              </a:ln>
              <a:effectLst/>
            </p:spPr>
            <p:txBody>
              <a:bodyPr wrap="none" anchor="ctr"/>
              <a:lstStyle/>
              <a:p>
                <a:endParaRPr lang="en-US"/>
              </a:p>
            </p:txBody>
          </p:sp>
          <p:sp>
            <p:nvSpPr>
              <p:cNvPr id="176" name="Line 53"/>
              <p:cNvSpPr>
                <a:spLocks noChangeShapeType="1"/>
              </p:cNvSpPr>
              <p:nvPr/>
            </p:nvSpPr>
            <p:spPr bwMode="auto">
              <a:xfrm flipV="1">
                <a:off x="2446338" y="5926138"/>
                <a:ext cx="0" cy="304800"/>
              </a:xfrm>
              <a:prstGeom prst="line">
                <a:avLst/>
              </a:prstGeom>
              <a:noFill/>
              <a:ln w="9525">
                <a:solidFill>
                  <a:schemeClr val="tx1"/>
                </a:solidFill>
                <a:round/>
                <a:headEnd/>
                <a:tailEnd/>
              </a:ln>
              <a:effectLst/>
            </p:spPr>
            <p:txBody>
              <a:bodyPr/>
              <a:lstStyle/>
              <a:p>
                <a:endParaRPr lang="en-US"/>
              </a:p>
            </p:txBody>
          </p:sp>
          <p:sp>
            <p:nvSpPr>
              <p:cNvPr id="177" name="Rectangle 176"/>
              <p:cNvSpPr/>
              <p:nvPr/>
            </p:nvSpPr>
            <p:spPr bwMode="auto">
              <a:xfrm>
                <a:off x="2375236" y="5857892"/>
                <a:ext cx="142876" cy="142876"/>
              </a:xfrm>
              <a:prstGeom prst="rect">
                <a:avLst/>
              </a:prstGeom>
              <a:solidFill>
                <a:srgbClr val="9933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charset="0"/>
                  </a:rPr>
                  <a:t>M</a:t>
                </a:r>
              </a:p>
            </p:txBody>
          </p:sp>
        </p:grpSp>
        <p:sp>
          <p:nvSpPr>
            <p:cNvPr id="394274" name="Line 34"/>
            <p:cNvSpPr>
              <a:spLocks noChangeShapeType="1"/>
            </p:cNvSpPr>
            <p:nvPr/>
          </p:nvSpPr>
          <p:spPr bwMode="auto">
            <a:xfrm>
              <a:off x="1447801" y="5944518"/>
              <a:ext cx="603919" cy="288031"/>
            </a:xfrm>
            <a:prstGeom prst="line">
              <a:avLst/>
            </a:prstGeom>
            <a:noFill/>
            <a:ln w="38100">
              <a:solidFill>
                <a:schemeClr val="tx1"/>
              </a:solidFill>
              <a:round/>
              <a:headEnd type="none" w="med" len="med"/>
              <a:tailEnd type="triangle" w="med" len="med"/>
            </a:ln>
            <a:effectLst/>
          </p:spPr>
          <p:txBody>
            <a:bodyPr/>
            <a:lstStyle/>
            <a:p>
              <a:endParaRPr lang="en-US"/>
            </a:p>
          </p:txBody>
        </p:sp>
        <p:sp>
          <p:nvSpPr>
            <p:cNvPr id="139" name="Rectangle 55"/>
            <p:cNvSpPr>
              <a:spLocks noChangeArrowheads="1"/>
            </p:cNvSpPr>
            <p:nvPr/>
          </p:nvSpPr>
          <p:spPr bwMode="auto">
            <a:xfrm>
              <a:off x="1188566" y="5733380"/>
              <a:ext cx="719138" cy="215900"/>
            </a:xfrm>
            <a:prstGeom prst="rect">
              <a:avLst/>
            </a:prstGeom>
            <a:solidFill>
              <a:srgbClr val="C0C0C0"/>
            </a:solidFill>
            <a:ln w="9525">
              <a:solidFill>
                <a:schemeClr val="tx1"/>
              </a:solidFill>
              <a:miter lim="800000"/>
              <a:headEnd/>
              <a:tailEnd/>
            </a:ln>
            <a:effectLst/>
          </p:spPr>
          <p:txBody>
            <a:bodyPr wrap="none" anchor="ctr"/>
            <a:lstStyle/>
            <a:p>
              <a:r>
                <a:rPr lang="en-US" sz="1800" dirty="0">
                  <a:solidFill>
                    <a:schemeClr val="tx1"/>
                  </a:solidFill>
                </a:rPr>
                <a:t>FJB</a:t>
              </a:r>
            </a:p>
          </p:txBody>
        </p:sp>
        <p:cxnSp>
          <p:nvCxnSpPr>
            <p:cNvPr id="244" name="Straight Connector 243"/>
            <p:cNvCxnSpPr/>
            <p:nvPr/>
          </p:nvCxnSpPr>
          <p:spPr bwMode="auto">
            <a:xfrm rot="5400000">
              <a:off x="1285982" y="5445804"/>
              <a:ext cx="72008"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5" name="TextBox 244"/>
            <p:cNvSpPr txBox="1"/>
            <p:nvPr/>
          </p:nvSpPr>
          <p:spPr>
            <a:xfrm>
              <a:off x="1086762" y="5373796"/>
              <a:ext cx="300083" cy="215444"/>
            </a:xfrm>
            <a:prstGeom prst="rect">
              <a:avLst/>
            </a:prstGeom>
            <a:noFill/>
          </p:spPr>
          <p:txBody>
            <a:bodyPr wrap="none" rtlCol="0">
              <a:spAutoFit/>
            </a:bodyPr>
            <a:lstStyle/>
            <a:p>
              <a:r>
                <a:rPr lang="en-US" sz="800" dirty="0"/>
                <a:t>24</a:t>
              </a:r>
            </a:p>
          </p:txBody>
        </p:sp>
        <p:cxnSp>
          <p:nvCxnSpPr>
            <p:cNvPr id="246" name="Straight Connector 245"/>
            <p:cNvCxnSpPr/>
            <p:nvPr/>
          </p:nvCxnSpPr>
          <p:spPr bwMode="auto">
            <a:xfrm rot="5400000">
              <a:off x="1734833" y="5445224"/>
              <a:ext cx="72008"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7" name="TextBox 246"/>
            <p:cNvSpPr txBox="1"/>
            <p:nvPr/>
          </p:nvSpPr>
          <p:spPr>
            <a:xfrm>
              <a:off x="1535613" y="5373216"/>
              <a:ext cx="300083" cy="215444"/>
            </a:xfrm>
            <a:prstGeom prst="rect">
              <a:avLst/>
            </a:prstGeom>
            <a:noFill/>
          </p:spPr>
          <p:txBody>
            <a:bodyPr wrap="none" rtlCol="0">
              <a:spAutoFit/>
            </a:bodyPr>
            <a:lstStyle/>
            <a:p>
              <a:r>
                <a:rPr lang="en-US" sz="800" dirty="0"/>
                <a:t>24</a:t>
              </a:r>
            </a:p>
          </p:txBody>
        </p:sp>
        <p:sp>
          <p:nvSpPr>
            <p:cNvPr id="138" name="Rectangle 55"/>
            <p:cNvSpPr>
              <a:spLocks noChangeArrowheads="1"/>
            </p:cNvSpPr>
            <p:nvPr/>
          </p:nvSpPr>
          <p:spPr bwMode="auto">
            <a:xfrm>
              <a:off x="1188566" y="4581252"/>
              <a:ext cx="719138" cy="215900"/>
            </a:xfrm>
            <a:prstGeom prst="rect">
              <a:avLst/>
            </a:prstGeom>
            <a:solidFill>
              <a:srgbClr val="C0C0C0"/>
            </a:solidFill>
            <a:ln w="9525">
              <a:solidFill>
                <a:schemeClr val="tx1"/>
              </a:solidFill>
              <a:miter lim="800000"/>
              <a:headEnd/>
              <a:tailEnd/>
            </a:ln>
            <a:effectLst/>
          </p:spPr>
          <p:txBody>
            <a:bodyPr wrap="none" anchor="ctr"/>
            <a:lstStyle/>
            <a:p>
              <a:r>
                <a:rPr lang="en-US" sz="1800" dirty="0">
                  <a:solidFill>
                    <a:schemeClr val="tx1"/>
                  </a:solidFill>
                </a:rPr>
                <a:t>FTA</a:t>
              </a:r>
            </a:p>
          </p:txBody>
        </p:sp>
        <p:sp>
          <p:nvSpPr>
            <p:cNvPr id="147" name="TextBox 146"/>
            <p:cNvSpPr txBox="1"/>
            <p:nvPr/>
          </p:nvSpPr>
          <p:spPr>
            <a:xfrm rot="16200000">
              <a:off x="554626" y="4782078"/>
              <a:ext cx="966931" cy="276999"/>
            </a:xfrm>
            <a:prstGeom prst="rect">
              <a:avLst/>
            </a:prstGeom>
            <a:noFill/>
          </p:spPr>
          <p:txBody>
            <a:bodyPr wrap="none" rtlCol="0">
              <a:spAutoFit/>
            </a:bodyPr>
            <a:lstStyle/>
            <a:p>
              <a:r>
                <a:rPr lang="en-US" sz="1200" dirty="0"/>
                <a:t>Marshalling</a:t>
              </a:r>
            </a:p>
          </p:txBody>
        </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579" name="Picture 3"/>
          <p:cNvPicPr>
            <a:picLocks noChangeAspect="1" noChangeArrowheads="1"/>
          </p:cNvPicPr>
          <p:nvPr/>
        </p:nvPicPr>
        <p:blipFill>
          <a:blip r:embed="rId3" cstate="print"/>
          <a:srcRect r="-949" b="1556"/>
          <a:stretch>
            <a:fillRect/>
          </a:stretch>
        </p:blipFill>
        <p:spPr bwMode="auto">
          <a:xfrm>
            <a:off x="7380288" y="4170511"/>
            <a:ext cx="1352550" cy="2209800"/>
          </a:xfrm>
          <a:prstGeom prst="rect">
            <a:avLst/>
          </a:prstGeom>
          <a:noFill/>
          <a:ln w="57150">
            <a:noFill/>
            <a:miter lim="800000"/>
            <a:headEnd/>
            <a:tailEnd/>
          </a:ln>
        </p:spPr>
      </p:pic>
      <p:pic>
        <p:nvPicPr>
          <p:cNvPr id="408580" name="Picture 4"/>
          <p:cNvPicPr>
            <a:picLocks noChangeAspect="1" noChangeArrowheads="1"/>
          </p:cNvPicPr>
          <p:nvPr/>
        </p:nvPicPr>
        <p:blipFill>
          <a:blip r:embed="rId4" cstate="print"/>
          <a:srcRect/>
          <a:stretch>
            <a:fillRect/>
          </a:stretch>
        </p:blipFill>
        <p:spPr bwMode="auto">
          <a:xfrm>
            <a:off x="3182938" y="4186386"/>
            <a:ext cx="1238250" cy="2266950"/>
          </a:xfrm>
          <a:prstGeom prst="rect">
            <a:avLst/>
          </a:prstGeom>
          <a:noFill/>
          <a:ln w="57150">
            <a:noFill/>
            <a:miter lim="800000"/>
            <a:headEnd/>
            <a:tailEnd/>
          </a:ln>
        </p:spPr>
      </p:pic>
      <p:sp>
        <p:nvSpPr>
          <p:cNvPr id="408581" name="Rectangle 5"/>
          <p:cNvSpPr>
            <a:spLocks noGrp="1" noChangeArrowheads="1"/>
          </p:cNvSpPr>
          <p:nvPr>
            <p:ph type="title"/>
          </p:nvPr>
        </p:nvSpPr>
        <p:spPr/>
        <p:txBody>
          <a:bodyPr/>
          <a:lstStyle/>
          <a:p>
            <a:r>
              <a:rPr lang="en-US" dirty="0"/>
              <a:t>Lower Cost:</a:t>
            </a:r>
            <a:br>
              <a:rPr lang="en-US" dirty="0"/>
            </a:br>
            <a:r>
              <a:rPr lang="en-US" dirty="0"/>
              <a:t>- Fewer Cards and Cabinets</a:t>
            </a:r>
          </a:p>
        </p:txBody>
      </p:sp>
      <p:sp>
        <p:nvSpPr>
          <p:cNvPr id="408582" name="Rectangle 6"/>
          <p:cNvSpPr>
            <a:spLocks noGrp="1" noChangeArrowheads="1"/>
          </p:cNvSpPr>
          <p:nvPr>
            <p:ph sz="half" idx="1"/>
          </p:nvPr>
        </p:nvSpPr>
        <p:spPr>
          <a:xfrm>
            <a:off x="590550" y="1114648"/>
            <a:ext cx="4095750" cy="4546600"/>
          </a:xfrm>
        </p:spPr>
        <p:txBody>
          <a:bodyPr/>
          <a:lstStyle/>
          <a:p>
            <a:pPr>
              <a:buNone/>
            </a:pPr>
            <a:r>
              <a:rPr lang="en-US" dirty="0"/>
              <a:t>Hardwired</a:t>
            </a:r>
          </a:p>
          <a:p>
            <a:r>
              <a:rPr lang="en-US" dirty="0"/>
              <a:t>One I/O channel per signal</a:t>
            </a:r>
          </a:p>
          <a:p>
            <a:r>
              <a:rPr lang="en-US" dirty="0"/>
              <a:t>One barrier per signal</a:t>
            </a:r>
          </a:p>
          <a:p>
            <a:r>
              <a:rPr lang="en-US" dirty="0"/>
              <a:t>One pair of wires per signal</a:t>
            </a:r>
          </a:p>
          <a:p>
            <a:r>
              <a:rPr lang="en-US" dirty="0"/>
              <a:t>Signal conditioners and relays</a:t>
            </a:r>
          </a:p>
        </p:txBody>
      </p:sp>
      <p:sp>
        <p:nvSpPr>
          <p:cNvPr id="408583" name="Rectangle 7"/>
          <p:cNvSpPr>
            <a:spLocks noGrp="1" noChangeArrowheads="1"/>
          </p:cNvSpPr>
          <p:nvPr>
            <p:ph sz="half" idx="2"/>
          </p:nvPr>
        </p:nvSpPr>
        <p:spPr>
          <a:xfrm>
            <a:off x="4838700" y="1114648"/>
            <a:ext cx="4095750" cy="4546600"/>
          </a:xfrm>
        </p:spPr>
        <p:txBody>
          <a:bodyPr/>
          <a:lstStyle/>
          <a:p>
            <a:pPr>
              <a:buNone/>
            </a:pPr>
            <a:r>
              <a:rPr lang="en-US" dirty="0"/>
              <a:t>Fieldbus</a:t>
            </a:r>
          </a:p>
          <a:p>
            <a:r>
              <a:rPr lang="en-US" dirty="0"/>
              <a:t>Fewer I/O cards</a:t>
            </a:r>
          </a:p>
          <a:p>
            <a:r>
              <a:rPr lang="en-US" dirty="0"/>
              <a:t>Fewer safety barriers</a:t>
            </a:r>
          </a:p>
          <a:p>
            <a:r>
              <a:rPr lang="en-US" dirty="0"/>
              <a:t>No marshalling and termination panels</a:t>
            </a:r>
          </a:p>
          <a:p>
            <a:r>
              <a:rPr lang="en-US" dirty="0"/>
              <a:t>Reduced footprint, weight, power, and heat load</a:t>
            </a:r>
          </a:p>
        </p:txBody>
      </p:sp>
      <p:grpSp>
        <p:nvGrpSpPr>
          <p:cNvPr id="2" name="Group 20"/>
          <p:cNvGrpSpPr/>
          <p:nvPr/>
        </p:nvGrpSpPr>
        <p:grpSpPr>
          <a:xfrm>
            <a:off x="8136496" y="116632"/>
            <a:ext cx="900000" cy="900000"/>
            <a:chOff x="-2340768" y="3789040"/>
            <a:chExt cx="2016125" cy="2016125"/>
          </a:xfrm>
        </p:grpSpPr>
        <p:sp>
          <p:nvSpPr>
            <p:cNvPr id="22" name="AutoShape 10"/>
            <p:cNvSpPr>
              <a:spLocks noChangeAspect="1" noChangeArrowheads="1"/>
            </p:cNvSpPr>
            <p:nvPr/>
          </p:nvSpPr>
          <p:spPr bwMode="auto">
            <a:xfrm>
              <a:off x="-2340768" y="3789040"/>
              <a:ext cx="2016125" cy="2016125"/>
            </a:xfrm>
            <a:prstGeom prst="roundRect">
              <a:avLst>
                <a:gd name="adj" fmla="val 16667"/>
              </a:avLst>
            </a:prstGeom>
            <a:noFill/>
            <a:ln w="76200" algn="ctr">
              <a:solidFill>
                <a:srgbClr val="FF0000"/>
              </a:solidFill>
              <a:round/>
              <a:headEnd/>
              <a:tailEnd/>
            </a:ln>
            <a:effectLst/>
          </p:spPr>
          <p:txBody>
            <a:bodyPr wrap="none" anchor="ctr"/>
            <a:lstStyle/>
            <a:p>
              <a:endParaRPr lang="en-US"/>
            </a:p>
          </p:txBody>
        </p:sp>
        <p:sp>
          <p:nvSpPr>
            <p:cNvPr id="23" name="Oval 18"/>
            <p:cNvSpPr>
              <a:spLocks noChangeAspect="1" noChangeArrowheads="1"/>
            </p:cNvSpPr>
            <p:nvPr/>
          </p:nvSpPr>
          <p:spPr bwMode="auto">
            <a:xfrm>
              <a:off x="-219675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24" name="Oval 19"/>
            <p:cNvSpPr>
              <a:spLocks noChangeAspect="1" noChangeArrowheads="1"/>
            </p:cNvSpPr>
            <p:nvPr/>
          </p:nvSpPr>
          <p:spPr bwMode="auto">
            <a:xfrm>
              <a:off x="-183671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25" name="Oval 20"/>
            <p:cNvSpPr>
              <a:spLocks noChangeAspect="1" noChangeArrowheads="1"/>
            </p:cNvSpPr>
            <p:nvPr/>
          </p:nvSpPr>
          <p:spPr bwMode="auto">
            <a:xfrm>
              <a:off x="-147667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26" name="Line 22"/>
            <p:cNvSpPr>
              <a:spLocks noChangeAspect="1" noChangeShapeType="1"/>
            </p:cNvSpPr>
            <p:nvPr/>
          </p:nvSpPr>
          <p:spPr bwMode="auto">
            <a:xfrm>
              <a:off x="-1692696" y="5157465"/>
              <a:ext cx="1007691" cy="0"/>
            </a:xfrm>
            <a:prstGeom prst="line">
              <a:avLst/>
            </a:prstGeom>
            <a:noFill/>
            <a:ln w="28575">
              <a:solidFill>
                <a:srgbClr val="FF0000"/>
              </a:solidFill>
              <a:round/>
              <a:headEnd/>
              <a:tailEnd/>
            </a:ln>
            <a:effectLst/>
          </p:spPr>
          <p:txBody>
            <a:bodyPr/>
            <a:lstStyle/>
            <a:p>
              <a:endParaRPr lang="en-US"/>
            </a:p>
          </p:txBody>
        </p:sp>
        <p:sp>
          <p:nvSpPr>
            <p:cNvPr id="27" name="Line 24"/>
            <p:cNvSpPr>
              <a:spLocks noChangeAspect="1" noChangeShapeType="1"/>
            </p:cNvSpPr>
            <p:nvPr/>
          </p:nvSpPr>
          <p:spPr bwMode="auto">
            <a:xfrm>
              <a:off x="-1692696" y="5157465"/>
              <a:ext cx="0" cy="144463"/>
            </a:xfrm>
            <a:prstGeom prst="line">
              <a:avLst/>
            </a:prstGeom>
            <a:noFill/>
            <a:ln w="28575">
              <a:solidFill>
                <a:srgbClr val="FF0000"/>
              </a:solidFill>
              <a:round/>
              <a:headEnd/>
              <a:tailEnd/>
            </a:ln>
            <a:effectLst/>
          </p:spPr>
          <p:txBody>
            <a:bodyPr/>
            <a:lstStyle/>
            <a:p>
              <a:endParaRPr lang="en-US"/>
            </a:p>
          </p:txBody>
        </p:sp>
        <p:sp>
          <p:nvSpPr>
            <p:cNvPr id="28" name="Line 26"/>
            <p:cNvSpPr>
              <a:spLocks noChangeAspect="1" noChangeShapeType="1"/>
            </p:cNvSpPr>
            <p:nvPr/>
          </p:nvSpPr>
          <p:spPr bwMode="auto">
            <a:xfrm>
              <a:off x="-665972" y="4292278"/>
              <a:ext cx="0" cy="871531"/>
            </a:xfrm>
            <a:prstGeom prst="line">
              <a:avLst/>
            </a:prstGeom>
            <a:noFill/>
            <a:ln w="28575">
              <a:solidFill>
                <a:srgbClr val="FF0000"/>
              </a:solidFill>
              <a:round/>
              <a:headEnd/>
              <a:tailEnd/>
            </a:ln>
            <a:effectLst/>
          </p:spPr>
          <p:txBody>
            <a:bodyPr/>
            <a:lstStyle/>
            <a:p>
              <a:endParaRPr lang="en-US"/>
            </a:p>
          </p:txBody>
        </p:sp>
        <p:sp>
          <p:nvSpPr>
            <p:cNvPr id="29" name="Rectangle 27"/>
            <p:cNvSpPr>
              <a:spLocks noChangeAspect="1" noChangeArrowheads="1"/>
            </p:cNvSpPr>
            <p:nvPr/>
          </p:nvSpPr>
          <p:spPr bwMode="auto">
            <a:xfrm>
              <a:off x="-829468" y="4004940"/>
              <a:ext cx="287338" cy="288925"/>
            </a:xfrm>
            <a:prstGeom prst="rect">
              <a:avLst/>
            </a:prstGeom>
            <a:noFill/>
            <a:ln w="28575">
              <a:solidFill>
                <a:srgbClr val="FF0000"/>
              </a:solidFill>
              <a:miter lim="800000"/>
              <a:headEnd/>
              <a:tailEnd/>
            </a:ln>
            <a:effectLst/>
          </p:spPr>
          <p:txBody>
            <a:bodyPr wrap="none" anchor="ctr"/>
            <a:lstStyle/>
            <a:p>
              <a:endParaRPr lang="en-US"/>
            </a:p>
          </p:txBody>
        </p:sp>
        <p:cxnSp>
          <p:nvCxnSpPr>
            <p:cNvPr id="30" name="Straight Connector 29"/>
            <p:cNvCxnSpPr>
              <a:stCxn id="23" idx="0"/>
              <a:endCxn id="27" idx="0"/>
            </p:cNvCxnSpPr>
            <p:nvPr/>
          </p:nvCxnSpPr>
          <p:spPr bwMode="auto">
            <a:xfrm rot="5400000" flipH="1" flipV="1">
              <a:off x="-1945121" y="5049504"/>
              <a:ext cx="144463" cy="36038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31" name="Straight Connector 30"/>
            <p:cNvCxnSpPr>
              <a:stCxn id="25" idx="0"/>
              <a:endCxn id="26" idx="0"/>
            </p:cNvCxnSpPr>
            <p:nvPr/>
          </p:nvCxnSpPr>
          <p:spPr bwMode="auto">
            <a:xfrm rot="16200000" flipV="1">
              <a:off x="-1585080" y="5049850"/>
              <a:ext cx="144463" cy="359693"/>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sp>
        <p:nvSpPr>
          <p:cNvPr id="38" name="Rectangle 37"/>
          <p:cNvSpPr/>
          <p:nvPr/>
        </p:nvSpPr>
        <p:spPr bwMode="auto">
          <a:xfrm>
            <a:off x="971600" y="4581128"/>
            <a:ext cx="1872208" cy="18722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r>
              <a:rPr lang="en-US" sz="2400" dirty="0"/>
              <a:t>320 </a:t>
            </a:r>
            <a:r>
              <a:rPr lang="en-US" sz="2400" dirty="0">
                <a:solidFill>
                  <a:srgbClr val="FF0000"/>
                </a:solidFill>
              </a:rPr>
              <a:t>signal</a:t>
            </a:r>
            <a:r>
              <a:rPr lang="en-US" sz="2400" dirty="0"/>
              <a:t> cabinet with hardwired architecture</a:t>
            </a:r>
          </a:p>
        </p:txBody>
      </p:sp>
      <p:sp>
        <p:nvSpPr>
          <p:cNvPr id="39" name="Rectangle 38"/>
          <p:cNvSpPr/>
          <p:nvPr/>
        </p:nvSpPr>
        <p:spPr bwMode="auto">
          <a:xfrm>
            <a:off x="5292080" y="4581128"/>
            <a:ext cx="1872208" cy="18722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r>
              <a:rPr lang="en-US" sz="2400" dirty="0"/>
              <a:t>250 </a:t>
            </a:r>
            <a:r>
              <a:rPr lang="en-US" sz="2400" dirty="0">
                <a:solidFill>
                  <a:srgbClr val="FF0000"/>
                </a:solidFill>
              </a:rPr>
              <a:t>device</a:t>
            </a:r>
            <a:r>
              <a:rPr lang="en-US" sz="2400" dirty="0"/>
              <a:t> cabinet with fieldbus architecture</a:t>
            </a:r>
          </a:p>
        </p:txBody>
      </p:sp>
      <p:sp>
        <p:nvSpPr>
          <p:cNvPr id="20" name="TextBox 19"/>
          <p:cNvSpPr txBox="1"/>
          <p:nvPr/>
        </p:nvSpPr>
        <p:spPr>
          <a:xfrm>
            <a:off x="5232335" y="6381328"/>
            <a:ext cx="1744387" cy="461665"/>
          </a:xfrm>
          <a:prstGeom prst="rect">
            <a:avLst/>
          </a:prstGeom>
          <a:noFill/>
        </p:spPr>
        <p:txBody>
          <a:bodyPr wrap="none" rtlCol="0">
            <a:spAutoFit/>
          </a:bodyPr>
          <a:lstStyle/>
          <a:p>
            <a:r>
              <a:rPr lang="en-US" sz="2400" dirty="0"/>
              <a:t>750 </a:t>
            </a:r>
            <a:r>
              <a:rPr lang="en-US" sz="2400" dirty="0">
                <a:solidFill>
                  <a:srgbClr val="FF0000"/>
                </a:solidFill>
              </a:rPr>
              <a:t>signals</a:t>
            </a:r>
          </a:p>
        </p:txBody>
      </p:sp>
      <p:sp>
        <p:nvSpPr>
          <p:cNvPr id="21" name="TextBox 20"/>
          <p:cNvSpPr txBox="1"/>
          <p:nvPr/>
        </p:nvSpPr>
        <p:spPr>
          <a:xfrm>
            <a:off x="796518" y="6381328"/>
            <a:ext cx="1806520" cy="461665"/>
          </a:xfrm>
          <a:prstGeom prst="rect">
            <a:avLst/>
          </a:prstGeom>
          <a:noFill/>
        </p:spPr>
        <p:txBody>
          <a:bodyPr wrap="none" rtlCol="0">
            <a:spAutoFit/>
          </a:bodyPr>
          <a:lstStyle/>
          <a:p>
            <a:r>
              <a:rPr lang="en-US" sz="2400" dirty="0"/>
              <a:t>110 </a:t>
            </a:r>
            <a:r>
              <a:rPr lang="en-US" sz="2400" dirty="0">
                <a:solidFill>
                  <a:srgbClr val="FF0000"/>
                </a:solidFill>
              </a:rPr>
              <a:t>devices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0" name="Group 1439"/>
          <p:cNvGrpSpPr/>
          <p:nvPr/>
        </p:nvGrpSpPr>
        <p:grpSpPr>
          <a:xfrm>
            <a:off x="539552" y="1772816"/>
            <a:ext cx="8568952" cy="4533602"/>
            <a:chOff x="539552" y="1340768"/>
            <a:chExt cx="8568952" cy="4533602"/>
          </a:xfrm>
        </p:grpSpPr>
        <p:grpSp>
          <p:nvGrpSpPr>
            <p:cNvPr id="1441" name="Group 336"/>
            <p:cNvGrpSpPr/>
            <p:nvPr/>
          </p:nvGrpSpPr>
          <p:grpSpPr>
            <a:xfrm>
              <a:off x="683568" y="3116034"/>
              <a:ext cx="1609110" cy="1609110"/>
              <a:chOff x="2832261" y="2188025"/>
              <a:chExt cx="1609110" cy="1609110"/>
            </a:xfrm>
          </p:grpSpPr>
          <p:sp>
            <p:nvSpPr>
              <p:cNvPr id="2671" name="Oval 330"/>
              <p:cNvSpPr/>
              <p:nvPr/>
            </p:nvSpPr>
            <p:spPr>
              <a:xfrm>
                <a:off x="2832261" y="2188025"/>
                <a:ext cx="1609110" cy="1609110"/>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72" name="Group 329"/>
              <p:cNvGrpSpPr/>
              <p:nvPr/>
            </p:nvGrpSpPr>
            <p:grpSpPr>
              <a:xfrm>
                <a:off x="2991119" y="2351989"/>
                <a:ext cx="1288708" cy="1289748"/>
                <a:chOff x="2991119" y="2351989"/>
                <a:chExt cx="1288708" cy="1289748"/>
              </a:xfrm>
            </p:grpSpPr>
            <p:sp>
              <p:nvSpPr>
                <p:cNvPr id="2673" name="Oval 2672"/>
                <p:cNvSpPr>
                  <a:spLocks noChangeAspect="1"/>
                </p:cNvSpPr>
                <p:nvPr/>
              </p:nvSpPr>
              <p:spPr>
                <a:xfrm>
                  <a:off x="2991119" y="2353029"/>
                  <a:ext cx="1288708" cy="128870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4" name="Oval 98"/>
                <p:cNvSpPr>
                  <a:spLocks noChangeAspect="1"/>
                </p:cNvSpPr>
                <p:nvPr/>
              </p:nvSpPr>
              <p:spPr>
                <a:xfrm>
                  <a:off x="3182400" y="2534610"/>
                  <a:ext cx="911746" cy="911746"/>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5" name="Oval 91"/>
                <p:cNvSpPr/>
                <p:nvPr/>
              </p:nvSpPr>
              <p:spPr>
                <a:xfrm>
                  <a:off x="3325257" y="2686313"/>
                  <a:ext cx="621278" cy="62127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6" name="Oval 82"/>
                <p:cNvSpPr/>
                <p:nvPr/>
              </p:nvSpPr>
              <p:spPr>
                <a:xfrm>
                  <a:off x="3491880" y="2852936"/>
                  <a:ext cx="288032" cy="288032"/>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77" name="Group 66"/>
                <p:cNvGrpSpPr/>
                <p:nvPr/>
              </p:nvGrpSpPr>
              <p:grpSpPr>
                <a:xfrm>
                  <a:off x="3491880" y="2924944"/>
                  <a:ext cx="144016" cy="144016"/>
                  <a:chOff x="4860032" y="2240522"/>
                  <a:chExt cx="144016" cy="144016"/>
                </a:xfrm>
              </p:grpSpPr>
              <p:sp>
                <p:nvSpPr>
                  <p:cNvPr id="2882" name="Oval 9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3" name="Oval 5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4" name="Oval 6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8" name="Group 67"/>
                <p:cNvGrpSpPr/>
                <p:nvPr/>
              </p:nvGrpSpPr>
              <p:grpSpPr>
                <a:xfrm>
                  <a:off x="3635896" y="2924944"/>
                  <a:ext cx="144016" cy="144016"/>
                  <a:chOff x="4860032" y="2240522"/>
                  <a:chExt cx="144016" cy="144016"/>
                </a:xfrm>
              </p:grpSpPr>
              <p:sp>
                <p:nvSpPr>
                  <p:cNvPr id="2879" name="Oval 6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0" name="Oval 7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1" name="Oval 8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9" name="Group 88"/>
                <p:cNvGrpSpPr/>
                <p:nvPr/>
              </p:nvGrpSpPr>
              <p:grpSpPr>
                <a:xfrm rot="5400000">
                  <a:off x="3563888" y="2687095"/>
                  <a:ext cx="144016" cy="144016"/>
                  <a:chOff x="4860032" y="2240522"/>
                  <a:chExt cx="144016" cy="144016"/>
                </a:xfrm>
              </p:grpSpPr>
              <p:sp>
                <p:nvSpPr>
                  <p:cNvPr id="2876" name="Oval 8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7" name="Oval 11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8" name="Oval 11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0" name="Group 114"/>
                <p:cNvGrpSpPr/>
                <p:nvPr/>
              </p:nvGrpSpPr>
              <p:grpSpPr>
                <a:xfrm rot="5400000">
                  <a:off x="3701738" y="2734853"/>
                  <a:ext cx="144016" cy="144016"/>
                  <a:chOff x="4860032" y="2240522"/>
                  <a:chExt cx="144016" cy="144016"/>
                </a:xfrm>
              </p:grpSpPr>
              <p:sp>
                <p:nvSpPr>
                  <p:cNvPr id="2873" name="Oval 11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4" name="Oval 11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 name="Oval 11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1" name="Group 118"/>
                <p:cNvGrpSpPr/>
                <p:nvPr/>
              </p:nvGrpSpPr>
              <p:grpSpPr>
                <a:xfrm rot="5400000">
                  <a:off x="3787187" y="2852936"/>
                  <a:ext cx="144016" cy="144016"/>
                  <a:chOff x="4860032" y="2240522"/>
                  <a:chExt cx="144016" cy="144016"/>
                </a:xfrm>
              </p:grpSpPr>
              <p:sp>
                <p:nvSpPr>
                  <p:cNvPr id="2870" name="Oval 11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1" name="Oval 12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2" name="Oval 12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2" name="Group 136"/>
                <p:cNvGrpSpPr/>
                <p:nvPr/>
              </p:nvGrpSpPr>
              <p:grpSpPr>
                <a:xfrm rot="5400000">
                  <a:off x="3789612" y="2998061"/>
                  <a:ext cx="144016" cy="144016"/>
                  <a:chOff x="4860032" y="2240522"/>
                  <a:chExt cx="144016" cy="144016"/>
                </a:xfrm>
              </p:grpSpPr>
              <p:sp>
                <p:nvSpPr>
                  <p:cNvPr id="2867" name="Oval 286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 name="Oval 286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 name="Oval 286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3" name="Group 140"/>
                <p:cNvGrpSpPr/>
                <p:nvPr/>
              </p:nvGrpSpPr>
              <p:grpSpPr>
                <a:xfrm rot="5400000">
                  <a:off x="3563888" y="3165218"/>
                  <a:ext cx="144016" cy="144016"/>
                  <a:chOff x="4860032" y="2240522"/>
                  <a:chExt cx="144016" cy="144016"/>
                </a:xfrm>
              </p:grpSpPr>
              <p:sp>
                <p:nvSpPr>
                  <p:cNvPr id="2864" name="Oval 286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5" name="Oval 286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6" name="Oval 286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4" name="Group 144"/>
                <p:cNvGrpSpPr/>
                <p:nvPr/>
              </p:nvGrpSpPr>
              <p:grpSpPr>
                <a:xfrm rot="5400000">
                  <a:off x="3705479" y="3119143"/>
                  <a:ext cx="144016" cy="144016"/>
                  <a:chOff x="4860032" y="2240522"/>
                  <a:chExt cx="144016" cy="144016"/>
                </a:xfrm>
              </p:grpSpPr>
              <p:sp>
                <p:nvSpPr>
                  <p:cNvPr id="2861" name="Oval 286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2" name="Oval 286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3" name="Oval 286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5" name="Group 148"/>
                <p:cNvGrpSpPr/>
                <p:nvPr/>
              </p:nvGrpSpPr>
              <p:grpSpPr>
                <a:xfrm rot="5400000">
                  <a:off x="3338164" y="2852936"/>
                  <a:ext cx="144016" cy="144016"/>
                  <a:chOff x="4860032" y="2240522"/>
                  <a:chExt cx="144016" cy="144016"/>
                </a:xfrm>
              </p:grpSpPr>
              <p:sp>
                <p:nvSpPr>
                  <p:cNvPr id="2858" name="Oval 285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9" name="Oval 285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0" name="Oval 285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6" name="Group 152"/>
                <p:cNvGrpSpPr/>
                <p:nvPr/>
              </p:nvGrpSpPr>
              <p:grpSpPr>
                <a:xfrm rot="5400000">
                  <a:off x="3427147" y="2735595"/>
                  <a:ext cx="144016" cy="144016"/>
                  <a:chOff x="4860032" y="2240522"/>
                  <a:chExt cx="144016" cy="144016"/>
                </a:xfrm>
              </p:grpSpPr>
              <p:sp>
                <p:nvSpPr>
                  <p:cNvPr id="2855" name="Oval 285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6" name="Oval 285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7" name="Oval 285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7" name="Group 156"/>
                <p:cNvGrpSpPr/>
                <p:nvPr/>
              </p:nvGrpSpPr>
              <p:grpSpPr>
                <a:xfrm rot="5400000">
                  <a:off x="3338164" y="2996952"/>
                  <a:ext cx="144016" cy="144016"/>
                  <a:chOff x="4860032" y="2240522"/>
                  <a:chExt cx="144016" cy="144016"/>
                </a:xfrm>
              </p:grpSpPr>
              <p:sp>
                <p:nvSpPr>
                  <p:cNvPr id="2852" name="Oval 285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3" name="Oval 285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4" name="Oval 285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8" name="Group 160"/>
                <p:cNvGrpSpPr/>
                <p:nvPr/>
              </p:nvGrpSpPr>
              <p:grpSpPr>
                <a:xfrm rot="5400000">
                  <a:off x="3424722" y="3116718"/>
                  <a:ext cx="144016" cy="144016"/>
                  <a:chOff x="4860032" y="2240522"/>
                  <a:chExt cx="144016" cy="144016"/>
                </a:xfrm>
              </p:grpSpPr>
              <p:sp>
                <p:nvSpPr>
                  <p:cNvPr id="2849" name="Oval 284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0" name="Oval 284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1" name="Oval 285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9" name="Group 165"/>
                <p:cNvGrpSpPr/>
                <p:nvPr/>
              </p:nvGrpSpPr>
              <p:grpSpPr>
                <a:xfrm>
                  <a:off x="3563888" y="2540654"/>
                  <a:ext cx="144016" cy="144016"/>
                  <a:chOff x="4860032" y="2240522"/>
                  <a:chExt cx="144016" cy="144016"/>
                </a:xfrm>
              </p:grpSpPr>
              <p:sp>
                <p:nvSpPr>
                  <p:cNvPr id="2846" name="Oval 284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7" name="Oval 284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8" name="Oval 284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0" name="Group 169"/>
                <p:cNvGrpSpPr/>
                <p:nvPr/>
              </p:nvGrpSpPr>
              <p:grpSpPr>
                <a:xfrm>
                  <a:off x="3948178" y="2924944"/>
                  <a:ext cx="144016" cy="144016"/>
                  <a:chOff x="4860032" y="2240522"/>
                  <a:chExt cx="144016" cy="144016"/>
                </a:xfrm>
              </p:grpSpPr>
              <p:sp>
                <p:nvSpPr>
                  <p:cNvPr id="2843" name="Oval 284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4" name="Oval 284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5" name="Oval 284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1" name="Group 173"/>
                <p:cNvGrpSpPr/>
                <p:nvPr/>
              </p:nvGrpSpPr>
              <p:grpSpPr>
                <a:xfrm>
                  <a:off x="3710329" y="2569754"/>
                  <a:ext cx="144016" cy="144016"/>
                  <a:chOff x="4860032" y="2240522"/>
                  <a:chExt cx="144016" cy="144016"/>
                </a:xfrm>
              </p:grpSpPr>
              <p:sp>
                <p:nvSpPr>
                  <p:cNvPr id="2840" name="Oval 283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1" name="Oval 284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2" name="Oval 284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2" name="Group 177"/>
                <p:cNvGrpSpPr/>
                <p:nvPr/>
              </p:nvGrpSpPr>
              <p:grpSpPr>
                <a:xfrm>
                  <a:off x="3834945" y="2651462"/>
                  <a:ext cx="144016" cy="144016"/>
                  <a:chOff x="4860032" y="2240522"/>
                  <a:chExt cx="144016" cy="144016"/>
                </a:xfrm>
              </p:grpSpPr>
              <p:sp>
                <p:nvSpPr>
                  <p:cNvPr id="2837" name="Oval 283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8" name="Oval 283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9" name="Oval 283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3" name="Group 181"/>
                <p:cNvGrpSpPr/>
                <p:nvPr/>
              </p:nvGrpSpPr>
              <p:grpSpPr>
                <a:xfrm>
                  <a:off x="3916653" y="2776078"/>
                  <a:ext cx="144016" cy="144016"/>
                  <a:chOff x="4860032" y="2240522"/>
                  <a:chExt cx="144016" cy="144016"/>
                </a:xfrm>
              </p:grpSpPr>
              <p:sp>
                <p:nvSpPr>
                  <p:cNvPr id="2834" name="Oval 283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5" name="Oval 283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6" name="Oval 283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4" name="Group 185"/>
                <p:cNvGrpSpPr/>
                <p:nvPr/>
              </p:nvGrpSpPr>
              <p:grpSpPr>
                <a:xfrm>
                  <a:off x="3563888" y="3309234"/>
                  <a:ext cx="144016" cy="144016"/>
                  <a:chOff x="4860032" y="2240522"/>
                  <a:chExt cx="144016" cy="144016"/>
                </a:xfrm>
              </p:grpSpPr>
              <p:sp>
                <p:nvSpPr>
                  <p:cNvPr id="2831" name="Oval 283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2" name="Oval 283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3" name="Oval 283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5" name="Group 189"/>
                <p:cNvGrpSpPr/>
                <p:nvPr/>
              </p:nvGrpSpPr>
              <p:grpSpPr>
                <a:xfrm>
                  <a:off x="3710329" y="3282559"/>
                  <a:ext cx="144016" cy="144016"/>
                  <a:chOff x="4860032" y="2240522"/>
                  <a:chExt cx="144016" cy="144016"/>
                </a:xfrm>
              </p:grpSpPr>
              <p:sp>
                <p:nvSpPr>
                  <p:cNvPr id="2828" name="Oval 282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9" name="Oval 282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0" name="Oval 282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6" name="Group 193"/>
                <p:cNvGrpSpPr/>
                <p:nvPr/>
              </p:nvGrpSpPr>
              <p:grpSpPr>
                <a:xfrm>
                  <a:off x="3834945" y="3200851"/>
                  <a:ext cx="144016" cy="144016"/>
                  <a:chOff x="4860032" y="2240522"/>
                  <a:chExt cx="144016" cy="144016"/>
                </a:xfrm>
              </p:grpSpPr>
              <p:sp>
                <p:nvSpPr>
                  <p:cNvPr id="2825" name="Oval 282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6" name="Oval 282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7" name="Oval 282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7" name="Group 197"/>
                <p:cNvGrpSpPr/>
                <p:nvPr/>
              </p:nvGrpSpPr>
              <p:grpSpPr>
                <a:xfrm>
                  <a:off x="3920761" y="3071385"/>
                  <a:ext cx="144016" cy="144016"/>
                  <a:chOff x="4860032" y="2240522"/>
                  <a:chExt cx="144016" cy="144016"/>
                </a:xfrm>
              </p:grpSpPr>
              <p:sp>
                <p:nvSpPr>
                  <p:cNvPr id="2822" name="Oval 282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3" name="Oval 282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4" name="Oval 282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8" name="Group 201"/>
                <p:cNvGrpSpPr/>
                <p:nvPr/>
              </p:nvGrpSpPr>
              <p:grpSpPr>
                <a:xfrm>
                  <a:off x="3179598" y="2924944"/>
                  <a:ext cx="144016" cy="144016"/>
                  <a:chOff x="4860032" y="2240522"/>
                  <a:chExt cx="144016" cy="144016"/>
                </a:xfrm>
              </p:grpSpPr>
              <p:sp>
                <p:nvSpPr>
                  <p:cNvPr id="2819" name="Oval 281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0" name="Oval 281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1" name="Oval 282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9" name="Group 205"/>
                <p:cNvGrpSpPr/>
                <p:nvPr/>
              </p:nvGrpSpPr>
              <p:grpSpPr>
                <a:xfrm>
                  <a:off x="3208698" y="2780928"/>
                  <a:ext cx="144016" cy="144016"/>
                  <a:chOff x="4860032" y="2240522"/>
                  <a:chExt cx="144016" cy="144016"/>
                </a:xfrm>
              </p:grpSpPr>
              <p:sp>
                <p:nvSpPr>
                  <p:cNvPr id="2816" name="Oval 281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7" name="Oval 281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8" name="Oval 281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0" name="Group 209"/>
                <p:cNvGrpSpPr/>
                <p:nvPr/>
              </p:nvGrpSpPr>
              <p:grpSpPr>
                <a:xfrm>
                  <a:off x="3287981" y="2653887"/>
                  <a:ext cx="144016" cy="144016"/>
                  <a:chOff x="4860032" y="2240522"/>
                  <a:chExt cx="144016" cy="144016"/>
                </a:xfrm>
              </p:grpSpPr>
              <p:sp>
                <p:nvSpPr>
                  <p:cNvPr id="2813" name="Oval 281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4" name="Oval 281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5" name="Oval 281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1" name="Group 213"/>
                <p:cNvGrpSpPr/>
                <p:nvPr/>
              </p:nvGrpSpPr>
              <p:grpSpPr>
                <a:xfrm>
                  <a:off x="3417447" y="2570496"/>
                  <a:ext cx="144016" cy="144016"/>
                  <a:chOff x="4860032" y="2240522"/>
                  <a:chExt cx="144016" cy="144016"/>
                </a:xfrm>
              </p:grpSpPr>
              <p:sp>
                <p:nvSpPr>
                  <p:cNvPr id="2810" name="Oval 280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1" name="Oval 281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2" name="Oval 281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2" name="Group 217"/>
                <p:cNvGrpSpPr/>
                <p:nvPr/>
              </p:nvGrpSpPr>
              <p:grpSpPr>
                <a:xfrm>
                  <a:off x="3206273" y="3071385"/>
                  <a:ext cx="144016" cy="144016"/>
                  <a:chOff x="4860032" y="2240522"/>
                  <a:chExt cx="144016" cy="144016"/>
                </a:xfrm>
              </p:grpSpPr>
              <p:sp>
                <p:nvSpPr>
                  <p:cNvPr id="2807" name="Oval 280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8" name="Oval 280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9" name="Oval 280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3" name="Group 221"/>
                <p:cNvGrpSpPr/>
                <p:nvPr/>
              </p:nvGrpSpPr>
              <p:grpSpPr>
                <a:xfrm>
                  <a:off x="3290406" y="3196001"/>
                  <a:ext cx="144016" cy="144016"/>
                  <a:chOff x="4860032" y="2240522"/>
                  <a:chExt cx="144016" cy="144016"/>
                </a:xfrm>
              </p:grpSpPr>
              <p:sp>
                <p:nvSpPr>
                  <p:cNvPr id="2804" name="Oval 280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5" name="Oval 22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6" name="Oval 22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4" name="Group 225"/>
                <p:cNvGrpSpPr/>
                <p:nvPr/>
              </p:nvGrpSpPr>
              <p:grpSpPr>
                <a:xfrm>
                  <a:off x="3415022" y="3282559"/>
                  <a:ext cx="144016" cy="144016"/>
                  <a:chOff x="4860032" y="2240522"/>
                  <a:chExt cx="144016" cy="144016"/>
                </a:xfrm>
              </p:grpSpPr>
              <p:sp>
                <p:nvSpPr>
                  <p:cNvPr id="2801" name="Oval 22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2" name="Oval 22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3" name="Oval 22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5" name="Group 230"/>
                <p:cNvGrpSpPr/>
                <p:nvPr/>
              </p:nvGrpSpPr>
              <p:grpSpPr>
                <a:xfrm rot="5400000">
                  <a:off x="3565909" y="2351989"/>
                  <a:ext cx="144016" cy="144016"/>
                  <a:chOff x="4860032" y="2240522"/>
                  <a:chExt cx="144016" cy="144016"/>
                </a:xfrm>
              </p:grpSpPr>
              <p:sp>
                <p:nvSpPr>
                  <p:cNvPr id="2798" name="Oval 23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9" name="Oval 23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0" name="Oval 23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6" name="Group 235"/>
                <p:cNvGrpSpPr/>
                <p:nvPr/>
              </p:nvGrpSpPr>
              <p:grpSpPr>
                <a:xfrm rot="5400000">
                  <a:off x="4132337" y="2926421"/>
                  <a:ext cx="144016" cy="144016"/>
                  <a:chOff x="4860032" y="2240522"/>
                  <a:chExt cx="144016" cy="144016"/>
                </a:xfrm>
              </p:grpSpPr>
              <p:sp>
                <p:nvSpPr>
                  <p:cNvPr id="2795" name="Oval 23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6" name="Oval 23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7" name="Oval 23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7" name="Group 239"/>
                <p:cNvGrpSpPr/>
                <p:nvPr/>
              </p:nvGrpSpPr>
              <p:grpSpPr>
                <a:xfrm rot="5400000">
                  <a:off x="4114531" y="2782066"/>
                  <a:ext cx="144016" cy="144016"/>
                  <a:chOff x="4860032" y="2240522"/>
                  <a:chExt cx="144016" cy="144016"/>
                </a:xfrm>
              </p:grpSpPr>
              <p:sp>
                <p:nvSpPr>
                  <p:cNvPr id="2792" name="Oval 24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3" name="Oval 24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4" name="Oval 24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8" name="Group 243"/>
                <p:cNvGrpSpPr/>
                <p:nvPr/>
              </p:nvGrpSpPr>
              <p:grpSpPr>
                <a:xfrm rot="5400000">
                  <a:off x="4058706" y="2645715"/>
                  <a:ext cx="144016" cy="144016"/>
                  <a:chOff x="4860032" y="2240522"/>
                  <a:chExt cx="144016" cy="144016"/>
                </a:xfrm>
              </p:grpSpPr>
              <p:sp>
                <p:nvSpPr>
                  <p:cNvPr id="2789" name="Oval 24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0" name="Oval 24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1" name="Oval 24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9" name="Group 247"/>
                <p:cNvGrpSpPr/>
                <p:nvPr/>
              </p:nvGrpSpPr>
              <p:grpSpPr>
                <a:xfrm rot="5400000">
                  <a:off x="3966863" y="2525372"/>
                  <a:ext cx="144016" cy="144016"/>
                  <a:chOff x="4860032" y="2240522"/>
                  <a:chExt cx="144016" cy="144016"/>
                </a:xfrm>
              </p:grpSpPr>
              <p:sp>
                <p:nvSpPr>
                  <p:cNvPr id="2786" name="Oval 24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7" name="Oval 24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8" name="Oval 25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0" name="Group 251"/>
                <p:cNvGrpSpPr/>
                <p:nvPr/>
              </p:nvGrpSpPr>
              <p:grpSpPr>
                <a:xfrm rot="5400000">
                  <a:off x="3849007" y="2433043"/>
                  <a:ext cx="144016" cy="144016"/>
                  <a:chOff x="4860032" y="2240522"/>
                  <a:chExt cx="144016" cy="144016"/>
                </a:xfrm>
              </p:grpSpPr>
              <p:sp>
                <p:nvSpPr>
                  <p:cNvPr id="2783" name="Oval 25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4" name="Oval 25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5" name="Oval 25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1" name="Group 255"/>
                <p:cNvGrpSpPr/>
                <p:nvPr/>
              </p:nvGrpSpPr>
              <p:grpSpPr>
                <a:xfrm rot="5400000">
                  <a:off x="3711141" y="2376732"/>
                  <a:ext cx="144016" cy="144016"/>
                  <a:chOff x="4860032" y="2240522"/>
                  <a:chExt cx="144016" cy="144016"/>
                </a:xfrm>
              </p:grpSpPr>
              <p:sp>
                <p:nvSpPr>
                  <p:cNvPr id="2780" name="Oval 25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1" name="Oval 25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2" name="Oval 25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2" name="Group 260"/>
                <p:cNvGrpSpPr/>
                <p:nvPr/>
              </p:nvGrpSpPr>
              <p:grpSpPr>
                <a:xfrm rot="5400000">
                  <a:off x="3418175" y="2374333"/>
                  <a:ext cx="144016" cy="144016"/>
                  <a:chOff x="4860032" y="2240522"/>
                  <a:chExt cx="144016" cy="144016"/>
                </a:xfrm>
              </p:grpSpPr>
              <p:sp>
                <p:nvSpPr>
                  <p:cNvPr id="2777" name="Oval 26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8" name="Oval 26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9" name="Oval 26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3" name="Group 264"/>
                <p:cNvGrpSpPr/>
                <p:nvPr/>
              </p:nvGrpSpPr>
              <p:grpSpPr>
                <a:xfrm rot="5400000">
                  <a:off x="3282814" y="2431873"/>
                  <a:ext cx="144016" cy="144016"/>
                  <a:chOff x="4860032" y="2240522"/>
                  <a:chExt cx="144016" cy="144016"/>
                </a:xfrm>
              </p:grpSpPr>
              <p:sp>
                <p:nvSpPr>
                  <p:cNvPr id="2774" name="Oval 26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5" name="Oval 26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6" name="Oval 26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4" name="Group 268"/>
                <p:cNvGrpSpPr/>
                <p:nvPr/>
              </p:nvGrpSpPr>
              <p:grpSpPr>
                <a:xfrm rot="5400000">
                  <a:off x="3164789" y="2519751"/>
                  <a:ext cx="144016" cy="144016"/>
                  <a:chOff x="4860032" y="2240522"/>
                  <a:chExt cx="144016" cy="144016"/>
                </a:xfrm>
              </p:grpSpPr>
              <p:sp>
                <p:nvSpPr>
                  <p:cNvPr id="2771" name="Oval 26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2" name="Oval 27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 name="Oval 27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5" name="Group 272"/>
                <p:cNvGrpSpPr/>
                <p:nvPr/>
              </p:nvGrpSpPr>
              <p:grpSpPr>
                <a:xfrm rot="5400000">
                  <a:off x="3072768" y="2640134"/>
                  <a:ext cx="144016" cy="144016"/>
                  <a:chOff x="4860032" y="2240522"/>
                  <a:chExt cx="144016" cy="144016"/>
                </a:xfrm>
              </p:grpSpPr>
              <p:sp>
                <p:nvSpPr>
                  <p:cNvPr id="2768" name="Oval 27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9" name="Oval 27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0" name="Oval 27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6" name="Group 276"/>
                <p:cNvGrpSpPr/>
                <p:nvPr/>
              </p:nvGrpSpPr>
              <p:grpSpPr>
                <a:xfrm rot="5400000">
                  <a:off x="2993749" y="2925209"/>
                  <a:ext cx="144016" cy="144016"/>
                  <a:chOff x="4860032" y="2240522"/>
                  <a:chExt cx="144016" cy="144016"/>
                </a:xfrm>
              </p:grpSpPr>
              <p:sp>
                <p:nvSpPr>
                  <p:cNvPr id="2765" name="Oval 27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6" name="Oval 27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7" name="Oval 27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7" name="Group 280"/>
                <p:cNvGrpSpPr/>
                <p:nvPr/>
              </p:nvGrpSpPr>
              <p:grpSpPr>
                <a:xfrm rot="5400000">
                  <a:off x="3012236" y="2776915"/>
                  <a:ext cx="144016" cy="144016"/>
                  <a:chOff x="4860032" y="2240522"/>
                  <a:chExt cx="144016" cy="144016"/>
                </a:xfrm>
              </p:grpSpPr>
              <p:sp>
                <p:nvSpPr>
                  <p:cNvPr id="2762" name="Oval 28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3" name="Oval 28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4" name="Oval 28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8" name="Group 284"/>
                <p:cNvGrpSpPr/>
                <p:nvPr/>
              </p:nvGrpSpPr>
              <p:grpSpPr>
                <a:xfrm rot="5400000">
                  <a:off x="3011795" y="3071108"/>
                  <a:ext cx="144016" cy="144016"/>
                  <a:chOff x="4860032" y="2240522"/>
                  <a:chExt cx="144016" cy="144016"/>
                </a:xfrm>
              </p:grpSpPr>
              <p:sp>
                <p:nvSpPr>
                  <p:cNvPr id="2759" name="Oval 28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0" name="Oval 28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1" name="Oval 28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9" name="Group 288"/>
                <p:cNvGrpSpPr/>
                <p:nvPr/>
              </p:nvGrpSpPr>
              <p:grpSpPr>
                <a:xfrm rot="5400000">
                  <a:off x="3068847" y="3206172"/>
                  <a:ext cx="144016" cy="144016"/>
                  <a:chOff x="4860032" y="2240522"/>
                  <a:chExt cx="144016" cy="144016"/>
                </a:xfrm>
              </p:grpSpPr>
              <p:sp>
                <p:nvSpPr>
                  <p:cNvPr id="2756" name="Oval 28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7" name="Oval 29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8" name="Oval 29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0" name="Group 292"/>
                <p:cNvGrpSpPr/>
                <p:nvPr/>
              </p:nvGrpSpPr>
              <p:grpSpPr>
                <a:xfrm rot="5400000">
                  <a:off x="3156237" y="3323900"/>
                  <a:ext cx="144016" cy="144016"/>
                  <a:chOff x="4860032" y="2240522"/>
                  <a:chExt cx="144016" cy="144016"/>
                </a:xfrm>
              </p:grpSpPr>
              <p:sp>
                <p:nvSpPr>
                  <p:cNvPr id="2753" name="Oval 29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4" name="Oval 29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5" name="Oval 29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1" name="Group 296"/>
                <p:cNvGrpSpPr/>
                <p:nvPr/>
              </p:nvGrpSpPr>
              <p:grpSpPr>
                <a:xfrm rot="5400000">
                  <a:off x="3273965" y="3415624"/>
                  <a:ext cx="144016" cy="144016"/>
                  <a:chOff x="4860032" y="2240522"/>
                  <a:chExt cx="144016" cy="144016"/>
                </a:xfrm>
              </p:grpSpPr>
              <p:sp>
                <p:nvSpPr>
                  <p:cNvPr id="2750" name="Oval 29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1" name="Oval 29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2" name="Oval 29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2" name="Group 300"/>
                <p:cNvGrpSpPr/>
                <p:nvPr/>
              </p:nvGrpSpPr>
              <p:grpSpPr>
                <a:xfrm rot="5400000">
                  <a:off x="3565053" y="3494346"/>
                  <a:ext cx="144016" cy="144016"/>
                  <a:chOff x="4860032" y="2240522"/>
                  <a:chExt cx="144016" cy="144016"/>
                </a:xfrm>
              </p:grpSpPr>
              <p:sp>
                <p:nvSpPr>
                  <p:cNvPr id="2747" name="Oval 30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8" name="Oval 30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9" name="Oval 30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3" name="Group 304"/>
                <p:cNvGrpSpPr/>
                <p:nvPr/>
              </p:nvGrpSpPr>
              <p:grpSpPr>
                <a:xfrm rot="5400000">
                  <a:off x="3414086" y="3473394"/>
                  <a:ext cx="144016" cy="144016"/>
                  <a:chOff x="4860032" y="2240522"/>
                  <a:chExt cx="144016" cy="144016"/>
                </a:xfrm>
              </p:grpSpPr>
              <p:sp>
                <p:nvSpPr>
                  <p:cNvPr id="2744" name="Oval 30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5" name="Oval 30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6" name="Oval 30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4" name="Group 308"/>
                <p:cNvGrpSpPr/>
                <p:nvPr/>
              </p:nvGrpSpPr>
              <p:grpSpPr>
                <a:xfrm rot="5400000">
                  <a:off x="3713119" y="3473386"/>
                  <a:ext cx="144016" cy="144016"/>
                  <a:chOff x="4860032" y="2240522"/>
                  <a:chExt cx="144016" cy="144016"/>
                </a:xfrm>
              </p:grpSpPr>
              <p:sp>
                <p:nvSpPr>
                  <p:cNvPr id="2741" name="Oval 30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2" name="Oval 31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3" name="Oval 31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5" name="Group 312"/>
                <p:cNvGrpSpPr/>
                <p:nvPr/>
              </p:nvGrpSpPr>
              <p:grpSpPr>
                <a:xfrm rot="5400000">
                  <a:off x="3852517" y="3417754"/>
                  <a:ext cx="144016" cy="144016"/>
                  <a:chOff x="4860032" y="2240522"/>
                  <a:chExt cx="144016" cy="144016"/>
                </a:xfrm>
              </p:grpSpPr>
              <p:sp>
                <p:nvSpPr>
                  <p:cNvPr id="2738" name="Oval 31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9" name="Oval 31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0" name="Oval 31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6" name="Group 316"/>
                <p:cNvGrpSpPr/>
                <p:nvPr/>
              </p:nvGrpSpPr>
              <p:grpSpPr>
                <a:xfrm rot="5400000">
                  <a:off x="3965911" y="3325283"/>
                  <a:ext cx="144016" cy="144016"/>
                  <a:chOff x="4860032" y="2240522"/>
                  <a:chExt cx="144016" cy="144016"/>
                </a:xfrm>
              </p:grpSpPr>
              <p:sp>
                <p:nvSpPr>
                  <p:cNvPr id="2735" name="Oval 31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6" name="Oval 31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7" name="Oval 31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7" name="Group 320"/>
                <p:cNvGrpSpPr/>
                <p:nvPr/>
              </p:nvGrpSpPr>
              <p:grpSpPr>
                <a:xfrm rot="5400000">
                  <a:off x="4057635" y="3208975"/>
                  <a:ext cx="144016" cy="144016"/>
                  <a:chOff x="4860032" y="2240522"/>
                  <a:chExt cx="144016" cy="144016"/>
                </a:xfrm>
              </p:grpSpPr>
              <p:sp>
                <p:nvSpPr>
                  <p:cNvPr id="2732" name="Oval 32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3" name="Oval 32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4" name="Oval 32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8" name="Group 324"/>
                <p:cNvGrpSpPr/>
                <p:nvPr/>
              </p:nvGrpSpPr>
              <p:grpSpPr>
                <a:xfrm rot="5400000">
                  <a:off x="4114687" y="3075331"/>
                  <a:ext cx="144016" cy="144016"/>
                  <a:chOff x="4860032" y="2240522"/>
                  <a:chExt cx="144016" cy="144016"/>
                </a:xfrm>
              </p:grpSpPr>
              <p:sp>
                <p:nvSpPr>
                  <p:cNvPr id="2729" name="Oval 32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0" name="Oval 32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1" name="Oval 32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42" name="Group 337"/>
            <p:cNvGrpSpPr/>
            <p:nvPr/>
          </p:nvGrpSpPr>
          <p:grpSpPr>
            <a:xfrm>
              <a:off x="2267744" y="3116034"/>
              <a:ext cx="1609110" cy="1609110"/>
              <a:chOff x="2832261" y="2188025"/>
              <a:chExt cx="1609110" cy="1609110"/>
            </a:xfrm>
          </p:grpSpPr>
          <p:sp>
            <p:nvSpPr>
              <p:cNvPr id="2457" name="Oval 338"/>
              <p:cNvSpPr/>
              <p:nvPr/>
            </p:nvSpPr>
            <p:spPr>
              <a:xfrm>
                <a:off x="2832261" y="2188025"/>
                <a:ext cx="1609110" cy="1609110"/>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8" name="Group 339"/>
              <p:cNvGrpSpPr/>
              <p:nvPr/>
            </p:nvGrpSpPr>
            <p:grpSpPr>
              <a:xfrm>
                <a:off x="2991119" y="2351989"/>
                <a:ext cx="1288708" cy="1289748"/>
                <a:chOff x="2991119" y="2351989"/>
                <a:chExt cx="1288708" cy="1289748"/>
              </a:xfrm>
            </p:grpSpPr>
            <p:sp>
              <p:nvSpPr>
                <p:cNvPr id="2459" name="Oval 340"/>
                <p:cNvSpPr>
                  <a:spLocks noChangeAspect="1"/>
                </p:cNvSpPr>
                <p:nvPr/>
              </p:nvSpPr>
              <p:spPr>
                <a:xfrm>
                  <a:off x="2991119" y="2353029"/>
                  <a:ext cx="1288708" cy="128870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 name="Oval 2459"/>
                <p:cNvSpPr>
                  <a:spLocks noChangeAspect="1"/>
                </p:cNvSpPr>
                <p:nvPr/>
              </p:nvSpPr>
              <p:spPr>
                <a:xfrm>
                  <a:off x="3182400" y="2534610"/>
                  <a:ext cx="911746" cy="911746"/>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1" name="Oval 2460"/>
                <p:cNvSpPr/>
                <p:nvPr/>
              </p:nvSpPr>
              <p:spPr>
                <a:xfrm>
                  <a:off x="3325257" y="2686313"/>
                  <a:ext cx="621278" cy="62127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2" name="Oval 2461"/>
                <p:cNvSpPr/>
                <p:nvPr/>
              </p:nvSpPr>
              <p:spPr>
                <a:xfrm>
                  <a:off x="3491880" y="2852936"/>
                  <a:ext cx="288032" cy="288032"/>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63" name="Group 344"/>
                <p:cNvGrpSpPr/>
                <p:nvPr/>
              </p:nvGrpSpPr>
              <p:grpSpPr>
                <a:xfrm>
                  <a:off x="3491880" y="2924944"/>
                  <a:ext cx="144016" cy="144016"/>
                  <a:chOff x="4860032" y="2240522"/>
                  <a:chExt cx="144016" cy="144016"/>
                </a:xfrm>
              </p:grpSpPr>
              <p:sp>
                <p:nvSpPr>
                  <p:cNvPr id="2668" name="Oval 54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9" name="Oval 55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0" name="Oval 55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4" name="Group 345"/>
                <p:cNvGrpSpPr/>
                <p:nvPr/>
              </p:nvGrpSpPr>
              <p:grpSpPr>
                <a:xfrm>
                  <a:off x="3635896" y="2924944"/>
                  <a:ext cx="144016" cy="144016"/>
                  <a:chOff x="4860032" y="2240522"/>
                  <a:chExt cx="144016" cy="144016"/>
                </a:xfrm>
              </p:grpSpPr>
              <p:sp>
                <p:nvSpPr>
                  <p:cNvPr id="2665" name="Oval 54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6" name="Oval 54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7" name="Oval 54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5" name="Group 346"/>
                <p:cNvGrpSpPr/>
                <p:nvPr/>
              </p:nvGrpSpPr>
              <p:grpSpPr>
                <a:xfrm rot="5400000">
                  <a:off x="3563888" y="2687095"/>
                  <a:ext cx="144016" cy="144016"/>
                  <a:chOff x="4860032" y="2240522"/>
                  <a:chExt cx="144016" cy="144016"/>
                </a:xfrm>
              </p:grpSpPr>
              <p:sp>
                <p:nvSpPr>
                  <p:cNvPr id="2662" name="Oval 54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 name="Oval 54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4" name="Oval 54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6" name="Group 347"/>
                <p:cNvGrpSpPr/>
                <p:nvPr/>
              </p:nvGrpSpPr>
              <p:grpSpPr>
                <a:xfrm rot="5400000">
                  <a:off x="3701738" y="2734853"/>
                  <a:ext cx="144016" cy="144016"/>
                  <a:chOff x="4860032" y="2240522"/>
                  <a:chExt cx="144016" cy="144016"/>
                </a:xfrm>
              </p:grpSpPr>
              <p:sp>
                <p:nvSpPr>
                  <p:cNvPr id="2659" name="Oval 54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0" name="Oval 54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1" name="Oval 54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7" name="Group 348"/>
                <p:cNvGrpSpPr/>
                <p:nvPr/>
              </p:nvGrpSpPr>
              <p:grpSpPr>
                <a:xfrm rot="5400000">
                  <a:off x="3787187" y="2852936"/>
                  <a:ext cx="144016" cy="144016"/>
                  <a:chOff x="4860032" y="2240522"/>
                  <a:chExt cx="144016" cy="144016"/>
                </a:xfrm>
              </p:grpSpPr>
              <p:sp>
                <p:nvSpPr>
                  <p:cNvPr id="2656" name="Oval 53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7" name="Oval 53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8" name="Oval 53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8" name="Group 349"/>
                <p:cNvGrpSpPr/>
                <p:nvPr/>
              </p:nvGrpSpPr>
              <p:grpSpPr>
                <a:xfrm rot="5400000">
                  <a:off x="3789612" y="2998061"/>
                  <a:ext cx="144016" cy="144016"/>
                  <a:chOff x="4860032" y="2240522"/>
                  <a:chExt cx="144016" cy="144016"/>
                </a:xfrm>
              </p:grpSpPr>
              <p:sp>
                <p:nvSpPr>
                  <p:cNvPr id="2653" name="Oval 53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4" name="Oval 53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5" name="Oval 53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9" name="Group 350"/>
                <p:cNvGrpSpPr/>
                <p:nvPr/>
              </p:nvGrpSpPr>
              <p:grpSpPr>
                <a:xfrm rot="5400000">
                  <a:off x="3563888" y="3165218"/>
                  <a:ext cx="144016" cy="144016"/>
                  <a:chOff x="4860032" y="2240522"/>
                  <a:chExt cx="144016" cy="144016"/>
                </a:xfrm>
              </p:grpSpPr>
              <p:sp>
                <p:nvSpPr>
                  <p:cNvPr id="2650" name="Oval 53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1" name="Oval 53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2" name="Oval 53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0" name="Group 351"/>
                <p:cNvGrpSpPr/>
                <p:nvPr/>
              </p:nvGrpSpPr>
              <p:grpSpPr>
                <a:xfrm rot="5400000">
                  <a:off x="3705479" y="3119143"/>
                  <a:ext cx="144016" cy="144016"/>
                  <a:chOff x="4860032" y="2240522"/>
                  <a:chExt cx="144016" cy="144016"/>
                </a:xfrm>
              </p:grpSpPr>
              <p:sp>
                <p:nvSpPr>
                  <p:cNvPr id="2647" name="Oval 52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8" name="Oval 52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9" name="Oval 53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1" name="Group 352"/>
                <p:cNvGrpSpPr/>
                <p:nvPr/>
              </p:nvGrpSpPr>
              <p:grpSpPr>
                <a:xfrm rot="5400000">
                  <a:off x="3338164" y="2852936"/>
                  <a:ext cx="144016" cy="144016"/>
                  <a:chOff x="4860032" y="2240522"/>
                  <a:chExt cx="144016" cy="144016"/>
                </a:xfrm>
              </p:grpSpPr>
              <p:sp>
                <p:nvSpPr>
                  <p:cNvPr id="2644" name="Oval 52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5" name="Oval 52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6" name="Oval 52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2" name="Group 353"/>
                <p:cNvGrpSpPr/>
                <p:nvPr/>
              </p:nvGrpSpPr>
              <p:grpSpPr>
                <a:xfrm rot="5400000">
                  <a:off x="3427147" y="2735595"/>
                  <a:ext cx="144016" cy="144016"/>
                  <a:chOff x="4860032" y="2240522"/>
                  <a:chExt cx="144016" cy="144016"/>
                </a:xfrm>
              </p:grpSpPr>
              <p:sp>
                <p:nvSpPr>
                  <p:cNvPr id="2641" name="Oval 52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2" name="Oval 52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3" name="Oval 52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3" name="Group 354"/>
                <p:cNvGrpSpPr/>
                <p:nvPr/>
              </p:nvGrpSpPr>
              <p:grpSpPr>
                <a:xfrm rot="5400000">
                  <a:off x="3338164" y="2996952"/>
                  <a:ext cx="144016" cy="144016"/>
                  <a:chOff x="4860032" y="2240522"/>
                  <a:chExt cx="144016" cy="144016"/>
                </a:xfrm>
              </p:grpSpPr>
              <p:sp>
                <p:nvSpPr>
                  <p:cNvPr id="2638" name="Oval 51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9" name="Oval 52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0" name="Oval 52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4" name="Group 355"/>
                <p:cNvGrpSpPr/>
                <p:nvPr/>
              </p:nvGrpSpPr>
              <p:grpSpPr>
                <a:xfrm rot="5400000">
                  <a:off x="3424722" y="3116718"/>
                  <a:ext cx="144016" cy="144016"/>
                  <a:chOff x="4860032" y="2240522"/>
                  <a:chExt cx="144016" cy="144016"/>
                </a:xfrm>
              </p:grpSpPr>
              <p:sp>
                <p:nvSpPr>
                  <p:cNvPr id="2635" name="Oval 51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6" name="Oval 51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7" name="Oval 51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5" name="Group 356"/>
                <p:cNvGrpSpPr/>
                <p:nvPr/>
              </p:nvGrpSpPr>
              <p:grpSpPr>
                <a:xfrm>
                  <a:off x="3563888" y="2540654"/>
                  <a:ext cx="144016" cy="144016"/>
                  <a:chOff x="4860032" y="2240522"/>
                  <a:chExt cx="144016" cy="144016"/>
                </a:xfrm>
              </p:grpSpPr>
              <p:sp>
                <p:nvSpPr>
                  <p:cNvPr id="2632" name="Oval 51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3" name="Oval 51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4" name="Oval 51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6" name="Group 357"/>
                <p:cNvGrpSpPr/>
                <p:nvPr/>
              </p:nvGrpSpPr>
              <p:grpSpPr>
                <a:xfrm>
                  <a:off x="3948178" y="2924944"/>
                  <a:ext cx="144016" cy="144016"/>
                  <a:chOff x="4860032" y="2240522"/>
                  <a:chExt cx="144016" cy="144016"/>
                </a:xfrm>
              </p:grpSpPr>
              <p:sp>
                <p:nvSpPr>
                  <p:cNvPr id="2629" name="Oval 51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0" name="Oval 51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1" name="Oval 51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7" name="Group 358"/>
                <p:cNvGrpSpPr/>
                <p:nvPr/>
              </p:nvGrpSpPr>
              <p:grpSpPr>
                <a:xfrm>
                  <a:off x="3710329" y="2569754"/>
                  <a:ext cx="144016" cy="144016"/>
                  <a:chOff x="4860032" y="2240522"/>
                  <a:chExt cx="144016" cy="144016"/>
                </a:xfrm>
              </p:grpSpPr>
              <p:sp>
                <p:nvSpPr>
                  <p:cNvPr id="2626" name="Oval 50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7" name="Oval 50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8" name="Oval 50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8" name="Group 359"/>
                <p:cNvGrpSpPr/>
                <p:nvPr/>
              </p:nvGrpSpPr>
              <p:grpSpPr>
                <a:xfrm>
                  <a:off x="3834945" y="2651462"/>
                  <a:ext cx="144016" cy="144016"/>
                  <a:chOff x="4860032" y="2240522"/>
                  <a:chExt cx="144016" cy="144016"/>
                </a:xfrm>
              </p:grpSpPr>
              <p:sp>
                <p:nvSpPr>
                  <p:cNvPr id="2623" name="Oval 50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4" name="Oval 50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5" name="Oval 50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9" name="Group 360"/>
                <p:cNvGrpSpPr/>
                <p:nvPr/>
              </p:nvGrpSpPr>
              <p:grpSpPr>
                <a:xfrm>
                  <a:off x="3916653" y="2776078"/>
                  <a:ext cx="144016" cy="144016"/>
                  <a:chOff x="4860032" y="2240522"/>
                  <a:chExt cx="144016" cy="144016"/>
                </a:xfrm>
              </p:grpSpPr>
              <p:sp>
                <p:nvSpPr>
                  <p:cNvPr id="2620" name="Oval 261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1" name="Oval 262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2" name="Oval 50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0" name="Group 361"/>
                <p:cNvGrpSpPr/>
                <p:nvPr/>
              </p:nvGrpSpPr>
              <p:grpSpPr>
                <a:xfrm>
                  <a:off x="3563888" y="3309234"/>
                  <a:ext cx="144016" cy="144016"/>
                  <a:chOff x="4860032" y="2240522"/>
                  <a:chExt cx="144016" cy="144016"/>
                </a:xfrm>
              </p:grpSpPr>
              <p:sp>
                <p:nvSpPr>
                  <p:cNvPr id="2617" name="Oval 49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8" name="Oval 261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9" name="Oval 261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1" name="Group 362"/>
                <p:cNvGrpSpPr/>
                <p:nvPr/>
              </p:nvGrpSpPr>
              <p:grpSpPr>
                <a:xfrm>
                  <a:off x="3710329" y="3282559"/>
                  <a:ext cx="144016" cy="144016"/>
                  <a:chOff x="4860032" y="2240522"/>
                  <a:chExt cx="144016" cy="144016"/>
                </a:xfrm>
              </p:grpSpPr>
              <p:sp>
                <p:nvSpPr>
                  <p:cNvPr id="2614" name="Oval 261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5" name="Oval 261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6" name="Oval 261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2" name="Group 363"/>
                <p:cNvGrpSpPr/>
                <p:nvPr/>
              </p:nvGrpSpPr>
              <p:grpSpPr>
                <a:xfrm>
                  <a:off x="3834945" y="3200851"/>
                  <a:ext cx="144016" cy="144016"/>
                  <a:chOff x="4860032" y="2240522"/>
                  <a:chExt cx="144016" cy="144016"/>
                </a:xfrm>
              </p:grpSpPr>
              <p:sp>
                <p:nvSpPr>
                  <p:cNvPr id="2611" name="Oval 261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2" name="Oval 261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3" name="Oval 261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3" name="Group 364"/>
                <p:cNvGrpSpPr/>
                <p:nvPr/>
              </p:nvGrpSpPr>
              <p:grpSpPr>
                <a:xfrm>
                  <a:off x="3920761" y="3071385"/>
                  <a:ext cx="144016" cy="144016"/>
                  <a:chOff x="4860032" y="2240522"/>
                  <a:chExt cx="144016" cy="144016"/>
                </a:xfrm>
              </p:grpSpPr>
              <p:sp>
                <p:nvSpPr>
                  <p:cNvPr id="2608" name="Oval 260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9" name="Oval 260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0" name="Oval 260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4" name="Group 365"/>
                <p:cNvGrpSpPr/>
                <p:nvPr/>
              </p:nvGrpSpPr>
              <p:grpSpPr>
                <a:xfrm>
                  <a:off x="3179598" y="2924944"/>
                  <a:ext cx="144016" cy="144016"/>
                  <a:chOff x="4860032" y="2240522"/>
                  <a:chExt cx="144016" cy="144016"/>
                </a:xfrm>
              </p:grpSpPr>
              <p:sp>
                <p:nvSpPr>
                  <p:cNvPr id="2605" name="Oval 260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6" name="Oval 260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7" name="Oval 260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5" name="Group 366"/>
                <p:cNvGrpSpPr/>
                <p:nvPr/>
              </p:nvGrpSpPr>
              <p:grpSpPr>
                <a:xfrm>
                  <a:off x="3208698" y="2780928"/>
                  <a:ext cx="144016" cy="144016"/>
                  <a:chOff x="4860032" y="2240522"/>
                  <a:chExt cx="144016" cy="144016"/>
                </a:xfrm>
              </p:grpSpPr>
              <p:sp>
                <p:nvSpPr>
                  <p:cNvPr id="2602" name="Oval 260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3" name="Oval 260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4" name="Oval 260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6" name="Group 367"/>
                <p:cNvGrpSpPr/>
                <p:nvPr/>
              </p:nvGrpSpPr>
              <p:grpSpPr>
                <a:xfrm>
                  <a:off x="3287981" y="2653887"/>
                  <a:ext cx="144016" cy="144016"/>
                  <a:chOff x="4860032" y="2240522"/>
                  <a:chExt cx="144016" cy="144016"/>
                </a:xfrm>
              </p:grpSpPr>
              <p:sp>
                <p:nvSpPr>
                  <p:cNvPr id="2599" name="Oval 259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0" name="Oval 259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1" name="Oval 260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7" name="Group 368"/>
                <p:cNvGrpSpPr/>
                <p:nvPr/>
              </p:nvGrpSpPr>
              <p:grpSpPr>
                <a:xfrm>
                  <a:off x="3417447" y="2570496"/>
                  <a:ext cx="144016" cy="144016"/>
                  <a:chOff x="4860032" y="2240522"/>
                  <a:chExt cx="144016" cy="144016"/>
                </a:xfrm>
              </p:grpSpPr>
              <p:sp>
                <p:nvSpPr>
                  <p:cNvPr id="2596" name="Oval 259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7" name="Oval 259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Oval 259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8" name="Group 369"/>
                <p:cNvGrpSpPr/>
                <p:nvPr/>
              </p:nvGrpSpPr>
              <p:grpSpPr>
                <a:xfrm>
                  <a:off x="3206273" y="3071385"/>
                  <a:ext cx="144016" cy="144016"/>
                  <a:chOff x="4860032" y="2240522"/>
                  <a:chExt cx="144016" cy="144016"/>
                </a:xfrm>
              </p:grpSpPr>
              <p:sp>
                <p:nvSpPr>
                  <p:cNvPr id="2593" name="Oval 259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Oval 259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Oval 259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9" name="Group 370"/>
                <p:cNvGrpSpPr/>
                <p:nvPr/>
              </p:nvGrpSpPr>
              <p:grpSpPr>
                <a:xfrm>
                  <a:off x="3290406" y="3196001"/>
                  <a:ext cx="144016" cy="144016"/>
                  <a:chOff x="4860032" y="2240522"/>
                  <a:chExt cx="144016" cy="144016"/>
                </a:xfrm>
              </p:grpSpPr>
              <p:sp>
                <p:nvSpPr>
                  <p:cNvPr id="2590" name="Oval 258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1" name="Oval 259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2" name="Oval 259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0" name="Group 371"/>
                <p:cNvGrpSpPr/>
                <p:nvPr/>
              </p:nvGrpSpPr>
              <p:grpSpPr>
                <a:xfrm>
                  <a:off x="3415022" y="3282559"/>
                  <a:ext cx="144016" cy="144016"/>
                  <a:chOff x="4860032" y="2240522"/>
                  <a:chExt cx="144016" cy="144016"/>
                </a:xfrm>
              </p:grpSpPr>
              <p:sp>
                <p:nvSpPr>
                  <p:cNvPr id="2587" name="Oval 258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8" name="Oval 258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9" name="Oval 258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1" name="Group 372"/>
                <p:cNvGrpSpPr/>
                <p:nvPr/>
              </p:nvGrpSpPr>
              <p:grpSpPr>
                <a:xfrm rot="5400000">
                  <a:off x="3565909" y="2351989"/>
                  <a:ext cx="144016" cy="144016"/>
                  <a:chOff x="4860032" y="2240522"/>
                  <a:chExt cx="144016" cy="144016"/>
                </a:xfrm>
              </p:grpSpPr>
              <p:sp>
                <p:nvSpPr>
                  <p:cNvPr id="2584" name="Oval 258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5" name="Oval 258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6" name="Oval 258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2" name="Group 373"/>
                <p:cNvGrpSpPr/>
                <p:nvPr/>
              </p:nvGrpSpPr>
              <p:grpSpPr>
                <a:xfrm rot="5400000">
                  <a:off x="4132337" y="2926421"/>
                  <a:ext cx="144016" cy="144016"/>
                  <a:chOff x="4860032" y="2240522"/>
                  <a:chExt cx="144016" cy="144016"/>
                </a:xfrm>
              </p:grpSpPr>
              <p:sp>
                <p:nvSpPr>
                  <p:cNvPr id="2581" name="Oval 258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2" name="Oval 258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3" name="Oval 258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3" name="Group 374"/>
                <p:cNvGrpSpPr/>
                <p:nvPr/>
              </p:nvGrpSpPr>
              <p:grpSpPr>
                <a:xfrm rot="5400000">
                  <a:off x="4114531" y="2782066"/>
                  <a:ext cx="144016" cy="144016"/>
                  <a:chOff x="4860032" y="2240522"/>
                  <a:chExt cx="144016" cy="144016"/>
                </a:xfrm>
              </p:grpSpPr>
              <p:sp>
                <p:nvSpPr>
                  <p:cNvPr id="2578" name="Oval 257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9" name="Oval 257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0" name="Oval 257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4" name="Group 375"/>
                <p:cNvGrpSpPr/>
                <p:nvPr/>
              </p:nvGrpSpPr>
              <p:grpSpPr>
                <a:xfrm rot="5400000">
                  <a:off x="4058706" y="2645715"/>
                  <a:ext cx="144016" cy="144016"/>
                  <a:chOff x="4860032" y="2240522"/>
                  <a:chExt cx="144016" cy="144016"/>
                </a:xfrm>
              </p:grpSpPr>
              <p:sp>
                <p:nvSpPr>
                  <p:cNvPr id="2575" name="Oval 257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6" name="Oval 257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7" name="Oval 257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5" name="Group 376"/>
                <p:cNvGrpSpPr/>
                <p:nvPr/>
              </p:nvGrpSpPr>
              <p:grpSpPr>
                <a:xfrm rot="5400000">
                  <a:off x="3966863" y="2525372"/>
                  <a:ext cx="144016" cy="144016"/>
                  <a:chOff x="4860032" y="2240522"/>
                  <a:chExt cx="144016" cy="144016"/>
                </a:xfrm>
              </p:grpSpPr>
              <p:sp>
                <p:nvSpPr>
                  <p:cNvPr id="2572" name="Oval 257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3" name="Oval 257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4" name="Oval 257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6" name="Group 377"/>
                <p:cNvGrpSpPr/>
                <p:nvPr/>
              </p:nvGrpSpPr>
              <p:grpSpPr>
                <a:xfrm rot="5400000">
                  <a:off x="3849007" y="2433043"/>
                  <a:ext cx="144016" cy="144016"/>
                  <a:chOff x="4860032" y="2240522"/>
                  <a:chExt cx="144016" cy="144016"/>
                </a:xfrm>
              </p:grpSpPr>
              <p:sp>
                <p:nvSpPr>
                  <p:cNvPr id="2569" name="Oval 256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0" name="Oval 256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1" name="Oval 257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7" name="Group 378"/>
                <p:cNvGrpSpPr/>
                <p:nvPr/>
              </p:nvGrpSpPr>
              <p:grpSpPr>
                <a:xfrm rot="5400000">
                  <a:off x="3711141" y="2376732"/>
                  <a:ext cx="144016" cy="144016"/>
                  <a:chOff x="4860032" y="2240522"/>
                  <a:chExt cx="144016" cy="144016"/>
                </a:xfrm>
              </p:grpSpPr>
              <p:sp>
                <p:nvSpPr>
                  <p:cNvPr id="2566" name="Oval 256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7" name="Oval 256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8" name="Oval 256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8" name="Group 379"/>
                <p:cNvGrpSpPr/>
                <p:nvPr/>
              </p:nvGrpSpPr>
              <p:grpSpPr>
                <a:xfrm rot="5400000">
                  <a:off x="3418175" y="2374333"/>
                  <a:ext cx="144016" cy="144016"/>
                  <a:chOff x="4860032" y="2240522"/>
                  <a:chExt cx="144016" cy="144016"/>
                </a:xfrm>
              </p:grpSpPr>
              <p:sp>
                <p:nvSpPr>
                  <p:cNvPr id="2563" name="Oval 256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 name="Oval 256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5" name="Oval 256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9" name="Group 380"/>
                <p:cNvGrpSpPr/>
                <p:nvPr/>
              </p:nvGrpSpPr>
              <p:grpSpPr>
                <a:xfrm rot="5400000">
                  <a:off x="3282814" y="2431873"/>
                  <a:ext cx="144016" cy="144016"/>
                  <a:chOff x="4860032" y="2240522"/>
                  <a:chExt cx="144016" cy="144016"/>
                </a:xfrm>
              </p:grpSpPr>
              <p:sp>
                <p:nvSpPr>
                  <p:cNvPr id="2560" name="Oval 255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1" name="Oval 256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Oval 256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0" name="Group 381"/>
                <p:cNvGrpSpPr/>
                <p:nvPr/>
              </p:nvGrpSpPr>
              <p:grpSpPr>
                <a:xfrm rot="5400000">
                  <a:off x="3164789" y="2519751"/>
                  <a:ext cx="144016" cy="144016"/>
                  <a:chOff x="4860032" y="2240522"/>
                  <a:chExt cx="144016" cy="144016"/>
                </a:xfrm>
              </p:grpSpPr>
              <p:sp>
                <p:nvSpPr>
                  <p:cNvPr id="2557" name="Oval 255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8" name="Oval 255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9" name="Oval 255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1" name="Group 382"/>
                <p:cNvGrpSpPr/>
                <p:nvPr/>
              </p:nvGrpSpPr>
              <p:grpSpPr>
                <a:xfrm rot="5400000">
                  <a:off x="3072768" y="2640134"/>
                  <a:ext cx="144016" cy="144016"/>
                  <a:chOff x="4860032" y="2240522"/>
                  <a:chExt cx="144016" cy="144016"/>
                </a:xfrm>
              </p:grpSpPr>
              <p:sp>
                <p:nvSpPr>
                  <p:cNvPr id="2554" name="Oval 255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5" name="Oval 255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6" name="Oval 255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2" name="Group 383"/>
                <p:cNvGrpSpPr/>
                <p:nvPr/>
              </p:nvGrpSpPr>
              <p:grpSpPr>
                <a:xfrm rot="5400000">
                  <a:off x="2993749" y="2925209"/>
                  <a:ext cx="144016" cy="144016"/>
                  <a:chOff x="4860032" y="2240522"/>
                  <a:chExt cx="144016" cy="144016"/>
                </a:xfrm>
              </p:grpSpPr>
              <p:sp>
                <p:nvSpPr>
                  <p:cNvPr id="2551" name="Oval 255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2" name="Oval 255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3" name="Oval 255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3" name="Group 384"/>
                <p:cNvGrpSpPr/>
                <p:nvPr/>
              </p:nvGrpSpPr>
              <p:grpSpPr>
                <a:xfrm rot="5400000">
                  <a:off x="3012236" y="2776915"/>
                  <a:ext cx="144016" cy="144016"/>
                  <a:chOff x="4860032" y="2240522"/>
                  <a:chExt cx="144016" cy="144016"/>
                </a:xfrm>
              </p:grpSpPr>
              <p:sp>
                <p:nvSpPr>
                  <p:cNvPr id="2548" name="Oval 254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9" name="Oval 254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0" name="Oval 254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4" name="Group 385"/>
                <p:cNvGrpSpPr/>
                <p:nvPr/>
              </p:nvGrpSpPr>
              <p:grpSpPr>
                <a:xfrm rot="5400000">
                  <a:off x="3011795" y="3071108"/>
                  <a:ext cx="144016" cy="144016"/>
                  <a:chOff x="4860032" y="2240522"/>
                  <a:chExt cx="144016" cy="144016"/>
                </a:xfrm>
              </p:grpSpPr>
              <p:sp>
                <p:nvSpPr>
                  <p:cNvPr id="2545" name="Oval 254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6" name="Oval 254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7" name="Oval 254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5" name="Group 386"/>
                <p:cNvGrpSpPr/>
                <p:nvPr/>
              </p:nvGrpSpPr>
              <p:grpSpPr>
                <a:xfrm rot="5400000">
                  <a:off x="3068847" y="3206172"/>
                  <a:ext cx="144016" cy="144016"/>
                  <a:chOff x="4860032" y="2240522"/>
                  <a:chExt cx="144016" cy="144016"/>
                </a:xfrm>
              </p:grpSpPr>
              <p:sp>
                <p:nvSpPr>
                  <p:cNvPr id="2542" name="Oval 254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3" name="Oval 254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4" name="Oval 254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6" name="Group 387"/>
                <p:cNvGrpSpPr/>
                <p:nvPr/>
              </p:nvGrpSpPr>
              <p:grpSpPr>
                <a:xfrm rot="5400000">
                  <a:off x="3156237" y="3323900"/>
                  <a:ext cx="144016" cy="144016"/>
                  <a:chOff x="4860032" y="2240522"/>
                  <a:chExt cx="144016" cy="144016"/>
                </a:xfrm>
              </p:grpSpPr>
              <p:sp>
                <p:nvSpPr>
                  <p:cNvPr id="2539" name="Oval 253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0" name="Oval 253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1" name="Oval 254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7" name="Group 388"/>
                <p:cNvGrpSpPr/>
                <p:nvPr/>
              </p:nvGrpSpPr>
              <p:grpSpPr>
                <a:xfrm rot="5400000">
                  <a:off x="3273965" y="3415624"/>
                  <a:ext cx="144016" cy="144016"/>
                  <a:chOff x="4860032" y="2240522"/>
                  <a:chExt cx="144016" cy="144016"/>
                </a:xfrm>
              </p:grpSpPr>
              <p:sp>
                <p:nvSpPr>
                  <p:cNvPr id="2536" name="Oval 253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7" name="Oval 253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8" name="Oval 253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8" name="Group 389"/>
                <p:cNvGrpSpPr/>
                <p:nvPr/>
              </p:nvGrpSpPr>
              <p:grpSpPr>
                <a:xfrm rot="5400000">
                  <a:off x="3565053" y="3494346"/>
                  <a:ext cx="144016" cy="144016"/>
                  <a:chOff x="4860032" y="2240522"/>
                  <a:chExt cx="144016" cy="144016"/>
                </a:xfrm>
              </p:grpSpPr>
              <p:sp>
                <p:nvSpPr>
                  <p:cNvPr id="2533" name="Oval 253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4" name="Oval 253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5" name="Oval 253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9" name="Group 390"/>
                <p:cNvGrpSpPr/>
                <p:nvPr/>
              </p:nvGrpSpPr>
              <p:grpSpPr>
                <a:xfrm rot="5400000">
                  <a:off x="3414086" y="3473394"/>
                  <a:ext cx="144016" cy="144016"/>
                  <a:chOff x="4860032" y="2240522"/>
                  <a:chExt cx="144016" cy="144016"/>
                </a:xfrm>
              </p:grpSpPr>
              <p:sp>
                <p:nvSpPr>
                  <p:cNvPr id="2530" name="Oval 252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1" name="Oval 253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2" name="Oval 253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0" name="Group 391"/>
                <p:cNvGrpSpPr/>
                <p:nvPr/>
              </p:nvGrpSpPr>
              <p:grpSpPr>
                <a:xfrm rot="5400000">
                  <a:off x="3713119" y="3473386"/>
                  <a:ext cx="144016" cy="144016"/>
                  <a:chOff x="4860032" y="2240522"/>
                  <a:chExt cx="144016" cy="144016"/>
                </a:xfrm>
              </p:grpSpPr>
              <p:sp>
                <p:nvSpPr>
                  <p:cNvPr id="2527" name="Oval 252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8" name="Oval 252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9" name="Oval 252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1" name="Group 392"/>
                <p:cNvGrpSpPr/>
                <p:nvPr/>
              </p:nvGrpSpPr>
              <p:grpSpPr>
                <a:xfrm rot="5400000">
                  <a:off x="3852517" y="3417754"/>
                  <a:ext cx="144016" cy="144016"/>
                  <a:chOff x="4860032" y="2240522"/>
                  <a:chExt cx="144016" cy="144016"/>
                </a:xfrm>
              </p:grpSpPr>
              <p:sp>
                <p:nvSpPr>
                  <p:cNvPr id="2524" name="Oval 252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5" name="Oval 252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6" name="Oval 252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2" name="Group 393"/>
                <p:cNvGrpSpPr/>
                <p:nvPr/>
              </p:nvGrpSpPr>
              <p:grpSpPr>
                <a:xfrm rot="5400000">
                  <a:off x="3965911" y="3325283"/>
                  <a:ext cx="144016" cy="144016"/>
                  <a:chOff x="4860032" y="2240522"/>
                  <a:chExt cx="144016" cy="144016"/>
                </a:xfrm>
              </p:grpSpPr>
              <p:sp>
                <p:nvSpPr>
                  <p:cNvPr id="2521" name="Oval 252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2" name="Oval 252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3" name="Oval 252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3" name="Group 394"/>
                <p:cNvGrpSpPr/>
                <p:nvPr/>
              </p:nvGrpSpPr>
              <p:grpSpPr>
                <a:xfrm rot="5400000">
                  <a:off x="4057635" y="3208975"/>
                  <a:ext cx="144016" cy="144016"/>
                  <a:chOff x="4860032" y="2240522"/>
                  <a:chExt cx="144016" cy="144016"/>
                </a:xfrm>
              </p:grpSpPr>
              <p:sp>
                <p:nvSpPr>
                  <p:cNvPr id="2518" name="Oval 251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9" name="Oval 251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0" name="Oval 251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4" name="Group 395"/>
                <p:cNvGrpSpPr/>
                <p:nvPr/>
              </p:nvGrpSpPr>
              <p:grpSpPr>
                <a:xfrm rot="5400000">
                  <a:off x="4114687" y="3075331"/>
                  <a:ext cx="144016" cy="144016"/>
                  <a:chOff x="4860032" y="2240522"/>
                  <a:chExt cx="144016" cy="144016"/>
                </a:xfrm>
              </p:grpSpPr>
              <p:sp>
                <p:nvSpPr>
                  <p:cNvPr id="2515" name="Oval 251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6" name="Oval 251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7" name="Oval 251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43" name="Group 554"/>
            <p:cNvGrpSpPr/>
            <p:nvPr/>
          </p:nvGrpSpPr>
          <p:grpSpPr>
            <a:xfrm>
              <a:off x="3898994" y="3116034"/>
              <a:ext cx="1609110" cy="1609110"/>
              <a:chOff x="2832261" y="2188025"/>
              <a:chExt cx="1609110" cy="1609110"/>
            </a:xfrm>
          </p:grpSpPr>
          <p:sp>
            <p:nvSpPr>
              <p:cNvPr id="2243" name="Oval 2242"/>
              <p:cNvSpPr/>
              <p:nvPr/>
            </p:nvSpPr>
            <p:spPr>
              <a:xfrm>
                <a:off x="2832261" y="2188025"/>
                <a:ext cx="1609110" cy="1609110"/>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4" name="Group 556"/>
              <p:cNvGrpSpPr/>
              <p:nvPr/>
            </p:nvGrpSpPr>
            <p:grpSpPr>
              <a:xfrm>
                <a:off x="2991119" y="2351989"/>
                <a:ext cx="1288708" cy="1289748"/>
                <a:chOff x="2991119" y="2351989"/>
                <a:chExt cx="1288708" cy="1289748"/>
              </a:xfrm>
            </p:grpSpPr>
            <p:sp>
              <p:nvSpPr>
                <p:cNvPr id="2245" name="Oval 2244"/>
                <p:cNvSpPr>
                  <a:spLocks noChangeAspect="1"/>
                </p:cNvSpPr>
                <p:nvPr/>
              </p:nvSpPr>
              <p:spPr>
                <a:xfrm>
                  <a:off x="2991119" y="2353029"/>
                  <a:ext cx="1288708" cy="128870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6" name="Oval 2245"/>
                <p:cNvSpPr>
                  <a:spLocks noChangeAspect="1"/>
                </p:cNvSpPr>
                <p:nvPr/>
              </p:nvSpPr>
              <p:spPr>
                <a:xfrm>
                  <a:off x="3182400" y="2534610"/>
                  <a:ext cx="911746" cy="911746"/>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7" name="Oval 2246"/>
                <p:cNvSpPr/>
                <p:nvPr/>
              </p:nvSpPr>
              <p:spPr>
                <a:xfrm>
                  <a:off x="3325257" y="2686313"/>
                  <a:ext cx="621278" cy="62127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8" name="Oval 2247"/>
                <p:cNvSpPr/>
                <p:nvPr/>
              </p:nvSpPr>
              <p:spPr>
                <a:xfrm>
                  <a:off x="3491880" y="2852936"/>
                  <a:ext cx="288032" cy="288032"/>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9" name="Group 561"/>
                <p:cNvGrpSpPr/>
                <p:nvPr/>
              </p:nvGrpSpPr>
              <p:grpSpPr>
                <a:xfrm>
                  <a:off x="3491880" y="2924944"/>
                  <a:ext cx="144016" cy="144016"/>
                  <a:chOff x="4860032" y="2240522"/>
                  <a:chExt cx="144016" cy="144016"/>
                </a:xfrm>
              </p:grpSpPr>
              <p:sp>
                <p:nvSpPr>
                  <p:cNvPr id="2454" name="Oval 76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5" name="Oval 76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6" name="Oval 76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0" name="Group 562"/>
                <p:cNvGrpSpPr/>
                <p:nvPr/>
              </p:nvGrpSpPr>
              <p:grpSpPr>
                <a:xfrm>
                  <a:off x="3635896" y="2924944"/>
                  <a:ext cx="144016" cy="144016"/>
                  <a:chOff x="4860032" y="2240522"/>
                  <a:chExt cx="144016" cy="144016"/>
                </a:xfrm>
              </p:grpSpPr>
              <p:sp>
                <p:nvSpPr>
                  <p:cNvPr id="2451" name="Oval 76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2" name="Oval 76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3" name="Oval 76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1" name="Group 563"/>
                <p:cNvGrpSpPr/>
                <p:nvPr/>
              </p:nvGrpSpPr>
              <p:grpSpPr>
                <a:xfrm rot="5400000">
                  <a:off x="3563888" y="2687095"/>
                  <a:ext cx="144016" cy="144016"/>
                  <a:chOff x="4860032" y="2240522"/>
                  <a:chExt cx="144016" cy="144016"/>
                </a:xfrm>
              </p:grpSpPr>
              <p:sp>
                <p:nvSpPr>
                  <p:cNvPr id="2448" name="Oval 76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9" name="Oval 76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0" name="Oval 76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2" name="Group 564"/>
                <p:cNvGrpSpPr/>
                <p:nvPr/>
              </p:nvGrpSpPr>
              <p:grpSpPr>
                <a:xfrm rot="5400000">
                  <a:off x="3701738" y="2734853"/>
                  <a:ext cx="144016" cy="144016"/>
                  <a:chOff x="4860032" y="2240522"/>
                  <a:chExt cx="144016" cy="144016"/>
                </a:xfrm>
              </p:grpSpPr>
              <p:sp>
                <p:nvSpPr>
                  <p:cNvPr id="2445" name="Oval 75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6" name="Oval 75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7" name="Oval 75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3" name="Group 565"/>
                <p:cNvGrpSpPr/>
                <p:nvPr/>
              </p:nvGrpSpPr>
              <p:grpSpPr>
                <a:xfrm rot="5400000">
                  <a:off x="3787187" y="2852936"/>
                  <a:ext cx="144016" cy="144016"/>
                  <a:chOff x="4860032" y="2240522"/>
                  <a:chExt cx="144016" cy="144016"/>
                </a:xfrm>
              </p:grpSpPr>
              <p:sp>
                <p:nvSpPr>
                  <p:cNvPr id="2442" name="Oval 75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3" name="Oval 75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4" name="Oval 75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4" name="Group 566"/>
                <p:cNvGrpSpPr/>
                <p:nvPr/>
              </p:nvGrpSpPr>
              <p:grpSpPr>
                <a:xfrm rot="5400000">
                  <a:off x="3789612" y="2998061"/>
                  <a:ext cx="144016" cy="144016"/>
                  <a:chOff x="4860032" y="2240522"/>
                  <a:chExt cx="144016" cy="144016"/>
                </a:xfrm>
              </p:grpSpPr>
              <p:sp>
                <p:nvSpPr>
                  <p:cNvPr id="2439" name="Oval 75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0" name="Oval 75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1" name="Oval 75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5" name="Group 567"/>
                <p:cNvGrpSpPr/>
                <p:nvPr/>
              </p:nvGrpSpPr>
              <p:grpSpPr>
                <a:xfrm rot="5400000">
                  <a:off x="3563888" y="3165218"/>
                  <a:ext cx="144016" cy="144016"/>
                  <a:chOff x="4860032" y="2240522"/>
                  <a:chExt cx="144016" cy="144016"/>
                </a:xfrm>
              </p:grpSpPr>
              <p:sp>
                <p:nvSpPr>
                  <p:cNvPr id="2436" name="Oval 74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7" name="Oval 74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8" name="Oval 75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6" name="Group 568"/>
                <p:cNvGrpSpPr/>
                <p:nvPr/>
              </p:nvGrpSpPr>
              <p:grpSpPr>
                <a:xfrm rot="5400000">
                  <a:off x="3705479" y="3119143"/>
                  <a:ext cx="144016" cy="144016"/>
                  <a:chOff x="4860032" y="2240522"/>
                  <a:chExt cx="144016" cy="144016"/>
                </a:xfrm>
              </p:grpSpPr>
              <p:sp>
                <p:nvSpPr>
                  <p:cNvPr id="2433" name="Oval 74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4" name="Oval 74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5" name="Oval 74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7" name="Group 569"/>
                <p:cNvGrpSpPr/>
                <p:nvPr/>
              </p:nvGrpSpPr>
              <p:grpSpPr>
                <a:xfrm rot="5400000">
                  <a:off x="3338164" y="2852936"/>
                  <a:ext cx="144016" cy="144016"/>
                  <a:chOff x="4860032" y="2240522"/>
                  <a:chExt cx="144016" cy="144016"/>
                </a:xfrm>
              </p:grpSpPr>
              <p:sp>
                <p:nvSpPr>
                  <p:cNvPr id="2430" name="Oval 74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1" name="Oval 74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2" name="Oval 74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8" name="Group 570"/>
                <p:cNvGrpSpPr/>
                <p:nvPr/>
              </p:nvGrpSpPr>
              <p:grpSpPr>
                <a:xfrm rot="5400000">
                  <a:off x="3427147" y="2735595"/>
                  <a:ext cx="144016" cy="144016"/>
                  <a:chOff x="4860032" y="2240522"/>
                  <a:chExt cx="144016" cy="144016"/>
                </a:xfrm>
              </p:grpSpPr>
              <p:sp>
                <p:nvSpPr>
                  <p:cNvPr id="2427" name="Oval 73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8" name="Oval 74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9" name="Oval 74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9" name="Group 571"/>
                <p:cNvGrpSpPr/>
                <p:nvPr/>
              </p:nvGrpSpPr>
              <p:grpSpPr>
                <a:xfrm rot="5400000">
                  <a:off x="3338164" y="2996952"/>
                  <a:ext cx="144016" cy="144016"/>
                  <a:chOff x="4860032" y="2240522"/>
                  <a:chExt cx="144016" cy="144016"/>
                </a:xfrm>
              </p:grpSpPr>
              <p:sp>
                <p:nvSpPr>
                  <p:cNvPr id="2424" name="Oval 73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5" name="Oval 73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6" name="Oval 73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0" name="Group 572"/>
                <p:cNvGrpSpPr/>
                <p:nvPr/>
              </p:nvGrpSpPr>
              <p:grpSpPr>
                <a:xfrm rot="5400000">
                  <a:off x="3424722" y="3116718"/>
                  <a:ext cx="144016" cy="144016"/>
                  <a:chOff x="4860032" y="2240522"/>
                  <a:chExt cx="144016" cy="144016"/>
                </a:xfrm>
              </p:grpSpPr>
              <p:sp>
                <p:nvSpPr>
                  <p:cNvPr id="2421" name="Oval 73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2" name="Oval 73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3" name="Oval 73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1" name="Group 573"/>
                <p:cNvGrpSpPr/>
                <p:nvPr/>
              </p:nvGrpSpPr>
              <p:grpSpPr>
                <a:xfrm>
                  <a:off x="3563888" y="2540654"/>
                  <a:ext cx="144016" cy="144016"/>
                  <a:chOff x="4860032" y="2240522"/>
                  <a:chExt cx="144016" cy="144016"/>
                </a:xfrm>
              </p:grpSpPr>
              <p:sp>
                <p:nvSpPr>
                  <p:cNvPr id="2418" name="Oval 73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9" name="Oval 73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0" name="Oval 73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2" name="Group 574"/>
                <p:cNvGrpSpPr/>
                <p:nvPr/>
              </p:nvGrpSpPr>
              <p:grpSpPr>
                <a:xfrm>
                  <a:off x="3948178" y="2924944"/>
                  <a:ext cx="144016" cy="144016"/>
                  <a:chOff x="4860032" y="2240522"/>
                  <a:chExt cx="144016" cy="144016"/>
                </a:xfrm>
              </p:grpSpPr>
              <p:sp>
                <p:nvSpPr>
                  <p:cNvPr id="2415" name="Oval 72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6" name="Oval 72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7" name="Oval 72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3" name="Group 575"/>
                <p:cNvGrpSpPr/>
                <p:nvPr/>
              </p:nvGrpSpPr>
              <p:grpSpPr>
                <a:xfrm>
                  <a:off x="3710329" y="2569754"/>
                  <a:ext cx="144016" cy="144016"/>
                  <a:chOff x="4860032" y="2240522"/>
                  <a:chExt cx="144016" cy="144016"/>
                </a:xfrm>
              </p:grpSpPr>
              <p:sp>
                <p:nvSpPr>
                  <p:cNvPr id="2412" name="Oval 72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3" name="Oval 72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4" name="Oval 72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4" name="Group 576"/>
                <p:cNvGrpSpPr/>
                <p:nvPr/>
              </p:nvGrpSpPr>
              <p:grpSpPr>
                <a:xfrm>
                  <a:off x="3834945" y="2651462"/>
                  <a:ext cx="144016" cy="144016"/>
                  <a:chOff x="4860032" y="2240522"/>
                  <a:chExt cx="144016" cy="144016"/>
                </a:xfrm>
              </p:grpSpPr>
              <p:sp>
                <p:nvSpPr>
                  <p:cNvPr id="2409" name="Oval 72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0" name="Oval 72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1" name="Oval 72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5" name="Group 577"/>
                <p:cNvGrpSpPr/>
                <p:nvPr/>
              </p:nvGrpSpPr>
              <p:grpSpPr>
                <a:xfrm>
                  <a:off x="3916653" y="2776078"/>
                  <a:ext cx="144016" cy="144016"/>
                  <a:chOff x="4860032" y="2240522"/>
                  <a:chExt cx="144016" cy="144016"/>
                </a:xfrm>
              </p:grpSpPr>
              <p:sp>
                <p:nvSpPr>
                  <p:cNvPr id="2406" name="Oval 71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7" name="Oval 71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Oval 72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6" name="Group 578"/>
                <p:cNvGrpSpPr/>
                <p:nvPr/>
              </p:nvGrpSpPr>
              <p:grpSpPr>
                <a:xfrm>
                  <a:off x="3563888" y="3309234"/>
                  <a:ext cx="144016" cy="144016"/>
                  <a:chOff x="4860032" y="2240522"/>
                  <a:chExt cx="144016" cy="144016"/>
                </a:xfrm>
              </p:grpSpPr>
              <p:sp>
                <p:nvSpPr>
                  <p:cNvPr id="2403" name="Oval 240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4" name="Oval 240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5" name="Oval 71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7" name="Group 579"/>
                <p:cNvGrpSpPr/>
                <p:nvPr/>
              </p:nvGrpSpPr>
              <p:grpSpPr>
                <a:xfrm>
                  <a:off x="3710329" y="3282559"/>
                  <a:ext cx="144016" cy="144016"/>
                  <a:chOff x="4860032" y="2240522"/>
                  <a:chExt cx="144016" cy="144016"/>
                </a:xfrm>
              </p:grpSpPr>
              <p:sp>
                <p:nvSpPr>
                  <p:cNvPr id="2400" name="Oval 71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1" name="Oval 240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Oval 240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8" name="Group 580"/>
                <p:cNvGrpSpPr/>
                <p:nvPr/>
              </p:nvGrpSpPr>
              <p:grpSpPr>
                <a:xfrm>
                  <a:off x="3834945" y="3200851"/>
                  <a:ext cx="144016" cy="144016"/>
                  <a:chOff x="4860032" y="2240522"/>
                  <a:chExt cx="144016" cy="144016"/>
                </a:xfrm>
              </p:grpSpPr>
              <p:sp>
                <p:nvSpPr>
                  <p:cNvPr id="2397" name="Oval 239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8" name="Oval 239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9" name="Oval 239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9" name="Group 581"/>
                <p:cNvGrpSpPr/>
                <p:nvPr/>
              </p:nvGrpSpPr>
              <p:grpSpPr>
                <a:xfrm>
                  <a:off x="3920761" y="3071385"/>
                  <a:ext cx="144016" cy="144016"/>
                  <a:chOff x="4860032" y="2240522"/>
                  <a:chExt cx="144016" cy="144016"/>
                </a:xfrm>
              </p:grpSpPr>
              <p:sp>
                <p:nvSpPr>
                  <p:cNvPr id="2394" name="Oval 239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5" name="Oval 239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6" name="Oval 239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0" name="Group 582"/>
                <p:cNvGrpSpPr/>
                <p:nvPr/>
              </p:nvGrpSpPr>
              <p:grpSpPr>
                <a:xfrm>
                  <a:off x="3179598" y="2924944"/>
                  <a:ext cx="144016" cy="144016"/>
                  <a:chOff x="4860032" y="2240522"/>
                  <a:chExt cx="144016" cy="144016"/>
                </a:xfrm>
              </p:grpSpPr>
              <p:sp>
                <p:nvSpPr>
                  <p:cNvPr id="2391" name="Oval 239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2" name="Oval 239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3" name="Oval 239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1" name="Group 583"/>
                <p:cNvGrpSpPr/>
                <p:nvPr/>
              </p:nvGrpSpPr>
              <p:grpSpPr>
                <a:xfrm>
                  <a:off x="3208698" y="2780928"/>
                  <a:ext cx="144016" cy="144016"/>
                  <a:chOff x="4860032" y="2240522"/>
                  <a:chExt cx="144016" cy="144016"/>
                </a:xfrm>
              </p:grpSpPr>
              <p:sp>
                <p:nvSpPr>
                  <p:cNvPr id="2388" name="Oval 238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9" name="Oval 238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0" name="Oval 238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2" name="Group 584"/>
                <p:cNvGrpSpPr/>
                <p:nvPr/>
              </p:nvGrpSpPr>
              <p:grpSpPr>
                <a:xfrm>
                  <a:off x="3287981" y="2653887"/>
                  <a:ext cx="144016" cy="144016"/>
                  <a:chOff x="4860032" y="2240522"/>
                  <a:chExt cx="144016" cy="144016"/>
                </a:xfrm>
              </p:grpSpPr>
              <p:sp>
                <p:nvSpPr>
                  <p:cNvPr id="2385" name="Oval 238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6" name="Oval 238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7" name="Oval 238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3" name="Group 585"/>
                <p:cNvGrpSpPr/>
                <p:nvPr/>
              </p:nvGrpSpPr>
              <p:grpSpPr>
                <a:xfrm>
                  <a:off x="3417447" y="2570496"/>
                  <a:ext cx="144016" cy="144016"/>
                  <a:chOff x="4860032" y="2240522"/>
                  <a:chExt cx="144016" cy="144016"/>
                </a:xfrm>
              </p:grpSpPr>
              <p:sp>
                <p:nvSpPr>
                  <p:cNvPr id="2382" name="Oval 238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3" name="Oval 238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4" name="Oval 238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4" name="Group 586"/>
                <p:cNvGrpSpPr/>
                <p:nvPr/>
              </p:nvGrpSpPr>
              <p:grpSpPr>
                <a:xfrm>
                  <a:off x="3206273" y="3071385"/>
                  <a:ext cx="144016" cy="144016"/>
                  <a:chOff x="4860032" y="2240522"/>
                  <a:chExt cx="144016" cy="144016"/>
                </a:xfrm>
              </p:grpSpPr>
              <p:sp>
                <p:nvSpPr>
                  <p:cNvPr id="2379" name="Oval 237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0" name="Oval 237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1" name="Oval 238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5" name="Group 587"/>
                <p:cNvGrpSpPr/>
                <p:nvPr/>
              </p:nvGrpSpPr>
              <p:grpSpPr>
                <a:xfrm>
                  <a:off x="3290406" y="3196001"/>
                  <a:ext cx="144016" cy="144016"/>
                  <a:chOff x="4860032" y="2240522"/>
                  <a:chExt cx="144016" cy="144016"/>
                </a:xfrm>
              </p:grpSpPr>
              <p:sp>
                <p:nvSpPr>
                  <p:cNvPr id="2376" name="Oval 237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7" name="Oval 237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8" name="Oval 237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6" name="Group 588"/>
                <p:cNvGrpSpPr/>
                <p:nvPr/>
              </p:nvGrpSpPr>
              <p:grpSpPr>
                <a:xfrm>
                  <a:off x="3415022" y="3282559"/>
                  <a:ext cx="144016" cy="144016"/>
                  <a:chOff x="4860032" y="2240522"/>
                  <a:chExt cx="144016" cy="144016"/>
                </a:xfrm>
              </p:grpSpPr>
              <p:sp>
                <p:nvSpPr>
                  <p:cNvPr id="2373" name="Oval 237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4" name="Oval 237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5" name="Oval 237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7" name="Group 589"/>
                <p:cNvGrpSpPr/>
                <p:nvPr/>
              </p:nvGrpSpPr>
              <p:grpSpPr>
                <a:xfrm rot="5400000">
                  <a:off x="3565909" y="2351989"/>
                  <a:ext cx="144016" cy="144016"/>
                  <a:chOff x="4860032" y="2240522"/>
                  <a:chExt cx="144016" cy="144016"/>
                </a:xfrm>
              </p:grpSpPr>
              <p:sp>
                <p:nvSpPr>
                  <p:cNvPr id="2370" name="Oval 236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1" name="Oval 237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2" name="Oval 237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8" name="Group 590"/>
                <p:cNvGrpSpPr/>
                <p:nvPr/>
              </p:nvGrpSpPr>
              <p:grpSpPr>
                <a:xfrm rot="5400000">
                  <a:off x="4132337" y="2926421"/>
                  <a:ext cx="144016" cy="144016"/>
                  <a:chOff x="4860032" y="2240522"/>
                  <a:chExt cx="144016" cy="144016"/>
                </a:xfrm>
              </p:grpSpPr>
              <p:sp>
                <p:nvSpPr>
                  <p:cNvPr id="2367" name="Oval 236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Oval 236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9" name="Oval 236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9" name="Group 591"/>
                <p:cNvGrpSpPr/>
                <p:nvPr/>
              </p:nvGrpSpPr>
              <p:grpSpPr>
                <a:xfrm rot="5400000">
                  <a:off x="4114531" y="2782066"/>
                  <a:ext cx="144016" cy="144016"/>
                  <a:chOff x="4860032" y="2240522"/>
                  <a:chExt cx="144016" cy="144016"/>
                </a:xfrm>
              </p:grpSpPr>
              <p:sp>
                <p:nvSpPr>
                  <p:cNvPr id="2364" name="Oval 236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Oval 236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6" name="Oval 236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0" name="Group 592"/>
                <p:cNvGrpSpPr/>
                <p:nvPr/>
              </p:nvGrpSpPr>
              <p:grpSpPr>
                <a:xfrm rot="5400000">
                  <a:off x="4058706" y="2645715"/>
                  <a:ext cx="144016" cy="144016"/>
                  <a:chOff x="4860032" y="2240522"/>
                  <a:chExt cx="144016" cy="144016"/>
                </a:xfrm>
              </p:grpSpPr>
              <p:sp>
                <p:nvSpPr>
                  <p:cNvPr id="2361" name="Oval 236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2" name="Oval 236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3" name="Oval 236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1" name="Group 593"/>
                <p:cNvGrpSpPr/>
                <p:nvPr/>
              </p:nvGrpSpPr>
              <p:grpSpPr>
                <a:xfrm rot="5400000">
                  <a:off x="3966863" y="2525372"/>
                  <a:ext cx="144016" cy="144016"/>
                  <a:chOff x="4860032" y="2240522"/>
                  <a:chExt cx="144016" cy="144016"/>
                </a:xfrm>
              </p:grpSpPr>
              <p:sp>
                <p:nvSpPr>
                  <p:cNvPr id="2358" name="Oval 235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9" name="Oval 235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0" name="Oval 235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2" name="Group 594"/>
                <p:cNvGrpSpPr/>
                <p:nvPr/>
              </p:nvGrpSpPr>
              <p:grpSpPr>
                <a:xfrm rot="5400000">
                  <a:off x="3849007" y="2433043"/>
                  <a:ext cx="144016" cy="144016"/>
                  <a:chOff x="4860032" y="2240522"/>
                  <a:chExt cx="144016" cy="144016"/>
                </a:xfrm>
              </p:grpSpPr>
              <p:sp>
                <p:nvSpPr>
                  <p:cNvPr id="2355" name="Oval 235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 name="Oval 235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 name="Oval 235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3" name="Group 595"/>
                <p:cNvGrpSpPr/>
                <p:nvPr/>
              </p:nvGrpSpPr>
              <p:grpSpPr>
                <a:xfrm rot="5400000">
                  <a:off x="3711141" y="2376732"/>
                  <a:ext cx="144016" cy="144016"/>
                  <a:chOff x="4860032" y="2240522"/>
                  <a:chExt cx="144016" cy="144016"/>
                </a:xfrm>
              </p:grpSpPr>
              <p:sp>
                <p:nvSpPr>
                  <p:cNvPr id="2352" name="Oval 235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3" name="Oval 235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4" name="Oval 235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4" name="Group 596"/>
                <p:cNvGrpSpPr/>
                <p:nvPr/>
              </p:nvGrpSpPr>
              <p:grpSpPr>
                <a:xfrm rot="5400000">
                  <a:off x="3418175" y="2374333"/>
                  <a:ext cx="144016" cy="144016"/>
                  <a:chOff x="4860032" y="2240522"/>
                  <a:chExt cx="144016" cy="144016"/>
                </a:xfrm>
              </p:grpSpPr>
              <p:sp>
                <p:nvSpPr>
                  <p:cNvPr id="2349" name="Oval 234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0" name="Oval 234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1" name="Oval 235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5" name="Group 597"/>
                <p:cNvGrpSpPr/>
                <p:nvPr/>
              </p:nvGrpSpPr>
              <p:grpSpPr>
                <a:xfrm rot="5400000">
                  <a:off x="3282814" y="2431873"/>
                  <a:ext cx="144016" cy="144016"/>
                  <a:chOff x="4860032" y="2240522"/>
                  <a:chExt cx="144016" cy="144016"/>
                </a:xfrm>
              </p:grpSpPr>
              <p:sp>
                <p:nvSpPr>
                  <p:cNvPr id="2346" name="Oval 234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7" name="Oval 234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8" name="Oval 234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6" name="Group 598"/>
                <p:cNvGrpSpPr/>
                <p:nvPr/>
              </p:nvGrpSpPr>
              <p:grpSpPr>
                <a:xfrm rot="5400000">
                  <a:off x="3164789" y="2519751"/>
                  <a:ext cx="144016" cy="144016"/>
                  <a:chOff x="4860032" y="2240522"/>
                  <a:chExt cx="144016" cy="144016"/>
                </a:xfrm>
              </p:grpSpPr>
              <p:sp>
                <p:nvSpPr>
                  <p:cNvPr id="2343" name="Oval 234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4" name="Oval 234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5" name="Oval 234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7" name="Group 599"/>
                <p:cNvGrpSpPr/>
                <p:nvPr/>
              </p:nvGrpSpPr>
              <p:grpSpPr>
                <a:xfrm rot="5400000">
                  <a:off x="3072768" y="2640134"/>
                  <a:ext cx="144016" cy="144016"/>
                  <a:chOff x="4860032" y="2240522"/>
                  <a:chExt cx="144016" cy="144016"/>
                </a:xfrm>
              </p:grpSpPr>
              <p:sp>
                <p:nvSpPr>
                  <p:cNvPr id="2340" name="Oval 233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1" name="Oval 234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2" name="Oval 234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8" name="Group 600"/>
                <p:cNvGrpSpPr/>
                <p:nvPr/>
              </p:nvGrpSpPr>
              <p:grpSpPr>
                <a:xfrm rot="5400000">
                  <a:off x="2993749" y="2925209"/>
                  <a:ext cx="144016" cy="144016"/>
                  <a:chOff x="4860032" y="2240522"/>
                  <a:chExt cx="144016" cy="144016"/>
                </a:xfrm>
              </p:grpSpPr>
              <p:sp>
                <p:nvSpPr>
                  <p:cNvPr id="2337" name="Oval 233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8" name="Oval 233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9" name="Oval 233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9" name="Group 601"/>
                <p:cNvGrpSpPr/>
                <p:nvPr/>
              </p:nvGrpSpPr>
              <p:grpSpPr>
                <a:xfrm rot="5400000">
                  <a:off x="3012236" y="2776915"/>
                  <a:ext cx="144016" cy="144016"/>
                  <a:chOff x="4860032" y="2240522"/>
                  <a:chExt cx="144016" cy="144016"/>
                </a:xfrm>
              </p:grpSpPr>
              <p:sp>
                <p:nvSpPr>
                  <p:cNvPr id="2334" name="Oval 233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5" name="Oval 233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6" name="Oval 233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0" name="Group 602"/>
                <p:cNvGrpSpPr/>
                <p:nvPr/>
              </p:nvGrpSpPr>
              <p:grpSpPr>
                <a:xfrm rot="5400000">
                  <a:off x="3011795" y="3071108"/>
                  <a:ext cx="144016" cy="144016"/>
                  <a:chOff x="4860032" y="2240522"/>
                  <a:chExt cx="144016" cy="144016"/>
                </a:xfrm>
              </p:grpSpPr>
              <p:sp>
                <p:nvSpPr>
                  <p:cNvPr id="2331" name="Oval 233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2" name="Oval 233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3" name="Oval 233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1" name="Group 603"/>
                <p:cNvGrpSpPr/>
                <p:nvPr/>
              </p:nvGrpSpPr>
              <p:grpSpPr>
                <a:xfrm rot="5400000">
                  <a:off x="3068847" y="3206172"/>
                  <a:ext cx="144016" cy="144016"/>
                  <a:chOff x="4860032" y="2240522"/>
                  <a:chExt cx="144016" cy="144016"/>
                </a:xfrm>
              </p:grpSpPr>
              <p:sp>
                <p:nvSpPr>
                  <p:cNvPr id="2328" name="Oval 232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9" name="Oval 232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0" name="Oval 232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2" name="Group 604"/>
                <p:cNvGrpSpPr/>
                <p:nvPr/>
              </p:nvGrpSpPr>
              <p:grpSpPr>
                <a:xfrm rot="5400000">
                  <a:off x="3156237" y="3323900"/>
                  <a:ext cx="144016" cy="144016"/>
                  <a:chOff x="4860032" y="2240522"/>
                  <a:chExt cx="144016" cy="144016"/>
                </a:xfrm>
              </p:grpSpPr>
              <p:sp>
                <p:nvSpPr>
                  <p:cNvPr id="2325" name="Oval 232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6" name="Oval 232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7" name="Oval 232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3" name="Group 605"/>
                <p:cNvGrpSpPr/>
                <p:nvPr/>
              </p:nvGrpSpPr>
              <p:grpSpPr>
                <a:xfrm rot="5400000">
                  <a:off x="3273965" y="3415624"/>
                  <a:ext cx="144016" cy="144016"/>
                  <a:chOff x="4860032" y="2240522"/>
                  <a:chExt cx="144016" cy="144016"/>
                </a:xfrm>
              </p:grpSpPr>
              <p:sp>
                <p:nvSpPr>
                  <p:cNvPr id="2322" name="Oval 232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3" name="Oval 232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4" name="Oval 232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4" name="Group 606"/>
                <p:cNvGrpSpPr/>
                <p:nvPr/>
              </p:nvGrpSpPr>
              <p:grpSpPr>
                <a:xfrm rot="5400000">
                  <a:off x="3565053" y="3494346"/>
                  <a:ext cx="144016" cy="144016"/>
                  <a:chOff x="4860032" y="2240522"/>
                  <a:chExt cx="144016" cy="144016"/>
                </a:xfrm>
              </p:grpSpPr>
              <p:sp>
                <p:nvSpPr>
                  <p:cNvPr id="2319" name="Oval 231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0" name="Oval 231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1" name="Oval 232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5" name="Group 607"/>
                <p:cNvGrpSpPr/>
                <p:nvPr/>
              </p:nvGrpSpPr>
              <p:grpSpPr>
                <a:xfrm rot="5400000">
                  <a:off x="3414086" y="3473394"/>
                  <a:ext cx="144016" cy="144016"/>
                  <a:chOff x="4860032" y="2240522"/>
                  <a:chExt cx="144016" cy="144016"/>
                </a:xfrm>
              </p:grpSpPr>
              <p:sp>
                <p:nvSpPr>
                  <p:cNvPr id="2316" name="Oval 231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7" name="Oval 231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8" name="Oval 231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6" name="Group 608"/>
                <p:cNvGrpSpPr/>
                <p:nvPr/>
              </p:nvGrpSpPr>
              <p:grpSpPr>
                <a:xfrm rot="5400000">
                  <a:off x="3713119" y="3473386"/>
                  <a:ext cx="144016" cy="144016"/>
                  <a:chOff x="4860032" y="2240522"/>
                  <a:chExt cx="144016" cy="144016"/>
                </a:xfrm>
              </p:grpSpPr>
              <p:sp>
                <p:nvSpPr>
                  <p:cNvPr id="2313" name="Oval 231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 name="Oval 231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5" name="Oval 231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7" name="Group 609"/>
                <p:cNvGrpSpPr/>
                <p:nvPr/>
              </p:nvGrpSpPr>
              <p:grpSpPr>
                <a:xfrm rot="5400000">
                  <a:off x="3852517" y="3417754"/>
                  <a:ext cx="144016" cy="144016"/>
                  <a:chOff x="4860032" y="2240522"/>
                  <a:chExt cx="144016" cy="144016"/>
                </a:xfrm>
              </p:grpSpPr>
              <p:sp>
                <p:nvSpPr>
                  <p:cNvPr id="2310" name="Oval 230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1" name="Oval 231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2" name="Oval 231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8" name="Group 610"/>
                <p:cNvGrpSpPr/>
                <p:nvPr/>
              </p:nvGrpSpPr>
              <p:grpSpPr>
                <a:xfrm rot="5400000">
                  <a:off x="3965911" y="3325283"/>
                  <a:ext cx="144016" cy="144016"/>
                  <a:chOff x="4860032" y="2240522"/>
                  <a:chExt cx="144016" cy="144016"/>
                </a:xfrm>
              </p:grpSpPr>
              <p:sp>
                <p:nvSpPr>
                  <p:cNvPr id="2307" name="Oval 230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8" name="Oval 230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9" name="Oval 230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9" name="Group 611"/>
                <p:cNvGrpSpPr/>
                <p:nvPr/>
              </p:nvGrpSpPr>
              <p:grpSpPr>
                <a:xfrm rot="5400000">
                  <a:off x="4057635" y="3208975"/>
                  <a:ext cx="144016" cy="144016"/>
                  <a:chOff x="4860032" y="2240522"/>
                  <a:chExt cx="144016" cy="144016"/>
                </a:xfrm>
              </p:grpSpPr>
              <p:sp>
                <p:nvSpPr>
                  <p:cNvPr id="2304" name="Oval 230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5" name="Oval 230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6" name="Oval 230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0" name="Group 612"/>
                <p:cNvGrpSpPr/>
                <p:nvPr/>
              </p:nvGrpSpPr>
              <p:grpSpPr>
                <a:xfrm rot="5400000">
                  <a:off x="4114687" y="3075331"/>
                  <a:ext cx="144016" cy="144016"/>
                  <a:chOff x="4860032" y="2240522"/>
                  <a:chExt cx="144016" cy="144016"/>
                </a:xfrm>
              </p:grpSpPr>
              <p:sp>
                <p:nvSpPr>
                  <p:cNvPr id="2301" name="Oval 230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2" name="Oval 230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3" name="Oval 230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44" name="Group 769"/>
            <p:cNvGrpSpPr/>
            <p:nvPr/>
          </p:nvGrpSpPr>
          <p:grpSpPr>
            <a:xfrm>
              <a:off x="1475656" y="1700808"/>
              <a:ext cx="1609110" cy="1609110"/>
              <a:chOff x="2832261" y="2188025"/>
              <a:chExt cx="1609110" cy="1609110"/>
            </a:xfrm>
          </p:grpSpPr>
          <p:sp>
            <p:nvSpPr>
              <p:cNvPr id="2029" name="Oval 2028"/>
              <p:cNvSpPr/>
              <p:nvPr/>
            </p:nvSpPr>
            <p:spPr>
              <a:xfrm>
                <a:off x="2832261" y="2188025"/>
                <a:ext cx="1609110" cy="1609110"/>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0" name="Group 771"/>
              <p:cNvGrpSpPr/>
              <p:nvPr/>
            </p:nvGrpSpPr>
            <p:grpSpPr>
              <a:xfrm>
                <a:off x="2991119" y="2351989"/>
                <a:ext cx="1288708" cy="1289748"/>
                <a:chOff x="2991119" y="2351989"/>
                <a:chExt cx="1288708" cy="1289748"/>
              </a:xfrm>
            </p:grpSpPr>
            <p:sp>
              <p:nvSpPr>
                <p:cNvPr id="2031" name="Oval 2030"/>
                <p:cNvSpPr>
                  <a:spLocks noChangeAspect="1"/>
                </p:cNvSpPr>
                <p:nvPr/>
              </p:nvSpPr>
              <p:spPr>
                <a:xfrm>
                  <a:off x="2991119" y="2353029"/>
                  <a:ext cx="1288708" cy="128870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2" name="Oval 2031"/>
                <p:cNvSpPr>
                  <a:spLocks noChangeAspect="1"/>
                </p:cNvSpPr>
                <p:nvPr/>
              </p:nvSpPr>
              <p:spPr>
                <a:xfrm>
                  <a:off x="3182400" y="2534610"/>
                  <a:ext cx="911746" cy="911746"/>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Oval 2032"/>
                <p:cNvSpPr/>
                <p:nvPr/>
              </p:nvSpPr>
              <p:spPr>
                <a:xfrm>
                  <a:off x="3325257" y="2686313"/>
                  <a:ext cx="621278" cy="62127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Oval 2033"/>
                <p:cNvSpPr/>
                <p:nvPr/>
              </p:nvSpPr>
              <p:spPr>
                <a:xfrm>
                  <a:off x="3491880" y="2852936"/>
                  <a:ext cx="288032" cy="288032"/>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5" name="Group 776"/>
                <p:cNvGrpSpPr/>
                <p:nvPr/>
              </p:nvGrpSpPr>
              <p:grpSpPr>
                <a:xfrm>
                  <a:off x="3491880" y="2924944"/>
                  <a:ext cx="144016" cy="144016"/>
                  <a:chOff x="4860032" y="2240522"/>
                  <a:chExt cx="144016" cy="144016"/>
                </a:xfrm>
              </p:grpSpPr>
              <p:sp>
                <p:nvSpPr>
                  <p:cNvPr id="2240" name="Oval 223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1" name="Oval 224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2" name="Oval 224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6" name="Group 777"/>
                <p:cNvGrpSpPr/>
                <p:nvPr/>
              </p:nvGrpSpPr>
              <p:grpSpPr>
                <a:xfrm>
                  <a:off x="3635896" y="2924944"/>
                  <a:ext cx="144016" cy="144016"/>
                  <a:chOff x="4860032" y="2240522"/>
                  <a:chExt cx="144016" cy="144016"/>
                </a:xfrm>
              </p:grpSpPr>
              <p:sp>
                <p:nvSpPr>
                  <p:cNvPr id="2237" name="Oval 223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8" name="Oval 223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9" name="Oval 223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7" name="Group 778"/>
                <p:cNvGrpSpPr/>
                <p:nvPr/>
              </p:nvGrpSpPr>
              <p:grpSpPr>
                <a:xfrm rot="5400000">
                  <a:off x="3563888" y="2687095"/>
                  <a:ext cx="144016" cy="144016"/>
                  <a:chOff x="4860032" y="2240522"/>
                  <a:chExt cx="144016" cy="144016"/>
                </a:xfrm>
              </p:grpSpPr>
              <p:sp>
                <p:nvSpPr>
                  <p:cNvPr id="2234" name="Oval 223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5" name="Oval 223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6" name="Oval 223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8" name="Group 779"/>
                <p:cNvGrpSpPr/>
                <p:nvPr/>
              </p:nvGrpSpPr>
              <p:grpSpPr>
                <a:xfrm rot="5400000">
                  <a:off x="3701738" y="2734853"/>
                  <a:ext cx="144016" cy="144016"/>
                  <a:chOff x="4860032" y="2240522"/>
                  <a:chExt cx="144016" cy="144016"/>
                </a:xfrm>
              </p:grpSpPr>
              <p:sp>
                <p:nvSpPr>
                  <p:cNvPr id="2231" name="Oval 223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2" name="Oval 223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3" name="Oval 223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9" name="Group 780"/>
                <p:cNvGrpSpPr/>
                <p:nvPr/>
              </p:nvGrpSpPr>
              <p:grpSpPr>
                <a:xfrm rot="5400000">
                  <a:off x="3787187" y="2852936"/>
                  <a:ext cx="144016" cy="144016"/>
                  <a:chOff x="4860032" y="2240522"/>
                  <a:chExt cx="144016" cy="144016"/>
                </a:xfrm>
              </p:grpSpPr>
              <p:sp>
                <p:nvSpPr>
                  <p:cNvPr id="2228" name="Oval 222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9" name="Oval 222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0" name="Oval 222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0" name="Group 781"/>
                <p:cNvGrpSpPr/>
                <p:nvPr/>
              </p:nvGrpSpPr>
              <p:grpSpPr>
                <a:xfrm rot="5400000">
                  <a:off x="3789612" y="2998061"/>
                  <a:ext cx="144016" cy="144016"/>
                  <a:chOff x="4860032" y="2240522"/>
                  <a:chExt cx="144016" cy="144016"/>
                </a:xfrm>
              </p:grpSpPr>
              <p:sp>
                <p:nvSpPr>
                  <p:cNvPr id="2225" name="Oval 222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6" name="Oval 222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7" name="Oval 222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1" name="Group 782"/>
                <p:cNvGrpSpPr/>
                <p:nvPr/>
              </p:nvGrpSpPr>
              <p:grpSpPr>
                <a:xfrm rot="5400000">
                  <a:off x="3563888" y="3165218"/>
                  <a:ext cx="144016" cy="144016"/>
                  <a:chOff x="4860032" y="2240522"/>
                  <a:chExt cx="144016" cy="144016"/>
                </a:xfrm>
              </p:grpSpPr>
              <p:sp>
                <p:nvSpPr>
                  <p:cNvPr id="2222" name="Oval 222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3" name="Oval 222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4" name="Oval 222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2" name="Group 783"/>
                <p:cNvGrpSpPr/>
                <p:nvPr/>
              </p:nvGrpSpPr>
              <p:grpSpPr>
                <a:xfrm rot="5400000">
                  <a:off x="3705479" y="3119143"/>
                  <a:ext cx="144016" cy="144016"/>
                  <a:chOff x="4860032" y="2240522"/>
                  <a:chExt cx="144016" cy="144016"/>
                </a:xfrm>
              </p:grpSpPr>
              <p:sp>
                <p:nvSpPr>
                  <p:cNvPr id="2219" name="Oval 221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0" name="Oval 221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1" name="Oval 222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3" name="Group 784"/>
                <p:cNvGrpSpPr/>
                <p:nvPr/>
              </p:nvGrpSpPr>
              <p:grpSpPr>
                <a:xfrm rot="5400000">
                  <a:off x="3338164" y="2852936"/>
                  <a:ext cx="144016" cy="144016"/>
                  <a:chOff x="4860032" y="2240522"/>
                  <a:chExt cx="144016" cy="144016"/>
                </a:xfrm>
              </p:grpSpPr>
              <p:sp>
                <p:nvSpPr>
                  <p:cNvPr id="2216" name="Oval 221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7" name="Oval 221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8" name="Oval 221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4" name="Group 785"/>
                <p:cNvGrpSpPr/>
                <p:nvPr/>
              </p:nvGrpSpPr>
              <p:grpSpPr>
                <a:xfrm rot="5400000">
                  <a:off x="3427147" y="2735595"/>
                  <a:ext cx="144016" cy="144016"/>
                  <a:chOff x="4860032" y="2240522"/>
                  <a:chExt cx="144016" cy="144016"/>
                </a:xfrm>
              </p:grpSpPr>
              <p:sp>
                <p:nvSpPr>
                  <p:cNvPr id="2213" name="Oval 221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4" name="Oval 221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5" name="Oval 221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5" name="Group 786"/>
                <p:cNvGrpSpPr/>
                <p:nvPr/>
              </p:nvGrpSpPr>
              <p:grpSpPr>
                <a:xfrm rot="5400000">
                  <a:off x="3338164" y="2996952"/>
                  <a:ext cx="144016" cy="144016"/>
                  <a:chOff x="4860032" y="2240522"/>
                  <a:chExt cx="144016" cy="144016"/>
                </a:xfrm>
              </p:grpSpPr>
              <p:sp>
                <p:nvSpPr>
                  <p:cNvPr id="2210" name="Oval 220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1" name="Oval 221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2" name="Oval 221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6" name="Group 787"/>
                <p:cNvGrpSpPr/>
                <p:nvPr/>
              </p:nvGrpSpPr>
              <p:grpSpPr>
                <a:xfrm rot="5400000">
                  <a:off x="3424722" y="3116718"/>
                  <a:ext cx="144016" cy="144016"/>
                  <a:chOff x="4860032" y="2240522"/>
                  <a:chExt cx="144016" cy="144016"/>
                </a:xfrm>
              </p:grpSpPr>
              <p:sp>
                <p:nvSpPr>
                  <p:cNvPr id="2207" name="Oval 220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8" name="Oval 220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9" name="Oval 220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7" name="Group 788"/>
                <p:cNvGrpSpPr/>
                <p:nvPr/>
              </p:nvGrpSpPr>
              <p:grpSpPr>
                <a:xfrm>
                  <a:off x="3563888" y="2540654"/>
                  <a:ext cx="144016" cy="144016"/>
                  <a:chOff x="4860032" y="2240522"/>
                  <a:chExt cx="144016" cy="144016"/>
                </a:xfrm>
              </p:grpSpPr>
              <p:sp>
                <p:nvSpPr>
                  <p:cNvPr id="2204" name="Oval 220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5" name="Oval 220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6" name="Oval 220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8" name="Group 789"/>
                <p:cNvGrpSpPr/>
                <p:nvPr/>
              </p:nvGrpSpPr>
              <p:grpSpPr>
                <a:xfrm>
                  <a:off x="3948178" y="2924944"/>
                  <a:ext cx="144016" cy="144016"/>
                  <a:chOff x="4860032" y="2240522"/>
                  <a:chExt cx="144016" cy="144016"/>
                </a:xfrm>
              </p:grpSpPr>
              <p:sp>
                <p:nvSpPr>
                  <p:cNvPr id="2201" name="Oval 220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2" name="Oval 220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3" name="Oval 220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9" name="Group 790"/>
                <p:cNvGrpSpPr/>
                <p:nvPr/>
              </p:nvGrpSpPr>
              <p:grpSpPr>
                <a:xfrm>
                  <a:off x="3710329" y="2569754"/>
                  <a:ext cx="144016" cy="144016"/>
                  <a:chOff x="4860032" y="2240522"/>
                  <a:chExt cx="144016" cy="144016"/>
                </a:xfrm>
              </p:grpSpPr>
              <p:sp>
                <p:nvSpPr>
                  <p:cNvPr id="2198" name="Oval 219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9" name="Oval 219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0" name="Oval 219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0" name="Group 791"/>
                <p:cNvGrpSpPr/>
                <p:nvPr/>
              </p:nvGrpSpPr>
              <p:grpSpPr>
                <a:xfrm>
                  <a:off x="3834945" y="2651462"/>
                  <a:ext cx="144016" cy="144016"/>
                  <a:chOff x="4860032" y="2240522"/>
                  <a:chExt cx="144016" cy="144016"/>
                </a:xfrm>
              </p:grpSpPr>
              <p:sp>
                <p:nvSpPr>
                  <p:cNvPr id="2195" name="Oval 219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6" name="Oval 219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7" name="Oval 219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1" name="Group 792"/>
                <p:cNvGrpSpPr/>
                <p:nvPr/>
              </p:nvGrpSpPr>
              <p:grpSpPr>
                <a:xfrm>
                  <a:off x="3916653" y="2776078"/>
                  <a:ext cx="144016" cy="144016"/>
                  <a:chOff x="4860032" y="2240522"/>
                  <a:chExt cx="144016" cy="144016"/>
                </a:xfrm>
              </p:grpSpPr>
              <p:sp>
                <p:nvSpPr>
                  <p:cNvPr id="2192" name="Oval 219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3" name="Oval 219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4" name="Oval 219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2" name="Group 793"/>
                <p:cNvGrpSpPr/>
                <p:nvPr/>
              </p:nvGrpSpPr>
              <p:grpSpPr>
                <a:xfrm>
                  <a:off x="3563888" y="3309234"/>
                  <a:ext cx="144016" cy="144016"/>
                  <a:chOff x="4860032" y="2240522"/>
                  <a:chExt cx="144016" cy="144016"/>
                </a:xfrm>
              </p:grpSpPr>
              <p:sp>
                <p:nvSpPr>
                  <p:cNvPr id="2189" name="Oval 218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0" name="Oval 218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 name="Oval 219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3" name="Group 794"/>
                <p:cNvGrpSpPr/>
                <p:nvPr/>
              </p:nvGrpSpPr>
              <p:grpSpPr>
                <a:xfrm>
                  <a:off x="3710329" y="3282559"/>
                  <a:ext cx="144016" cy="144016"/>
                  <a:chOff x="4860032" y="2240522"/>
                  <a:chExt cx="144016" cy="144016"/>
                </a:xfrm>
              </p:grpSpPr>
              <p:sp>
                <p:nvSpPr>
                  <p:cNvPr id="2186" name="Oval 218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7" name="Oval 218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8" name="Oval 218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4" name="Group 795"/>
                <p:cNvGrpSpPr/>
                <p:nvPr/>
              </p:nvGrpSpPr>
              <p:grpSpPr>
                <a:xfrm>
                  <a:off x="3834945" y="3200851"/>
                  <a:ext cx="144016" cy="144016"/>
                  <a:chOff x="4860032" y="2240522"/>
                  <a:chExt cx="144016" cy="144016"/>
                </a:xfrm>
              </p:grpSpPr>
              <p:sp>
                <p:nvSpPr>
                  <p:cNvPr id="2183" name="Oval 218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4" name="Oval 218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5" name="Oval 218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5" name="Group 796"/>
                <p:cNvGrpSpPr/>
                <p:nvPr/>
              </p:nvGrpSpPr>
              <p:grpSpPr>
                <a:xfrm>
                  <a:off x="3920761" y="3071385"/>
                  <a:ext cx="144016" cy="144016"/>
                  <a:chOff x="4860032" y="2240522"/>
                  <a:chExt cx="144016" cy="144016"/>
                </a:xfrm>
              </p:grpSpPr>
              <p:sp>
                <p:nvSpPr>
                  <p:cNvPr id="2180" name="Oval 217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1" name="Oval 218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2" name="Oval 218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6" name="Group 797"/>
                <p:cNvGrpSpPr/>
                <p:nvPr/>
              </p:nvGrpSpPr>
              <p:grpSpPr>
                <a:xfrm>
                  <a:off x="3179598" y="2924944"/>
                  <a:ext cx="144016" cy="144016"/>
                  <a:chOff x="4860032" y="2240522"/>
                  <a:chExt cx="144016" cy="144016"/>
                </a:xfrm>
              </p:grpSpPr>
              <p:sp>
                <p:nvSpPr>
                  <p:cNvPr id="2177" name="Oval 217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8" name="Oval 217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9" name="Oval 217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7" name="Group 798"/>
                <p:cNvGrpSpPr/>
                <p:nvPr/>
              </p:nvGrpSpPr>
              <p:grpSpPr>
                <a:xfrm>
                  <a:off x="3208698" y="2780928"/>
                  <a:ext cx="144016" cy="144016"/>
                  <a:chOff x="4860032" y="2240522"/>
                  <a:chExt cx="144016" cy="144016"/>
                </a:xfrm>
              </p:grpSpPr>
              <p:sp>
                <p:nvSpPr>
                  <p:cNvPr id="2174" name="Oval 217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5" name="Oval 217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6" name="Oval 217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8" name="Group 799"/>
                <p:cNvGrpSpPr/>
                <p:nvPr/>
              </p:nvGrpSpPr>
              <p:grpSpPr>
                <a:xfrm>
                  <a:off x="3287981" y="2653887"/>
                  <a:ext cx="144016" cy="144016"/>
                  <a:chOff x="4860032" y="2240522"/>
                  <a:chExt cx="144016" cy="144016"/>
                </a:xfrm>
              </p:grpSpPr>
              <p:sp>
                <p:nvSpPr>
                  <p:cNvPr id="2171" name="Oval 217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2" name="Oval 217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3" name="Oval 217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9" name="Group 800"/>
                <p:cNvGrpSpPr/>
                <p:nvPr/>
              </p:nvGrpSpPr>
              <p:grpSpPr>
                <a:xfrm>
                  <a:off x="3417447" y="2570496"/>
                  <a:ext cx="144016" cy="144016"/>
                  <a:chOff x="4860032" y="2240522"/>
                  <a:chExt cx="144016" cy="144016"/>
                </a:xfrm>
              </p:grpSpPr>
              <p:sp>
                <p:nvSpPr>
                  <p:cNvPr id="2168" name="Oval 216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9" name="Oval 216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0" name="Oval 216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0" name="Group 801"/>
                <p:cNvGrpSpPr/>
                <p:nvPr/>
              </p:nvGrpSpPr>
              <p:grpSpPr>
                <a:xfrm>
                  <a:off x="3206273" y="3071385"/>
                  <a:ext cx="144016" cy="144016"/>
                  <a:chOff x="4860032" y="2240522"/>
                  <a:chExt cx="144016" cy="144016"/>
                </a:xfrm>
              </p:grpSpPr>
              <p:sp>
                <p:nvSpPr>
                  <p:cNvPr id="2165" name="Oval 216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6" name="Oval 216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7" name="Oval 216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1" name="Group 802"/>
                <p:cNvGrpSpPr/>
                <p:nvPr/>
              </p:nvGrpSpPr>
              <p:grpSpPr>
                <a:xfrm>
                  <a:off x="3290406" y="3196001"/>
                  <a:ext cx="144016" cy="144016"/>
                  <a:chOff x="4860032" y="2240522"/>
                  <a:chExt cx="144016" cy="144016"/>
                </a:xfrm>
              </p:grpSpPr>
              <p:sp>
                <p:nvSpPr>
                  <p:cNvPr id="2162" name="Oval 216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3" name="Oval 216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4" name="Oval 216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2" name="Group 803"/>
                <p:cNvGrpSpPr/>
                <p:nvPr/>
              </p:nvGrpSpPr>
              <p:grpSpPr>
                <a:xfrm>
                  <a:off x="3415022" y="3282559"/>
                  <a:ext cx="144016" cy="144016"/>
                  <a:chOff x="4860032" y="2240522"/>
                  <a:chExt cx="144016" cy="144016"/>
                </a:xfrm>
              </p:grpSpPr>
              <p:sp>
                <p:nvSpPr>
                  <p:cNvPr id="2159" name="Oval 215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0" name="Oval 215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1" name="Oval 216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3" name="Group 804"/>
                <p:cNvGrpSpPr/>
                <p:nvPr/>
              </p:nvGrpSpPr>
              <p:grpSpPr>
                <a:xfrm rot="5400000">
                  <a:off x="3565909" y="2351989"/>
                  <a:ext cx="144016" cy="144016"/>
                  <a:chOff x="4860032" y="2240522"/>
                  <a:chExt cx="144016" cy="144016"/>
                </a:xfrm>
              </p:grpSpPr>
              <p:sp>
                <p:nvSpPr>
                  <p:cNvPr id="2156" name="Oval 215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7" name="Oval 215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8" name="Oval 215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4" name="Group 805"/>
                <p:cNvGrpSpPr/>
                <p:nvPr/>
              </p:nvGrpSpPr>
              <p:grpSpPr>
                <a:xfrm rot="5400000">
                  <a:off x="4132337" y="2926421"/>
                  <a:ext cx="144016" cy="144016"/>
                  <a:chOff x="4860032" y="2240522"/>
                  <a:chExt cx="144016" cy="144016"/>
                </a:xfrm>
              </p:grpSpPr>
              <p:sp>
                <p:nvSpPr>
                  <p:cNvPr id="2153" name="Oval 215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Oval 215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5" name="Oval 215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5" name="Group 806"/>
                <p:cNvGrpSpPr/>
                <p:nvPr/>
              </p:nvGrpSpPr>
              <p:grpSpPr>
                <a:xfrm rot="5400000">
                  <a:off x="4114531" y="2782066"/>
                  <a:ext cx="144016" cy="144016"/>
                  <a:chOff x="4860032" y="2240522"/>
                  <a:chExt cx="144016" cy="144016"/>
                </a:xfrm>
              </p:grpSpPr>
              <p:sp>
                <p:nvSpPr>
                  <p:cNvPr id="2150" name="Oval 214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6" name="Group 807"/>
                <p:cNvGrpSpPr/>
                <p:nvPr/>
              </p:nvGrpSpPr>
              <p:grpSpPr>
                <a:xfrm rot="5400000">
                  <a:off x="4058706" y="2645715"/>
                  <a:ext cx="144016" cy="144016"/>
                  <a:chOff x="4860032" y="2240522"/>
                  <a:chExt cx="144016" cy="144016"/>
                </a:xfrm>
              </p:grpSpPr>
              <p:sp>
                <p:nvSpPr>
                  <p:cNvPr id="2147" name="Oval 214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8" name="Oval 214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9" name="Oval 214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7" name="Group 808"/>
                <p:cNvGrpSpPr/>
                <p:nvPr/>
              </p:nvGrpSpPr>
              <p:grpSpPr>
                <a:xfrm rot="5400000">
                  <a:off x="3966863" y="2525372"/>
                  <a:ext cx="144016" cy="144016"/>
                  <a:chOff x="4860032" y="2240522"/>
                  <a:chExt cx="144016" cy="144016"/>
                </a:xfrm>
              </p:grpSpPr>
              <p:sp>
                <p:nvSpPr>
                  <p:cNvPr id="2144" name="Oval 214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5" name="Oval 214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6" name="Oval 214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8" name="Group 809"/>
                <p:cNvGrpSpPr/>
                <p:nvPr/>
              </p:nvGrpSpPr>
              <p:grpSpPr>
                <a:xfrm rot="5400000">
                  <a:off x="3849007" y="2433043"/>
                  <a:ext cx="144016" cy="144016"/>
                  <a:chOff x="4860032" y="2240522"/>
                  <a:chExt cx="144016" cy="144016"/>
                </a:xfrm>
              </p:grpSpPr>
              <p:sp>
                <p:nvSpPr>
                  <p:cNvPr id="2141" name="Oval 214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Oval 214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Oval 214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9" name="Group 810"/>
                <p:cNvGrpSpPr/>
                <p:nvPr/>
              </p:nvGrpSpPr>
              <p:grpSpPr>
                <a:xfrm rot="5400000">
                  <a:off x="3711141" y="2376732"/>
                  <a:ext cx="144016" cy="144016"/>
                  <a:chOff x="4860032" y="2240522"/>
                  <a:chExt cx="144016" cy="144016"/>
                </a:xfrm>
              </p:grpSpPr>
              <p:sp>
                <p:nvSpPr>
                  <p:cNvPr id="2138" name="Oval 213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Oval 213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0" name="Oval 213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0" name="Group 811"/>
                <p:cNvGrpSpPr/>
                <p:nvPr/>
              </p:nvGrpSpPr>
              <p:grpSpPr>
                <a:xfrm rot="5400000">
                  <a:off x="3418175" y="2374333"/>
                  <a:ext cx="144016" cy="144016"/>
                  <a:chOff x="4860032" y="2240522"/>
                  <a:chExt cx="144016" cy="144016"/>
                </a:xfrm>
              </p:grpSpPr>
              <p:sp>
                <p:nvSpPr>
                  <p:cNvPr id="2135" name="Oval 213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7" name="Oval 213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1" name="Group 812"/>
                <p:cNvGrpSpPr/>
                <p:nvPr/>
              </p:nvGrpSpPr>
              <p:grpSpPr>
                <a:xfrm rot="5400000">
                  <a:off x="3282814" y="2431873"/>
                  <a:ext cx="144016" cy="144016"/>
                  <a:chOff x="4860032" y="2240522"/>
                  <a:chExt cx="144016" cy="144016"/>
                </a:xfrm>
              </p:grpSpPr>
              <p:sp>
                <p:nvSpPr>
                  <p:cNvPr id="2132" name="Oval 213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2" name="Group 813"/>
                <p:cNvGrpSpPr/>
                <p:nvPr/>
              </p:nvGrpSpPr>
              <p:grpSpPr>
                <a:xfrm rot="5400000">
                  <a:off x="3164789" y="2519751"/>
                  <a:ext cx="144016" cy="144016"/>
                  <a:chOff x="4860032" y="2240522"/>
                  <a:chExt cx="144016" cy="144016"/>
                </a:xfrm>
              </p:grpSpPr>
              <p:sp>
                <p:nvSpPr>
                  <p:cNvPr id="2129" name="Oval 212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3" name="Group 814"/>
                <p:cNvGrpSpPr/>
                <p:nvPr/>
              </p:nvGrpSpPr>
              <p:grpSpPr>
                <a:xfrm rot="5400000">
                  <a:off x="3072768" y="2640134"/>
                  <a:ext cx="144016" cy="144016"/>
                  <a:chOff x="4860032" y="2240522"/>
                  <a:chExt cx="144016" cy="144016"/>
                </a:xfrm>
              </p:grpSpPr>
              <p:sp>
                <p:nvSpPr>
                  <p:cNvPr id="2126" name="Oval 212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7" name="Oval 212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Oval 212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4" name="Group 815"/>
                <p:cNvGrpSpPr/>
                <p:nvPr/>
              </p:nvGrpSpPr>
              <p:grpSpPr>
                <a:xfrm rot="5400000">
                  <a:off x="2993749" y="2925209"/>
                  <a:ext cx="144016" cy="144016"/>
                  <a:chOff x="4860032" y="2240522"/>
                  <a:chExt cx="144016" cy="144016"/>
                </a:xfrm>
              </p:grpSpPr>
              <p:sp>
                <p:nvSpPr>
                  <p:cNvPr id="2123" name="Oval 212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Oval 212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Oval 212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5" name="Group 816"/>
                <p:cNvGrpSpPr/>
                <p:nvPr/>
              </p:nvGrpSpPr>
              <p:grpSpPr>
                <a:xfrm rot="5400000">
                  <a:off x="3012236" y="2776915"/>
                  <a:ext cx="144016" cy="144016"/>
                  <a:chOff x="4860032" y="2240522"/>
                  <a:chExt cx="144016" cy="144016"/>
                </a:xfrm>
              </p:grpSpPr>
              <p:sp>
                <p:nvSpPr>
                  <p:cNvPr id="2120" name="Oval 211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1" name="Oval 212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2" name="Oval 212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6" name="Group 817"/>
                <p:cNvGrpSpPr/>
                <p:nvPr/>
              </p:nvGrpSpPr>
              <p:grpSpPr>
                <a:xfrm rot="5400000">
                  <a:off x="3011795" y="3071108"/>
                  <a:ext cx="144016" cy="144016"/>
                  <a:chOff x="4860032" y="2240522"/>
                  <a:chExt cx="144016" cy="144016"/>
                </a:xfrm>
              </p:grpSpPr>
              <p:sp>
                <p:nvSpPr>
                  <p:cNvPr id="2117" name="Oval 211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8" name="Oval 211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9" name="Oval 211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7" name="Group 818"/>
                <p:cNvGrpSpPr/>
                <p:nvPr/>
              </p:nvGrpSpPr>
              <p:grpSpPr>
                <a:xfrm rot="5400000">
                  <a:off x="3068847" y="3206172"/>
                  <a:ext cx="144016" cy="144016"/>
                  <a:chOff x="4860032" y="2240522"/>
                  <a:chExt cx="144016" cy="144016"/>
                </a:xfrm>
              </p:grpSpPr>
              <p:sp>
                <p:nvSpPr>
                  <p:cNvPr id="2114" name="Oval 211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5" name="Oval 211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6" name="Oval 211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8" name="Group 819"/>
                <p:cNvGrpSpPr/>
                <p:nvPr/>
              </p:nvGrpSpPr>
              <p:grpSpPr>
                <a:xfrm rot="5400000">
                  <a:off x="3156237" y="3323900"/>
                  <a:ext cx="144016" cy="144016"/>
                  <a:chOff x="4860032" y="2240522"/>
                  <a:chExt cx="144016" cy="144016"/>
                </a:xfrm>
              </p:grpSpPr>
              <p:sp>
                <p:nvSpPr>
                  <p:cNvPr id="2111" name="Oval 211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2" name="Oval 211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3" name="Oval 211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9" name="Group 820"/>
                <p:cNvGrpSpPr/>
                <p:nvPr/>
              </p:nvGrpSpPr>
              <p:grpSpPr>
                <a:xfrm rot="5400000">
                  <a:off x="3273965" y="3415624"/>
                  <a:ext cx="144016" cy="144016"/>
                  <a:chOff x="4860032" y="2240522"/>
                  <a:chExt cx="144016" cy="144016"/>
                </a:xfrm>
              </p:grpSpPr>
              <p:sp>
                <p:nvSpPr>
                  <p:cNvPr id="2108" name="Oval 210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Oval 210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Oval 210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0" name="Group 821"/>
                <p:cNvGrpSpPr/>
                <p:nvPr/>
              </p:nvGrpSpPr>
              <p:grpSpPr>
                <a:xfrm rot="5400000">
                  <a:off x="3565053" y="3494346"/>
                  <a:ext cx="144016" cy="144016"/>
                  <a:chOff x="4860032" y="2240522"/>
                  <a:chExt cx="144016" cy="144016"/>
                </a:xfrm>
              </p:grpSpPr>
              <p:sp>
                <p:nvSpPr>
                  <p:cNvPr id="2105" name="Oval 210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Oval 210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Oval 210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1" name="Group 822"/>
                <p:cNvGrpSpPr/>
                <p:nvPr/>
              </p:nvGrpSpPr>
              <p:grpSpPr>
                <a:xfrm rot="5400000">
                  <a:off x="3414086" y="3473394"/>
                  <a:ext cx="144016" cy="144016"/>
                  <a:chOff x="4860032" y="2240522"/>
                  <a:chExt cx="144016" cy="144016"/>
                </a:xfrm>
              </p:grpSpPr>
              <p:sp>
                <p:nvSpPr>
                  <p:cNvPr id="2102" name="Oval 210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3" name="Oval 210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4" name="Oval 210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2" name="Group 823"/>
                <p:cNvGrpSpPr/>
                <p:nvPr/>
              </p:nvGrpSpPr>
              <p:grpSpPr>
                <a:xfrm rot="5400000">
                  <a:off x="3713119" y="3473386"/>
                  <a:ext cx="144016" cy="144016"/>
                  <a:chOff x="4860032" y="2240522"/>
                  <a:chExt cx="144016" cy="144016"/>
                </a:xfrm>
              </p:grpSpPr>
              <p:sp>
                <p:nvSpPr>
                  <p:cNvPr id="2099" name="Oval 209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0" name="Oval 209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1" name="Oval 210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3" name="Group 824"/>
                <p:cNvGrpSpPr/>
                <p:nvPr/>
              </p:nvGrpSpPr>
              <p:grpSpPr>
                <a:xfrm rot="5400000">
                  <a:off x="3852517" y="3417754"/>
                  <a:ext cx="144016" cy="144016"/>
                  <a:chOff x="4860032" y="2240522"/>
                  <a:chExt cx="144016" cy="144016"/>
                </a:xfrm>
              </p:grpSpPr>
              <p:sp>
                <p:nvSpPr>
                  <p:cNvPr id="2096" name="Oval 209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Oval 209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Oval 209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4" name="Group 825"/>
                <p:cNvGrpSpPr/>
                <p:nvPr/>
              </p:nvGrpSpPr>
              <p:grpSpPr>
                <a:xfrm rot="5400000">
                  <a:off x="3965911" y="3325283"/>
                  <a:ext cx="144016" cy="144016"/>
                  <a:chOff x="4860032" y="2240522"/>
                  <a:chExt cx="144016" cy="144016"/>
                </a:xfrm>
              </p:grpSpPr>
              <p:sp>
                <p:nvSpPr>
                  <p:cNvPr id="2093" name="Oval 209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Oval 209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5" name="Group 826"/>
                <p:cNvGrpSpPr/>
                <p:nvPr/>
              </p:nvGrpSpPr>
              <p:grpSpPr>
                <a:xfrm rot="5400000">
                  <a:off x="4057635" y="3208975"/>
                  <a:ext cx="144016" cy="144016"/>
                  <a:chOff x="4860032" y="2240522"/>
                  <a:chExt cx="144016" cy="144016"/>
                </a:xfrm>
              </p:grpSpPr>
              <p:sp>
                <p:nvSpPr>
                  <p:cNvPr id="2090" name="Oval 208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Oval 209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Oval 209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6" name="Group 827"/>
                <p:cNvGrpSpPr/>
                <p:nvPr/>
              </p:nvGrpSpPr>
              <p:grpSpPr>
                <a:xfrm rot="5400000">
                  <a:off x="4114687" y="3075331"/>
                  <a:ext cx="144016" cy="144016"/>
                  <a:chOff x="4860032" y="2240522"/>
                  <a:chExt cx="144016" cy="144016"/>
                </a:xfrm>
              </p:grpSpPr>
              <p:sp>
                <p:nvSpPr>
                  <p:cNvPr id="2087" name="Oval 208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8" name="Oval 208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Oval 208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45" name="Group 984"/>
            <p:cNvGrpSpPr/>
            <p:nvPr/>
          </p:nvGrpSpPr>
          <p:grpSpPr>
            <a:xfrm>
              <a:off x="3059832" y="1700808"/>
              <a:ext cx="1609110" cy="1609110"/>
              <a:chOff x="2832261" y="2188025"/>
              <a:chExt cx="1609110" cy="1609110"/>
            </a:xfrm>
          </p:grpSpPr>
          <p:sp>
            <p:nvSpPr>
              <p:cNvPr id="1815" name="Oval 1814"/>
              <p:cNvSpPr/>
              <p:nvPr/>
            </p:nvSpPr>
            <p:spPr>
              <a:xfrm>
                <a:off x="2832261" y="2188025"/>
                <a:ext cx="1609110" cy="1609110"/>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6" name="Group 986"/>
              <p:cNvGrpSpPr/>
              <p:nvPr/>
            </p:nvGrpSpPr>
            <p:grpSpPr>
              <a:xfrm>
                <a:off x="2991119" y="2351989"/>
                <a:ext cx="1288708" cy="1289748"/>
                <a:chOff x="2991119" y="2351989"/>
                <a:chExt cx="1288708" cy="1289748"/>
              </a:xfrm>
            </p:grpSpPr>
            <p:sp>
              <p:nvSpPr>
                <p:cNvPr id="1817" name="Oval 1816"/>
                <p:cNvSpPr>
                  <a:spLocks noChangeAspect="1"/>
                </p:cNvSpPr>
                <p:nvPr/>
              </p:nvSpPr>
              <p:spPr>
                <a:xfrm>
                  <a:off x="2991119" y="2353029"/>
                  <a:ext cx="1288708" cy="128870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8" name="Oval 1817"/>
                <p:cNvSpPr>
                  <a:spLocks noChangeAspect="1"/>
                </p:cNvSpPr>
                <p:nvPr/>
              </p:nvSpPr>
              <p:spPr>
                <a:xfrm>
                  <a:off x="3182400" y="2534610"/>
                  <a:ext cx="911746" cy="911746"/>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9" name="Oval 1818"/>
                <p:cNvSpPr/>
                <p:nvPr/>
              </p:nvSpPr>
              <p:spPr>
                <a:xfrm>
                  <a:off x="3325257" y="2686313"/>
                  <a:ext cx="621278" cy="62127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0" name="Oval 1819"/>
                <p:cNvSpPr/>
                <p:nvPr/>
              </p:nvSpPr>
              <p:spPr>
                <a:xfrm>
                  <a:off x="3491880" y="2852936"/>
                  <a:ext cx="288032" cy="288032"/>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21" name="Group 991"/>
                <p:cNvGrpSpPr/>
                <p:nvPr/>
              </p:nvGrpSpPr>
              <p:grpSpPr>
                <a:xfrm>
                  <a:off x="3491880" y="2924944"/>
                  <a:ext cx="144016" cy="144016"/>
                  <a:chOff x="4860032" y="2240522"/>
                  <a:chExt cx="144016" cy="144016"/>
                </a:xfrm>
              </p:grpSpPr>
              <p:sp>
                <p:nvSpPr>
                  <p:cNvPr id="2026" name="Oval 202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7" name="Oval 202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8" name="Oval 202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2" name="Group 992"/>
                <p:cNvGrpSpPr/>
                <p:nvPr/>
              </p:nvGrpSpPr>
              <p:grpSpPr>
                <a:xfrm>
                  <a:off x="3635896" y="2924944"/>
                  <a:ext cx="144016" cy="144016"/>
                  <a:chOff x="4860032" y="2240522"/>
                  <a:chExt cx="144016" cy="144016"/>
                </a:xfrm>
              </p:grpSpPr>
              <p:sp>
                <p:nvSpPr>
                  <p:cNvPr id="2023" name="Oval 202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4" name="Oval 202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5" name="Oval 202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3" name="Group 993"/>
                <p:cNvGrpSpPr/>
                <p:nvPr/>
              </p:nvGrpSpPr>
              <p:grpSpPr>
                <a:xfrm rot="5400000">
                  <a:off x="3563888" y="2687095"/>
                  <a:ext cx="144016" cy="144016"/>
                  <a:chOff x="4860032" y="2240522"/>
                  <a:chExt cx="144016" cy="144016"/>
                </a:xfrm>
              </p:grpSpPr>
              <p:sp>
                <p:nvSpPr>
                  <p:cNvPr id="2020" name="Oval 201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Oval 202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Oval 202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4" name="Group 994"/>
                <p:cNvGrpSpPr/>
                <p:nvPr/>
              </p:nvGrpSpPr>
              <p:grpSpPr>
                <a:xfrm rot="5400000">
                  <a:off x="3701738" y="2734853"/>
                  <a:ext cx="144016" cy="144016"/>
                  <a:chOff x="4860032" y="2240522"/>
                  <a:chExt cx="144016" cy="144016"/>
                </a:xfrm>
              </p:grpSpPr>
              <p:sp>
                <p:nvSpPr>
                  <p:cNvPr id="2017" name="Oval 201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Oval 201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9" name="Oval 201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5" name="Group 995"/>
                <p:cNvGrpSpPr/>
                <p:nvPr/>
              </p:nvGrpSpPr>
              <p:grpSpPr>
                <a:xfrm rot="5400000">
                  <a:off x="3787187" y="2852936"/>
                  <a:ext cx="144016" cy="144016"/>
                  <a:chOff x="4860032" y="2240522"/>
                  <a:chExt cx="144016" cy="144016"/>
                </a:xfrm>
              </p:grpSpPr>
              <p:sp>
                <p:nvSpPr>
                  <p:cNvPr id="2014" name="Oval 201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5" name="Oval 201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Oval 201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6" name="Group 996"/>
                <p:cNvGrpSpPr/>
                <p:nvPr/>
              </p:nvGrpSpPr>
              <p:grpSpPr>
                <a:xfrm rot="5400000">
                  <a:off x="3789612" y="2998061"/>
                  <a:ext cx="144016" cy="144016"/>
                  <a:chOff x="4860032" y="2240522"/>
                  <a:chExt cx="144016" cy="144016"/>
                </a:xfrm>
              </p:grpSpPr>
              <p:sp>
                <p:nvSpPr>
                  <p:cNvPr id="2011" name="Oval 201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Oval 201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Oval 201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7" name="Group 997"/>
                <p:cNvGrpSpPr/>
                <p:nvPr/>
              </p:nvGrpSpPr>
              <p:grpSpPr>
                <a:xfrm rot="5400000">
                  <a:off x="3563888" y="3165218"/>
                  <a:ext cx="144016" cy="144016"/>
                  <a:chOff x="4860032" y="2240522"/>
                  <a:chExt cx="144016" cy="144016"/>
                </a:xfrm>
              </p:grpSpPr>
              <p:sp>
                <p:nvSpPr>
                  <p:cNvPr id="2008" name="Oval 200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9" name="Oval 200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Oval 200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8" name="Group 998"/>
                <p:cNvGrpSpPr/>
                <p:nvPr/>
              </p:nvGrpSpPr>
              <p:grpSpPr>
                <a:xfrm rot="5400000">
                  <a:off x="3705479" y="3119143"/>
                  <a:ext cx="144016" cy="144016"/>
                  <a:chOff x="4860032" y="2240522"/>
                  <a:chExt cx="144016" cy="144016"/>
                </a:xfrm>
              </p:grpSpPr>
              <p:sp>
                <p:nvSpPr>
                  <p:cNvPr id="2005" name="Oval 200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6" name="Oval 200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Oval 200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9" name="Group 999"/>
                <p:cNvGrpSpPr/>
                <p:nvPr/>
              </p:nvGrpSpPr>
              <p:grpSpPr>
                <a:xfrm rot="5400000">
                  <a:off x="3338164" y="2852936"/>
                  <a:ext cx="144016" cy="144016"/>
                  <a:chOff x="4860032" y="2240522"/>
                  <a:chExt cx="144016" cy="144016"/>
                </a:xfrm>
              </p:grpSpPr>
              <p:sp>
                <p:nvSpPr>
                  <p:cNvPr id="2002" name="Oval 200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Oval 200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4" name="Oval 200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0" name="Group 1000"/>
                <p:cNvGrpSpPr/>
                <p:nvPr/>
              </p:nvGrpSpPr>
              <p:grpSpPr>
                <a:xfrm rot="5400000">
                  <a:off x="3427147" y="2735595"/>
                  <a:ext cx="144016" cy="144016"/>
                  <a:chOff x="4860032" y="2240522"/>
                  <a:chExt cx="144016" cy="144016"/>
                </a:xfrm>
              </p:grpSpPr>
              <p:sp>
                <p:nvSpPr>
                  <p:cNvPr id="1999" name="Oval 199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Oval 199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Oval 200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1" name="Group 1001"/>
                <p:cNvGrpSpPr/>
                <p:nvPr/>
              </p:nvGrpSpPr>
              <p:grpSpPr>
                <a:xfrm rot="5400000">
                  <a:off x="3338164" y="2996952"/>
                  <a:ext cx="144016" cy="144016"/>
                  <a:chOff x="4860032" y="2240522"/>
                  <a:chExt cx="144016" cy="144016"/>
                </a:xfrm>
              </p:grpSpPr>
              <p:sp>
                <p:nvSpPr>
                  <p:cNvPr id="1996" name="Oval 199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7" name="Oval 199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8" name="Oval 199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2" name="Group 1002"/>
                <p:cNvGrpSpPr/>
                <p:nvPr/>
              </p:nvGrpSpPr>
              <p:grpSpPr>
                <a:xfrm rot="5400000">
                  <a:off x="3424722" y="3116718"/>
                  <a:ext cx="144016" cy="144016"/>
                  <a:chOff x="4860032" y="2240522"/>
                  <a:chExt cx="144016" cy="144016"/>
                </a:xfrm>
              </p:grpSpPr>
              <p:sp>
                <p:nvSpPr>
                  <p:cNvPr id="1993" name="Oval 199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Oval 199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5" name="Oval 199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3" name="Group 1003"/>
                <p:cNvGrpSpPr/>
                <p:nvPr/>
              </p:nvGrpSpPr>
              <p:grpSpPr>
                <a:xfrm>
                  <a:off x="3563888" y="2540654"/>
                  <a:ext cx="144016" cy="144016"/>
                  <a:chOff x="4860032" y="2240522"/>
                  <a:chExt cx="144016" cy="144016"/>
                </a:xfrm>
              </p:grpSpPr>
              <p:sp>
                <p:nvSpPr>
                  <p:cNvPr id="1990" name="Oval 198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Oval 199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Oval 199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4" name="Group 1004"/>
                <p:cNvGrpSpPr/>
                <p:nvPr/>
              </p:nvGrpSpPr>
              <p:grpSpPr>
                <a:xfrm>
                  <a:off x="3948178" y="2924944"/>
                  <a:ext cx="144016" cy="144016"/>
                  <a:chOff x="4860032" y="2240522"/>
                  <a:chExt cx="144016" cy="144016"/>
                </a:xfrm>
              </p:grpSpPr>
              <p:sp>
                <p:nvSpPr>
                  <p:cNvPr id="1987" name="Oval 198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8" name="Oval 198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9" name="Oval 198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5" name="Group 1005"/>
                <p:cNvGrpSpPr/>
                <p:nvPr/>
              </p:nvGrpSpPr>
              <p:grpSpPr>
                <a:xfrm>
                  <a:off x="3710329" y="2569754"/>
                  <a:ext cx="144016" cy="144016"/>
                  <a:chOff x="4860032" y="2240522"/>
                  <a:chExt cx="144016" cy="144016"/>
                </a:xfrm>
              </p:grpSpPr>
              <p:sp>
                <p:nvSpPr>
                  <p:cNvPr id="1984" name="Oval 198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Oval 198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6" name="Oval 198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6" name="Group 1006"/>
                <p:cNvGrpSpPr/>
                <p:nvPr/>
              </p:nvGrpSpPr>
              <p:grpSpPr>
                <a:xfrm>
                  <a:off x="3834945" y="2651462"/>
                  <a:ext cx="144016" cy="144016"/>
                  <a:chOff x="4860032" y="2240522"/>
                  <a:chExt cx="144016" cy="144016"/>
                </a:xfrm>
              </p:grpSpPr>
              <p:sp>
                <p:nvSpPr>
                  <p:cNvPr id="1981" name="Oval 198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2" name="Oval 198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Oval 198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7" name="Group 1007"/>
                <p:cNvGrpSpPr/>
                <p:nvPr/>
              </p:nvGrpSpPr>
              <p:grpSpPr>
                <a:xfrm>
                  <a:off x="3916653" y="2776078"/>
                  <a:ext cx="144016" cy="144016"/>
                  <a:chOff x="4860032" y="2240522"/>
                  <a:chExt cx="144016" cy="144016"/>
                </a:xfrm>
              </p:grpSpPr>
              <p:sp>
                <p:nvSpPr>
                  <p:cNvPr id="1978" name="Oval 197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9" name="Oval 197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Oval 197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8" name="Group 1008"/>
                <p:cNvGrpSpPr/>
                <p:nvPr/>
              </p:nvGrpSpPr>
              <p:grpSpPr>
                <a:xfrm>
                  <a:off x="3563888" y="3309234"/>
                  <a:ext cx="144016" cy="144016"/>
                  <a:chOff x="4860032" y="2240522"/>
                  <a:chExt cx="144016" cy="144016"/>
                </a:xfrm>
              </p:grpSpPr>
              <p:sp>
                <p:nvSpPr>
                  <p:cNvPr id="1975" name="Oval 197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Oval 197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Oval 197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9" name="Group 1009"/>
                <p:cNvGrpSpPr/>
                <p:nvPr/>
              </p:nvGrpSpPr>
              <p:grpSpPr>
                <a:xfrm>
                  <a:off x="3710329" y="3282559"/>
                  <a:ext cx="144016" cy="144016"/>
                  <a:chOff x="4860032" y="2240522"/>
                  <a:chExt cx="144016" cy="144016"/>
                </a:xfrm>
              </p:grpSpPr>
              <p:sp>
                <p:nvSpPr>
                  <p:cNvPr id="1972" name="Oval 197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Oval 197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4" name="Oval 197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0" name="Group 1010"/>
                <p:cNvGrpSpPr/>
                <p:nvPr/>
              </p:nvGrpSpPr>
              <p:grpSpPr>
                <a:xfrm>
                  <a:off x="3834945" y="3200851"/>
                  <a:ext cx="144016" cy="144016"/>
                  <a:chOff x="4860032" y="2240522"/>
                  <a:chExt cx="144016" cy="144016"/>
                </a:xfrm>
              </p:grpSpPr>
              <p:sp>
                <p:nvSpPr>
                  <p:cNvPr id="1969" name="Oval 196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0" name="Oval 196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1" name="Oval 197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1" name="Group 1011"/>
                <p:cNvGrpSpPr/>
                <p:nvPr/>
              </p:nvGrpSpPr>
              <p:grpSpPr>
                <a:xfrm>
                  <a:off x="3920761" y="3071385"/>
                  <a:ext cx="144016" cy="144016"/>
                  <a:chOff x="4860032" y="2240522"/>
                  <a:chExt cx="144016" cy="144016"/>
                </a:xfrm>
              </p:grpSpPr>
              <p:sp>
                <p:nvSpPr>
                  <p:cNvPr id="1966" name="Oval 196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7" name="Oval 196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8" name="Oval 196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2" name="Group 1012"/>
                <p:cNvGrpSpPr/>
                <p:nvPr/>
              </p:nvGrpSpPr>
              <p:grpSpPr>
                <a:xfrm>
                  <a:off x="3179598" y="2924944"/>
                  <a:ext cx="144016" cy="144016"/>
                  <a:chOff x="4860032" y="2240522"/>
                  <a:chExt cx="144016" cy="144016"/>
                </a:xfrm>
              </p:grpSpPr>
              <p:sp>
                <p:nvSpPr>
                  <p:cNvPr id="1963" name="Oval 196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4" name="Oval 196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5" name="Oval 196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3" name="Group 1013"/>
                <p:cNvGrpSpPr/>
                <p:nvPr/>
              </p:nvGrpSpPr>
              <p:grpSpPr>
                <a:xfrm>
                  <a:off x="3208698" y="2780928"/>
                  <a:ext cx="144016" cy="144016"/>
                  <a:chOff x="4860032" y="2240522"/>
                  <a:chExt cx="144016" cy="144016"/>
                </a:xfrm>
              </p:grpSpPr>
              <p:sp>
                <p:nvSpPr>
                  <p:cNvPr id="1960" name="Oval 195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1" name="Oval 196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2" name="Oval 196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4" name="Group 1014"/>
                <p:cNvGrpSpPr/>
                <p:nvPr/>
              </p:nvGrpSpPr>
              <p:grpSpPr>
                <a:xfrm>
                  <a:off x="3287981" y="2653887"/>
                  <a:ext cx="144016" cy="144016"/>
                  <a:chOff x="4860032" y="2240522"/>
                  <a:chExt cx="144016" cy="144016"/>
                </a:xfrm>
              </p:grpSpPr>
              <p:sp>
                <p:nvSpPr>
                  <p:cNvPr id="1957" name="Oval 195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Oval 195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Oval 195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5" name="Group 1015"/>
                <p:cNvGrpSpPr/>
                <p:nvPr/>
              </p:nvGrpSpPr>
              <p:grpSpPr>
                <a:xfrm>
                  <a:off x="3417447" y="2570496"/>
                  <a:ext cx="144016" cy="144016"/>
                  <a:chOff x="4860032" y="2240522"/>
                  <a:chExt cx="144016" cy="144016"/>
                </a:xfrm>
              </p:grpSpPr>
              <p:sp>
                <p:nvSpPr>
                  <p:cNvPr id="1954" name="Oval 195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5" name="Oval 195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6" name="Oval 195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6" name="Group 1016"/>
                <p:cNvGrpSpPr/>
                <p:nvPr/>
              </p:nvGrpSpPr>
              <p:grpSpPr>
                <a:xfrm>
                  <a:off x="3206273" y="3071385"/>
                  <a:ext cx="144016" cy="144016"/>
                  <a:chOff x="4860032" y="2240522"/>
                  <a:chExt cx="144016" cy="144016"/>
                </a:xfrm>
              </p:grpSpPr>
              <p:sp>
                <p:nvSpPr>
                  <p:cNvPr id="1951" name="Oval 195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2" name="Oval 195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Oval 195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7" name="Group 1017"/>
                <p:cNvGrpSpPr/>
                <p:nvPr/>
              </p:nvGrpSpPr>
              <p:grpSpPr>
                <a:xfrm>
                  <a:off x="3290406" y="3196001"/>
                  <a:ext cx="144016" cy="144016"/>
                  <a:chOff x="4860032" y="2240522"/>
                  <a:chExt cx="144016" cy="144016"/>
                </a:xfrm>
              </p:grpSpPr>
              <p:sp>
                <p:nvSpPr>
                  <p:cNvPr id="1948" name="Oval 194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9" name="Oval 194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Oval 194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8" name="Group 1018"/>
                <p:cNvGrpSpPr/>
                <p:nvPr/>
              </p:nvGrpSpPr>
              <p:grpSpPr>
                <a:xfrm>
                  <a:off x="3415022" y="3282559"/>
                  <a:ext cx="144016" cy="144016"/>
                  <a:chOff x="4860032" y="2240522"/>
                  <a:chExt cx="144016" cy="144016"/>
                </a:xfrm>
              </p:grpSpPr>
              <p:sp>
                <p:nvSpPr>
                  <p:cNvPr id="1945" name="Oval 194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Oval 194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Oval 194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9" name="Group 1019"/>
                <p:cNvGrpSpPr/>
                <p:nvPr/>
              </p:nvGrpSpPr>
              <p:grpSpPr>
                <a:xfrm rot="5400000">
                  <a:off x="3565909" y="2351989"/>
                  <a:ext cx="144016" cy="144016"/>
                  <a:chOff x="4860032" y="2240522"/>
                  <a:chExt cx="144016" cy="144016"/>
                </a:xfrm>
              </p:grpSpPr>
              <p:sp>
                <p:nvSpPr>
                  <p:cNvPr id="1942" name="Oval 194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3" name="Oval 194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Oval 194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0" name="Group 1020"/>
                <p:cNvGrpSpPr/>
                <p:nvPr/>
              </p:nvGrpSpPr>
              <p:grpSpPr>
                <a:xfrm rot="5400000">
                  <a:off x="4132337" y="2926421"/>
                  <a:ext cx="144016" cy="144016"/>
                  <a:chOff x="4860032" y="2240522"/>
                  <a:chExt cx="144016" cy="144016"/>
                </a:xfrm>
              </p:grpSpPr>
              <p:sp>
                <p:nvSpPr>
                  <p:cNvPr id="1939" name="Oval 193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Oval 193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Oval 194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1" name="Group 1021"/>
                <p:cNvGrpSpPr/>
                <p:nvPr/>
              </p:nvGrpSpPr>
              <p:grpSpPr>
                <a:xfrm rot="5400000">
                  <a:off x="4114531" y="2782066"/>
                  <a:ext cx="144016" cy="144016"/>
                  <a:chOff x="4860032" y="2240522"/>
                  <a:chExt cx="144016" cy="144016"/>
                </a:xfrm>
              </p:grpSpPr>
              <p:sp>
                <p:nvSpPr>
                  <p:cNvPr id="1936" name="Oval 193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Oval 193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Oval 193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2" name="Group 1022"/>
                <p:cNvGrpSpPr/>
                <p:nvPr/>
              </p:nvGrpSpPr>
              <p:grpSpPr>
                <a:xfrm rot="5400000">
                  <a:off x="4058706" y="2645715"/>
                  <a:ext cx="144016" cy="144016"/>
                  <a:chOff x="4860032" y="2240522"/>
                  <a:chExt cx="144016" cy="144016"/>
                </a:xfrm>
              </p:grpSpPr>
              <p:sp>
                <p:nvSpPr>
                  <p:cNvPr id="1933" name="Oval 193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4" name="Oval 193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Oval 193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3" name="Group 1023"/>
                <p:cNvGrpSpPr/>
                <p:nvPr/>
              </p:nvGrpSpPr>
              <p:grpSpPr>
                <a:xfrm rot="5400000">
                  <a:off x="3966863" y="2525372"/>
                  <a:ext cx="144016" cy="144016"/>
                  <a:chOff x="4860032" y="2240522"/>
                  <a:chExt cx="144016" cy="144016"/>
                </a:xfrm>
              </p:grpSpPr>
              <p:sp>
                <p:nvSpPr>
                  <p:cNvPr id="1930" name="Oval 192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Oval 193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Oval 193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4" name="Group 1024"/>
                <p:cNvGrpSpPr/>
                <p:nvPr/>
              </p:nvGrpSpPr>
              <p:grpSpPr>
                <a:xfrm rot="5400000">
                  <a:off x="3849007" y="2433043"/>
                  <a:ext cx="144016" cy="144016"/>
                  <a:chOff x="4860032" y="2240522"/>
                  <a:chExt cx="144016" cy="144016"/>
                </a:xfrm>
              </p:grpSpPr>
              <p:sp>
                <p:nvSpPr>
                  <p:cNvPr id="1927" name="Oval 192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Oval 192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9" name="Oval 192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5" name="Group 1026"/>
                <p:cNvGrpSpPr/>
                <p:nvPr/>
              </p:nvGrpSpPr>
              <p:grpSpPr>
                <a:xfrm rot="5400000">
                  <a:off x="3711141" y="2376732"/>
                  <a:ext cx="144016" cy="144016"/>
                  <a:chOff x="4860032" y="2240522"/>
                  <a:chExt cx="144016" cy="144016"/>
                </a:xfrm>
              </p:grpSpPr>
              <p:sp>
                <p:nvSpPr>
                  <p:cNvPr id="1924" name="Oval 192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5" name="Oval 192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Oval 192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6" name="Group 1027"/>
                <p:cNvGrpSpPr/>
                <p:nvPr/>
              </p:nvGrpSpPr>
              <p:grpSpPr>
                <a:xfrm rot="5400000">
                  <a:off x="3418175" y="2374333"/>
                  <a:ext cx="144016" cy="144016"/>
                  <a:chOff x="4860032" y="2240522"/>
                  <a:chExt cx="144016" cy="144016"/>
                </a:xfrm>
              </p:grpSpPr>
              <p:sp>
                <p:nvSpPr>
                  <p:cNvPr id="1921" name="Oval 192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2" name="Oval 192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3" name="Oval 192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7" name="Group 1028"/>
                <p:cNvGrpSpPr/>
                <p:nvPr/>
              </p:nvGrpSpPr>
              <p:grpSpPr>
                <a:xfrm rot="5400000">
                  <a:off x="3282814" y="2431873"/>
                  <a:ext cx="144016" cy="144016"/>
                  <a:chOff x="4860032" y="2240522"/>
                  <a:chExt cx="144016" cy="144016"/>
                </a:xfrm>
              </p:grpSpPr>
              <p:sp>
                <p:nvSpPr>
                  <p:cNvPr id="1918" name="Oval 191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9" name="Oval 191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0" name="Oval 191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8" name="Group 1029"/>
                <p:cNvGrpSpPr/>
                <p:nvPr/>
              </p:nvGrpSpPr>
              <p:grpSpPr>
                <a:xfrm rot="5400000">
                  <a:off x="3164789" y="2519751"/>
                  <a:ext cx="144016" cy="144016"/>
                  <a:chOff x="4860032" y="2240522"/>
                  <a:chExt cx="144016" cy="144016"/>
                </a:xfrm>
              </p:grpSpPr>
              <p:sp>
                <p:nvSpPr>
                  <p:cNvPr id="1915" name="Oval 191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6" name="Oval 191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7" name="Oval 191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9" name="Group 1030"/>
                <p:cNvGrpSpPr/>
                <p:nvPr/>
              </p:nvGrpSpPr>
              <p:grpSpPr>
                <a:xfrm rot="5400000">
                  <a:off x="3072768" y="2640134"/>
                  <a:ext cx="144016" cy="144016"/>
                  <a:chOff x="4860032" y="2240522"/>
                  <a:chExt cx="144016" cy="144016"/>
                </a:xfrm>
              </p:grpSpPr>
              <p:sp>
                <p:nvSpPr>
                  <p:cNvPr id="1912" name="Oval 191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3" name="Oval 191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4" name="Oval 191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0" name="Group 1031"/>
                <p:cNvGrpSpPr/>
                <p:nvPr/>
              </p:nvGrpSpPr>
              <p:grpSpPr>
                <a:xfrm rot="5400000">
                  <a:off x="2993749" y="2925209"/>
                  <a:ext cx="144016" cy="144016"/>
                  <a:chOff x="4860032" y="2240522"/>
                  <a:chExt cx="144016" cy="144016"/>
                </a:xfrm>
              </p:grpSpPr>
              <p:sp>
                <p:nvSpPr>
                  <p:cNvPr id="1909" name="Oval 190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0" name="Oval 190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1" name="Oval 191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1" name="Group 1032"/>
                <p:cNvGrpSpPr/>
                <p:nvPr/>
              </p:nvGrpSpPr>
              <p:grpSpPr>
                <a:xfrm rot="5400000">
                  <a:off x="3012236" y="2776915"/>
                  <a:ext cx="144016" cy="144016"/>
                  <a:chOff x="4860032" y="2240522"/>
                  <a:chExt cx="144016" cy="144016"/>
                </a:xfrm>
              </p:grpSpPr>
              <p:sp>
                <p:nvSpPr>
                  <p:cNvPr id="1906" name="Oval 190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7" name="Oval 190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 name="Oval 190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2" name="Group 1033"/>
                <p:cNvGrpSpPr/>
                <p:nvPr/>
              </p:nvGrpSpPr>
              <p:grpSpPr>
                <a:xfrm rot="5400000">
                  <a:off x="3011795" y="3071108"/>
                  <a:ext cx="144016" cy="144016"/>
                  <a:chOff x="4860032" y="2240522"/>
                  <a:chExt cx="144016" cy="144016"/>
                </a:xfrm>
              </p:grpSpPr>
              <p:sp>
                <p:nvSpPr>
                  <p:cNvPr id="1903" name="Oval 190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4" name="Oval 190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5" name="Oval 190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3" name="Group 1034"/>
                <p:cNvGrpSpPr/>
                <p:nvPr/>
              </p:nvGrpSpPr>
              <p:grpSpPr>
                <a:xfrm rot="5400000">
                  <a:off x="3068847" y="3206172"/>
                  <a:ext cx="144016" cy="144016"/>
                  <a:chOff x="4860032" y="2240522"/>
                  <a:chExt cx="144016" cy="144016"/>
                </a:xfrm>
              </p:grpSpPr>
              <p:sp>
                <p:nvSpPr>
                  <p:cNvPr id="1900" name="Oval 189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1" name="Oval 190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2" name="Oval 190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4" name="Group 1035"/>
                <p:cNvGrpSpPr/>
                <p:nvPr/>
              </p:nvGrpSpPr>
              <p:grpSpPr>
                <a:xfrm rot="5400000">
                  <a:off x="3156237" y="3323900"/>
                  <a:ext cx="144016" cy="144016"/>
                  <a:chOff x="4860032" y="2240522"/>
                  <a:chExt cx="144016" cy="144016"/>
                </a:xfrm>
              </p:grpSpPr>
              <p:sp>
                <p:nvSpPr>
                  <p:cNvPr id="1897" name="Oval 189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8" name="Oval 189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9" name="Oval 189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5" name="Group 1036"/>
                <p:cNvGrpSpPr/>
                <p:nvPr/>
              </p:nvGrpSpPr>
              <p:grpSpPr>
                <a:xfrm rot="5400000">
                  <a:off x="3273965" y="3415624"/>
                  <a:ext cx="144016" cy="144016"/>
                  <a:chOff x="4860032" y="2240522"/>
                  <a:chExt cx="144016" cy="144016"/>
                </a:xfrm>
              </p:grpSpPr>
              <p:sp>
                <p:nvSpPr>
                  <p:cNvPr id="1894" name="Oval 189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5" name="Oval 189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6" name="Oval 189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6" name="Group 1037"/>
                <p:cNvGrpSpPr/>
                <p:nvPr/>
              </p:nvGrpSpPr>
              <p:grpSpPr>
                <a:xfrm rot="5400000">
                  <a:off x="3565053" y="3494346"/>
                  <a:ext cx="144016" cy="144016"/>
                  <a:chOff x="4860032" y="2240522"/>
                  <a:chExt cx="144016" cy="144016"/>
                </a:xfrm>
              </p:grpSpPr>
              <p:sp>
                <p:nvSpPr>
                  <p:cNvPr id="1891" name="Oval 189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2" name="Oval 189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3" name="Oval 189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7" name="Group 1038"/>
                <p:cNvGrpSpPr/>
                <p:nvPr/>
              </p:nvGrpSpPr>
              <p:grpSpPr>
                <a:xfrm rot="5400000">
                  <a:off x="3414086" y="3473394"/>
                  <a:ext cx="144016" cy="144016"/>
                  <a:chOff x="4860032" y="2240522"/>
                  <a:chExt cx="144016" cy="144016"/>
                </a:xfrm>
              </p:grpSpPr>
              <p:sp>
                <p:nvSpPr>
                  <p:cNvPr id="1888" name="Oval 188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9" name="Oval 188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0" name="Oval 188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8" name="Group 1039"/>
                <p:cNvGrpSpPr/>
                <p:nvPr/>
              </p:nvGrpSpPr>
              <p:grpSpPr>
                <a:xfrm rot="5400000">
                  <a:off x="3713119" y="3473386"/>
                  <a:ext cx="144016" cy="144016"/>
                  <a:chOff x="4860032" y="2240522"/>
                  <a:chExt cx="144016" cy="144016"/>
                </a:xfrm>
              </p:grpSpPr>
              <p:sp>
                <p:nvSpPr>
                  <p:cNvPr id="1885" name="Oval 188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6" name="Oval 188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7" name="Oval 188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9" name="Group 1040"/>
                <p:cNvGrpSpPr/>
                <p:nvPr/>
              </p:nvGrpSpPr>
              <p:grpSpPr>
                <a:xfrm rot="5400000">
                  <a:off x="3852517" y="3417754"/>
                  <a:ext cx="144016" cy="144016"/>
                  <a:chOff x="4860032" y="2240522"/>
                  <a:chExt cx="144016" cy="144016"/>
                </a:xfrm>
              </p:grpSpPr>
              <p:sp>
                <p:nvSpPr>
                  <p:cNvPr id="1882" name="Oval 188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3" name="Oval 188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4" name="Oval 188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0" name="Group 1041"/>
                <p:cNvGrpSpPr/>
                <p:nvPr/>
              </p:nvGrpSpPr>
              <p:grpSpPr>
                <a:xfrm rot="5400000">
                  <a:off x="3965911" y="3325283"/>
                  <a:ext cx="144016" cy="144016"/>
                  <a:chOff x="4860032" y="2240522"/>
                  <a:chExt cx="144016" cy="144016"/>
                </a:xfrm>
              </p:grpSpPr>
              <p:sp>
                <p:nvSpPr>
                  <p:cNvPr id="1879" name="Oval 187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0" name="Oval 187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1" name="Oval 188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1" name="Group 1042"/>
                <p:cNvGrpSpPr/>
                <p:nvPr/>
              </p:nvGrpSpPr>
              <p:grpSpPr>
                <a:xfrm rot="5400000">
                  <a:off x="4057635" y="3208975"/>
                  <a:ext cx="144016" cy="144016"/>
                  <a:chOff x="4860032" y="2240522"/>
                  <a:chExt cx="144016" cy="144016"/>
                </a:xfrm>
              </p:grpSpPr>
              <p:sp>
                <p:nvSpPr>
                  <p:cNvPr id="1876" name="Oval 187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7" name="Oval 187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8" name="Oval 187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2" name="Group 1043"/>
                <p:cNvGrpSpPr/>
                <p:nvPr/>
              </p:nvGrpSpPr>
              <p:grpSpPr>
                <a:xfrm rot="5400000">
                  <a:off x="4114687" y="3075331"/>
                  <a:ext cx="144016" cy="144016"/>
                  <a:chOff x="4860032" y="2240522"/>
                  <a:chExt cx="144016" cy="144016"/>
                </a:xfrm>
              </p:grpSpPr>
              <p:sp>
                <p:nvSpPr>
                  <p:cNvPr id="1873" name="Oval 187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4" name="Oval 187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5" name="Oval 187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46" name="Group 1200"/>
            <p:cNvGrpSpPr/>
            <p:nvPr/>
          </p:nvGrpSpPr>
          <p:grpSpPr>
            <a:xfrm>
              <a:off x="4644008" y="1700808"/>
              <a:ext cx="1609110" cy="1609110"/>
              <a:chOff x="2832261" y="2188025"/>
              <a:chExt cx="1609110" cy="1609110"/>
            </a:xfrm>
          </p:grpSpPr>
          <p:sp>
            <p:nvSpPr>
              <p:cNvPr id="1505" name="Oval 1504"/>
              <p:cNvSpPr/>
              <p:nvPr/>
            </p:nvSpPr>
            <p:spPr>
              <a:xfrm>
                <a:off x="2832261" y="2188025"/>
                <a:ext cx="1609110" cy="1609110"/>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6" name="Group 1202"/>
              <p:cNvGrpSpPr/>
              <p:nvPr/>
            </p:nvGrpSpPr>
            <p:grpSpPr>
              <a:xfrm>
                <a:off x="2991119" y="2351989"/>
                <a:ext cx="1288708" cy="1289748"/>
                <a:chOff x="2991119" y="2351989"/>
                <a:chExt cx="1288708" cy="1289748"/>
              </a:xfrm>
            </p:grpSpPr>
            <p:sp>
              <p:nvSpPr>
                <p:cNvPr id="1507" name="Oval 1506"/>
                <p:cNvSpPr>
                  <a:spLocks noChangeAspect="1"/>
                </p:cNvSpPr>
                <p:nvPr/>
              </p:nvSpPr>
              <p:spPr>
                <a:xfrm>
                  <a:off x="2991119" y="2353029"/>
                  <a:ext cx="1288708" cy="128870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Oval 1507"/>
                <p:cNvSpPr>
                  <a:spLocks noChangeAspect="1"/>
                </p:cNvSpPr>
                <p:nvPr/>
              </p:nvSpPr>
              <p:spPr>
                <a:xfrm>
                  <a:off x="3182400" y="2534610"/>
                  <a:ext cx="911746" cy="911746"/>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9" name="Oval 1508"/>
                <p:cNvSpPr/>
                <p:nvPr/>
              </p:nvSpPr>
              <p:spPr>
                <a:xfrm>
                  <a:off x="3325257" y="2686313"/>
                  <a:ext cx="621278" cy="62127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0" name="Oval 1509"/>
                <p:cNvSpPr/>
                <p:nvPr/>
              </p:nvSpPr>
              <p:spPr>
                <a:xfrm>
                  <a:off x="3491880" y="2852936"/>
                  <a:ext cx="288032" cy="288032"/>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1" name="Group 1207"/>
                <p:cNvGrpSpPr/>
                <p:nvPr/>
              </p:nvGrpSpPr>
              <p:grpSpPr>
                <a:xfrm>
                  <a:off x="3491880" y="2924944"/>
                  <a:ext cx="144016" cy="144016"/>
                  <a:chOff x="4860032" y="2240522"/>
                  <a:chExt cx="144016" cy="144016"/>
                </a:xfrm>
              </p:grpSpPr>
              <p:sp>
                <p:nvSpPr>
                  <p:cNvPr id="1812" name="Oval 181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3" name="Oval 181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4" name="Oval 181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2" name="Group 1208"/>
                <p:cNvGrpSpPr/>
                <p:nvPr/>
              </p:nvGrpSpPr>
              <p:grpSpPr>
                <a:xfrm>
                  <a:off x="3635896" y="2924944"/>
                  <a:ext cx="144016" cy="144016"/>
                  <a:chOff x="4860032" y="2240522"/>
                  <a:chExt cx="144016" cy="144016"/>
                </a:xfrm>
              </p:grpSpPr>
              <p:sp>
                <p:nvSpPr>
                  <p:cNvPr id="1809" name="Oval 180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Oval 180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Oval 181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3" name="Group 1209"/>
                <p:cNvGrpSpPr/>
                <p:nvPr/>
              </p:nvGrpSpPr>
              <p:grpSpPr>
                <a:xfrm rot="5400000">
                  <a:off x="3563888" y="2687095"/>
                  <a:ext cx="144016" cy="144016"/>
                  <a:chOff x="4860032" y="2240522"/>
                  <a:chExt cx="144016" cy="144016"/>
                </a:xfrm>
              </p:grpSpPr>
              <p:sp>
                <p:nvSpPr>
                  <p:cNvPr id="1806" name="Oval 180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Oval 180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Oval 180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4" name="Group 1210"/>
                <p:cNvGrpSpPr/>
                <p:nvPr/>
              </p:nvGrpSpPr>
              <p:grpSpPr>
                <a:xfrm rot="5400000">
                  <a:off x="3701738" y="2734853"/>
                  <a:ext cx="144016" cy="144016"/>
                  <a:chOff x="4860032" y="2240522"/>
                  <a:chExt cx="144016" cy="144016"/>
                </a:xfrm>
              </p:grpSpPr>
              <p:sp>
                <p:nvSpPr>
                  <p:cNvPr id="1803" name="Oval 180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Oval 180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5" name="Oval 180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5" name="Group 1211"/>
                <p:cNvGrpSpPr/>
                <p:nvPr/>
              </p:nvGrpSpPr>
              <p:grpSpPr>
                <a:xfrm rot="5400000">
                  <a:off x="3787187" y="2852936"/>
                  <a:ext cx="144016" cy="144016"/>
                  <a:chOff x="4860032" y="2240522"/>
                  <a:chExt cx="144016" cy="144016"/>
                </a:xfrm>
              </p:grpSpPr>
              <p:sp>
                <p:nvSpPr>
                  <p:cNvPr id="1800" name="Oval 179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Oval 180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Oval 180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6" name="Group 1212"/>
                <p:cNvGrpSpPr/>
                <p:nvPr/>
              </p:nvGrpSpPr>
              <p:grpSpPr>
                <a:xfrm rot="5400000">
                  <a:off x="3789612" y="2998061"/>
                  <a:ext cx="144016" cy="144016"/>
                  <a:chOff x="4860032" y="2240522"/>
                  <a:chExt cx="144016" cy="144016"/>
                </a:xfrm>
              </p:grpSpPr>
              <p:sp>
                <p:nvSpPr>
                  <p:cNvPr id="1797" name="Oval 179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Oval 179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9" name="Oval 179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7" name="Group 1213"/>
                <p:cNvGrpSpPr/>
                <p:nvPr/>
              </p:nvGrpSpPr>
              <p:grpSpPr>
                <a:xfrm rot="5400000">
                  <a:off x="3563888" y="3165218"/>
                  <a:ext cx="144016" cy="144016"/>
                  <a:chOff x="4860032" y="2240522"/>
                  <a:chExt cx="144016" cy="144016"/>
                </a:xfrm>
              </p:grpSpPr>
              <p:sp>
                <p:nvSpPr>
                  <p:cNvPr id="1794" name="Oval 179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Oval 179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Oval 179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8" name="Group 1214"/>
                <p:cNvGrpSpPr/>
                <p:nvPr/>
              </p:nvGrpSpPr>
              <p:grpSpPr>
                <a:xfrm rot="5400000">
                  <a:off x="3705479" y="3119143"/>
                  <a:ext cx="144016" cy="144016"/>
                  <a:chOff x="4860032" y="2240522"/>
                  <a:chExt cx="144016" cy="144016"/>
                </a:xfrm>
              </p:grpSpPr>
              <p:sp>
                <p:nvSpPr>
                  <p:cNvPr id="1791" name="Oval 179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2" name="Oval 179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3" name="Oval 179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9" name="Group 1215"/>
                <p:cNvGrpSpPr/>
                <p:nvPr/>
              </p:nvGrpSpPr>
              <p:grpSpPr>
                <a:xfrm rot="5400000">
                  <a:off x="3338164" y="2852936"/>
                  <a:ext cx="144016" cy="144016"/>
                  <a:chOff x="4860032" y="2240522"/>
                  <a:chExt cx="144016" cy="144016"/>
                </a:xfrm>
              </p:grpSpPr>
              <p:sp>
                <p:nvSpPr>
                  <p:cNvPr id="1788" name="Oval 178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9" name="Oval 178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Oval 178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0" name="Group 1216"/>
                <p:cNvGrpSpPr/>
                <p:nvPr/>
              </p:nvGrpSpPr>
              <p:grpSpPr>
                <a:xfrm rot="5400000">
                  <a:off x="3427147" y="2735595"/>
                  <a:ext cx="144016" cy="144016"/>
                  <a:chOff x="4860032" y="2240522"/>
                  <a:chExt cx="144016" cy="144016"/>
                </a:xfrm>
              </p:grpSpPr>
              <p:sp>
                <p:nvSpPr>
                  <p:cNvPr id="1785" name="Oval 178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6" name="Oval 178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Oval 178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1" name="Group 1217"/>
                <p:cNvGrpSpPr/>
                <p:nvPr/>
              </p:nvGrpSpPr>
              <p:grpSpPr>
                <a:xfrm rot="5400000">
                  <a:off x="3338164" y="2996952"/>
                  <a:ext cx="144016" cy="144016"/>
                  <a:chOff x="4860032" y="2240522"/>
                  <a:chExt cx="144016" cy="144016"/>
                </a:xfrm>
              </p:grpSpPr>
              <p:sp>
                <p:nvSpPr>
                  <p:cNvPr id="1782" name="Oval 178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Oval 178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Oval 178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2" name="Group 1218"/>
                <p:cNvGrpSpPr/>
                <p:nvPr/>
              </p:nvGrpSpPr>
              <p:grpSpPr>
                <a:xfrm rot="5400000">
                  <a:off x="3424722" y="3116718"/>
                  <a:ext cx="144016" cy="144016"/>
                  <a:chOff x="4860032" y="2240522"/>
                  <a:chExt cx="144016" cy="144016"/>
                </a:xfrm>
              </p:grpSpPr>
              <p:sp>
                <p:nvSpPr>
                  <p:cNvPr id="1779" name="Oval 177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0" name="Oval 177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1" name="Oval 178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3" name="Group 1219"/>
                <p:cNvGrpSpPr/>
                <p:nvPr/>
              </p:nvGrpSpPr>
              <p:grpSpPr>
                <a:xfrm>
                  <a:off x="3563888" y="2540654"/>
                  <a:ext cx="144016" cy="144016"/>
                  <a:chOff x="4860032" y="2240522"/>
                  <a:chExt cx="144016" cy="144016"/>
                </a:xfrm>
              </p:grpSpPr>
              <p:sp>
                <p:nvSpPr>
                  <p:cNvPr id="1776" name="Oval 177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Oval 177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Oval 177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4" name="Group 1220"/>
                <p:cNvGrpSpPr/>
                <p:nvPr/>
              </p:nvGrpSpPr>
              <p:grpSpPr>
                <a:xfrm>
                  <a:off x="3948178" y="2924944"/>
                  <a:ext cx="144016" cy="144016"/>
                  <a:chOff x="4860032" y="2240522"/>
                  <a:chExt cx="144016" cy="144016"/>
                </a:xfrm>
              </p:grpSpPr>
              <p:sp>
                <p:nvSpPr>
                  <p:cNvPr id="1773" name="Oval 177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Oval 177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Oval 177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5" name="Group 1221"/>
                <p:cNvGrpSpPr/>
                <p:nvPr/>
              </p:nvGrpSpPr>
              <p:grpSpPr>
                <a:xfrm>
                  <a:off x="3710329" y="2569754"/>
                  <a:ext cx="144016" cy="144016"/>
                  <a:chOff x="4860032" y="2240522"/>
                  <a:chExt cx="144016" cy="144016"/>
                </a:xfrm>
              </p:grpSpPr>
              <p:sp>
                <p:nvSpPr>
                  <p:cNvPr id="1770" name="Oval 176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Oval 177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Oval 177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6" name="Group 1222"/>
                <p:cNvGrpSpPr/>
                <p:nvPr/>
              </p:nvGrpSpPr>
              <p:grpSpPr>
                <a:xfrm>
                  <a:off x="3834945" y="2651462"/>
                  <a:ext cx="144016" cy="144016"/>
                  <a:chOff x="4860032" y="2240522"/>
                  <a:chExt cx="144016" cy="144016"/>
                </a:xfrm>
              </p:grpSpPr>
              <p:sp>
                <p:nvSpPr>
                  <p:cNvPr id="1767" name="Oval 176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Oval 176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Oval 176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7" name="Group 1223"/>
                <p:cNvGrpSpPr/>
                <p:nvPr/>
              </p:nvGrpSpPr>
              <p:grpSpPr>
                <a:xfrm>
                  <a:off x="3916653" y="2776078"/>
                  <a:ext cx="144016" cy="144016"/>
                  <a:chOff x="4860032" y="2240522"/>
                  <a:chExt cx="144016" cy="144016"/>
                </a:xfrm>
              </p:grpSpPr>
              <p:sp>
                <p:nvSpPr>
                  <p:cNvPr id="1764" name="Oval 176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5" name="Oval 176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Oval 176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8" name="Group 1224"/>
                <p:cNvGrpSpPr/>
                <p:nvPr/>
              </p:nvGrpSpPr>
              <p:grpSpPr>
                <a:xfrm>
                  <a:off x="3563888" y="3309234"/>
                  <a:ext cx="144016" cy="144016"/>
                  <a:chOff x="4860032" y="2240522"/>
                  <a:chExt cx="144016" cy="144016"/>
                </a:xfrm>
              </p:grpSpPr>
              <p:sp>
                <p:nvSpPr>
                  <p:cNvPr id="1761" name="Oval 176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Oval 176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Oval 176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9" name="Group 1225"/>
                <p:cNvGrpSpPr/>
                <p:nvPr/>
              </p:nvGrpSpPr>
              <p:grpSpPr>
                <a:xfrm>
                  <a:off x="3710329" y="3282559"/>
                  <a:ext cx="144016" cy="144016"/>
                  <a:chOff x="4860032" y="2240522"/>
                  <a:chExt cx="144016" cy="144016"/>
                </a:xfrm>
              </p:grpSpPr>
              <p:sp>
                <p:nvSpPr>
                  <p:cNvPr id="1758" name="Oval 175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Oval 175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Oval 175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0" name="Group 1226"/>
                <p:cNvGrpSpPr/>
                <p:nvPr/>
              </p:nvGrpSpPr>
              <p:grpSpPr>
                <a:xfrm>
                  <a:off x="3834945" y="3200851"/>
                  <a:ext cx="144016" cy="144016"/>
                  <a:chOff x="4860032" y="2240522"/>
                  <a:chExt cx="144016" cy="144016"/>
                </a:xfrm>
              </p:grpSpPr>
              <p:sp>
                <p:nvSpPr>
                  <p:cNvPr id="1755" name="Oval 175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6" name="Oval 175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7" name="Oval 175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1" name="Group 1227"/>
                <p:cNvGrpSpPr/>
                <p:nvPr/>
              </p:nvGrpSpPr>
              <p:grpSpPr>
                <a:xfrm>
                  <a:off x="3920761" y="3071385"/>
                  <a:ext cx="144016" cy="144016"/>
                  <a:chOff x="4860032" y="2240522"/>
                  <a:chExt cx="144016" cy="144016"/>
                </a:xfrm>
              </p:grpSpPr>
              <p:sp>
                <p:nvSpPr>
                  <p:cNvPr id="1752" name="Oval 175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3" name="Oval 175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4" name="Oval 175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2" name="Group 1228"/>
                <p:cNvGrpSpPr/>
                <p:nvPr/>
              </p:nvGrpSpPr>
              <p:grpSpPr>
                <a:xfrm>
                  <a:off x="3179598" y="2924944"/>
                  <a:ext cx="144016" cy="144016"/>
                  <a:chOff x="4860032" y="2240522"/>
                  <a:chExt cx="144016" cy="144016"/>
                </a:xfrm>
              </p:grpSpPr>
              <p:sp>
                <p:nvSpPr>
                  <p:cNvPr id="1749" name="Oval 174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0" name="Oval 174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1" name="Oval 175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3" name="Group 1229"/>
                <p:cNvGrpSpPr/>
                <p:nvPr/>
              </p:nvGrpSpPr>
              <p:grpSpPr>
                <a:xfrm>
                  <a:off x="3208698" y="2780928"/>
                  <a:ext cx="144016" cy="144016"/>
                  <a:chOff x="4860032" y="2240522"/>
                  <a:chExt cx="144016" cy="144016"/>
                </a:xfrm>
              </p:grpSpPr>
              <p:sp>
                <p:nvSpPr>
                  <p:cNvPr id="1746" name="Oval 174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Oval 174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8" name="Oval 174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4" name="Group 1230"/>
                <p:cNvGrpSpPr/>
                <p:nvPr/>
              </p:nvGrpSpPr>
              <p:grpSpPr>
                <a:xfrm>
                  <a:off x="3287981" y="2653887"/>
                  <a:ext cx="144016" cy="144016"/>
                  <a:chOff x="4860032" y="2240522"/>
                  <a:chExt cx="144016" cy="144016"/>
                </a:xfrm>
              </p:grpSpPr>
              <p:sp>
                <p:nvSpPr>
                  <p:cNvPr id="1743" name="Oval 174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Oval 174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Oval 174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5" name="Group 1231"/>
                <p:cNvGrpSpPr/>
                <p:nvPr/>
              </p:nvGrpSpPr>
              <p:grpSpPr>
                <a:xfrm>
                  <a:off x="3417447" y="2570496"/>
                  <a:ext cx="144016" cy="144016"/>
                  <a:chOff x="4860032" y="2240522"/>
                  <a:chExt cx="144016" cy="144016"/>
                </a:xfrm>
              </p:grpSpPr>
              <p:sp>
                <p:nvSpPr>
                  <p:cNvPr id="1740" name="Oval 173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 name="Oval 174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Oval 174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6" name="Group 1232"/>
                <p:cNvGrpSpPr/>
                <p:nvPr/>
              </p:nvGrpSpPr>
              <p:grpSpPr>
                <a:xfrm>
                  <a:off x="3206273" y="3071385"/>
                  <a:ext cx="144016" cy="144016"/>
                  <a:chOff x="4860032" y="2240522"/>
                  <a:chExt cx="144016" cy="144016"/>
                </a:xfrm>
              </p:grpSpPr>
              <p:sp>
                <p:nvSpPr>
                  <p:cNvPr id="1737" name="Oval 173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Oval 173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9" name="Oval 173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7" name="Group 1233"/>
                <p:cNvGrpSpPr/>
                <p:nvPr/>
              </p:nvGrpSpPr>
              <p:grpSpPr>
                <a:xfrm>
                  <a:off x="3290406" y="3196001"/>
                  <a:ext cx="144016" cy="144016"/>
                  <a:chOff x="4860032" y="2240522"/>
                  <a:chExt cx="144016" cy="144016"/>
                </a:xfrm>
              </p:grpSpPr>
              <p:sp>
                <p:nvSpPr>
                  <p:cNvPr id="1734" name="Oval 173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Oval 173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Oval 173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8" name="Group 1234"/>
                <p:cNvGrpSpPr/>
                <p:nvPr/>
              </p:nvGrpSpPr>
              <p:grpSpPr>
                <a:xfrm>
                  <a:off x="3415022" y="3282559"/>
                  <a:ext cx="144016" cy="144016"/>
                  <a:chOff x="4860032" y="2240522"/>
                  <a:chExt cx="144016" cy="144016"/>
                </a:xfrm>
              </p:grpSpPr>
              <p:sp>
                <p:nvSpPr>
                  <p:cNvPr id="1731" name="Oval 173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2" name="Oval 173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3" name="Oval 173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9" name="Group 1235"/>
                <p:cNvGrpSpPr/>
                <p:nvPr/>
              </p:nvGrpSpPr>
              <p:grpSpPr>
                <a:xfrm rot="5400000">
                  <a:off x="3565909" y="2351989"/>
                  <a:ext cx="144016" cy="144016"/>
                  <a:chOff x="4860032" y="2240522"/>
                  <a:chExt cx="144016" cy="144016"/>
                </a:xfrm>
              </p:grpSpPr>
              <p:sp>
                <p:nvSpPr>
                  <p:cNvPr id="1728" name="Oval 172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Oval 172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0" name="Oval 172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0" name="Group 1236"/>
                <p:cNvGrpSpPr/>
                <p:nvPr/>
              </p:nvGrpSpPr>
              <p:grpSpPr>
                <a:xfrm rot="5400000">
                  <a:off x="4132337" y="2926421"/>
                  <a:ext cx="144016" cy="144016"/>
                  <a:chOff x="4860032" y="2240522"/>
                  <a:chExt cx="144016" cy="144016"/>
                </a:xfrm>
              </p:grpSpPr>
              <p:sp>
                <p:nvSpPr>
                  <p:cNvPr id="1693" name="Oval 169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4" name="Oval 169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5" name="Oval 169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1" name="Group 1237"/>
                <p:cNvGrpSpPr/>
                <p:nvPr/>
              </p:nvGrpSpPr>
              <p:grpSpPr>
                <a:xfrm rot="5400000">
                  <a:off x="4114531" y="2782066"/>
                  <a:ext cx="144016" cy="144016"/>
                  <a:chOff x="4860032" y="2240522"/>
                  <a:chExt cx="144016" cy="144016"/>
                </a:xfrm>
              </p:grpSpPr>
              <p:sp>
                <p:nvSpPr>
                  <p:cNvPr id="1690" name="Oval 168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Oval 169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Oval 169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2" name="Group 1238"/>
                <p:cNvGrpSpPr/>
                <p:nvPr/>
              </p:nvGrpSpPr>
              <p:grpSpPr>
                <a:xfrm rot="5400000">
                  <a:off x="4058706" y="2645715"/>
                  <a:ext cx="144016" cy="144016"/>
                  <a:chOff x="4860032" y="2240522"/>
                  <a:chExt cx="144016" cy="144016"/>
                </a:xfrm>
              </p:grpSpPr>
              <p:sp>
                <p:nvSpPr>
                  <p:cNvPr id="1687" name="Oval 168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Oval 168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Oval 168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3" name="Group 1239"/>
                <p:cNvGrpSpPr/>
                <p:nvPr/>
              </p:nvGrpSpPr>
              <p:grpSpPr>
                <a:xfrm rot="5400000">
                  <a:off x="3966863" y="2525372"/>
                  <a:ext cx="144016" cy="144016"/>
                  <a:chOff x="4860032" y="2240522"/>
                  <a:chExt cx="144016" cy="144016"/>
                </a:xfrm>
              </p:grpSpPr>
              <p:sp>
                <p:nvSpPr>
                  <p:cNvPr id="1684" name="Oval 168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5" name="Oval 168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6" name="Oval 168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4" name="Group 1240"/>
                <p:cNvGrpSpPr/>
                <p:nvPr/>
              </p:nvGrpSpPr>
              <p:grpSpPr>
                <a:xfrm rot="5400000">
                  <a:off x="3849007" y="2433043"/>
                  <a:ext cx="144016" cy="144016"/>
                  <a:chOff x="4860032" y="2240522"/>
                  <a:chExt cx="144016" cy="144016"/>
                </a:xfrm>
              </p:grpSpPr>
              <p:sp>
                <p:nvSpPr>
                  <p:cNvPr id="1681" name="Oval 168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2" name="Oval 168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3" name="Oval 168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5" name="Group 1241"/>
                <p:cNvGrpSpPr/>
                <p:nvPr/>
              </p:nvGrpSpPr>
              <p:grpSpPr>
                <a:xfrm rot="5400000">
                  <a:off x="3711141" y="2376732"/>
                  <a:ext cx="144016" cy="144016"/>
                  <a:chOff x="4860032" y="2240522"/>
                  <a:chExt cx="144016" cy="144016"/>
                </a:xfrm>
              </p:grpSpPr>
              <p:sp>
                <p:nvSpPr>
                  <p:cNvPr id="1678" name="Oval 167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9" name="Oval 167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0" name="Oval 167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6" name="Group 1242"/>
                <p:cNvGrpSpPr/>
                <p:nvPr/>
              </p:nvGrpSpPr>
              <p:grpSpPr>
                <a:xfrm rot="5400000">
                  <a:off x="3418175" y="2374333"/>
                  <a:ext cx="144016" cy="144016"/>
                  <a:chOff x="4860032" y="2240522"/>
                  <a:chExt cx="144016" cy="144016"/>
                </a:xfrm>
              </p:grpSpPr>
              <p:sp>
                <p:nvSpPr>
                  <p:cNvPr id="1675" name="Oval 167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6" name="Oval 167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7" name="Oval 167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7" name="Group 1243"/>
                <p:cNvGrpSpPr/>
                <p:nvPr/>
              </p:nvGrpSpPr>
              <p:grpSpPr>
                <a:xfrm rot="5400000">
                  <a:off x="3282814" y="2431873"/>
                  <a:ext cx="144016" cy="144016"/>
                  <a:chOff x="4860032" y="2240522"/>
                  <a:chExt cx="144016" cy="144016"/>
                </a:xfrm>
              </p:grpSpPr>
              <p:sp>
                <p:nvSpPr>
                  <p:cNvPr id="1672" name="Oval 167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3" name="Oval 167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Oval 167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8" name="Group 1244"/>
                <p:cNvGrpSpPr/>
                <p:nvPr/>
              </p:nvGrpSpPr>
              <p:grpSpPr>
                <a:xfrm rot="5400000">
                  <a:off x="3164789" y="2519751"/>
                  <a:ext cx="144016" cy="144016"/>
                  <a:chOff x="4860032" y="2240522"/>
                  <a:chExt cx="144016" cy="144016"/>
                </a:xfrm>
              </p:grpSpPr>
              <p:sp>
                <p:nvSpPr>
                  <p:cNvPr id="1669" name="Oval 166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0" name="Oval 166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Oval 167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9" name="Group 1245"/>
                <p:cNvGrpSpPr/>
                <p:nvPr/>
              </p:nvGrpSpPr>
              <p:grpSpPr>
                <a:xfrm rot="5400000">
                  <a:off x="3072768" y="2640134"/>
                  <a:ext cx="144016" cy="144016"/>
                  <a:chOff x="4860032" y="2240522"/>
                  <a:chExt cx="144016" cy="144016"/>
                </a:xfrm>
              </p:grpSpPr>
              <p:sp>
                <p:nvSpPr>
                  <p:cNvPr id="1666" name="Oval 166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Oval 166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Oval 166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0" name="Group 1246"/>
                <p:cNvGrpSpPr/>
                <p:nvPr/>
              </p:nvGrpSpPr>
              <p:grpSpPr>
                <a:xfrm rot="5400000">
                  <a:off x="2993749" y="2925209"/>
                  <a:ext cx="144016" cy="144016"/>
                  <a:chOff x="4860032" y="2240522"/>
                  <a:chExt cx="144016" cy="144016"/>
                </a:xfrm>
              </p:grpSpPr>
              <p:sp>
                <p:nvSpPr>
                  <p:cNvPr id="1599" name="Oval 159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Oval 166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Oval 166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1" name="Group 1247"/>
                <p:cNvGrpSpPr/>
                <p:nvPr/>
              </p:nvGrpSpPr>
              <p:grpSpPr>
                <a:xfrm rot="5400000">
                  <a:off x="3012236" y="2776915"/>
                  <a:ext cx="144016" cy="144016"/>
                  <a:chOff x="4860032" y="2240522"/>
                  <a:chExt cx="144016" cy="144016"/>
                </a:xfrm>
              </p:grpSpPr>
              <p:sp>
                <p:nvSpPr>
                  <p:cNvPr id="1596" name="Oval 159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7" name="Oval 159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8" name="Oval 159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2" name="Group 1248"/>
                <p:cNvGrpSpPr/>
                <p:nvPr/>
              </p:nvGrpSpPr>
              <p:grpSpPr>
                <a:xfrm rot="5400000">
                  <a:off x="3011795" y="3071108"/>
                  <a:ext cx="144016" cy="144016"/>
                  <a:chOff x="4860032" y="2240522"/>
                  <a:chExt cx="144016" cy="144016"/>
                </a:xfrm>
              </p:grpSpPr>
              <p:sp>
                <p:nvSpPr>
                  <p:cNvPr id="1593" name="Oval 159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Oval 159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5" name="Oval 159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3" name="Group 1249"/>
                <p:cNvGrpSpPr/>
                <p:nvPr/>
              </p:nvGrpSpPr>
              <p:grpSpPr>
                <a:xfrm rot="5400000">
                  <a:off x="3068847" y="3206172"/>
                  <a:ext cx="144016" cy="144016"/>
                  <a:chOff x="4860032" y="2240522"/>
                  <a:chExt cx="144016" cy="144016"/>
                </a:xfrm>
              </p:grpSpPr>
              <p:sp>
                <p:nvSpPr>
                  <p:cNvPr id="1590" name="Oval 158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Oval 159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Oval 159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4" name="Group 1250"/>
                <p:cNvGrpSpPr/>
                <p:nvPr/>
              </p:nvGrpSpPr>
              <p:grpSpPr>
                <a:xfrm rot="5400000">
                  <a:off x="3156237" y="3323900"/>
                  <a:ext cx="144016" cy="144016"/>
                  <a:chOff x="4860032" y="2240522"/>
                  <a:chExt cx="144016" cy="144016"/>
                </a:xfrm>
              </p:grpSpPr>
              <p:sp>
                <p:nvSpPr>
                  <p:cNvPr id="1587" name="Oval 158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Oval 158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9" name="Oval 158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5" name="Group 1251"/>
                <p:cNvGrpSpPr/>
                <p:nvPr/>
              </p:nvGrpSpPr>
              <p:grpSpPr>
                <a:xfrm rot="5400000">
                  <a:off x="3273965" y="3415624"/>
                  <a:ext cx="144016" cy="144016"/>
                  <a:chOff x="4860032" y="2240522"/>
                  <a:chExt cx="144016" cy="144016"/>
                </a:xfrm>
              </p:grpSpPr>
              <p:sp>
                <p:nvSpPr>
                  <p:cNvPr id="1584" name="Oval 158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Oval 158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Oval 158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6" name="Group 1252"/>
                <p:cNvGrpSpPr/>
                <p:nvPr/>
              </p:nvGrpSpPr>
              <p:grpSpPr>
                <a:xfrm rot="5400000">
                  <a:off x="3565053" y="3494346"/>
                  <a:ext cx="144016" cy="144016"/>
                  <a:chOff x="4860032" y="2240522"/>
                  <a:chExt cx="144016" cy="144016"/>
                </a:xfrm>
              </p:grpSpPr>
              <p:sp>
                <p:nvSpPr>
                  <p:cNvPr id="1581" name="Oval 158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Oval 158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3" name="Oval 158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7" name="Group 1253"/>
                <p:cNvGrpSpPr/>
                <p:nvPr/>
              </p:nvGrpSpPr>
              <p:grpSpPr>
                <a:xfrm rot="5400000">
                  <a:off x="3414086" y="3473394"/>
                  <a:ext cx="144016" cy="144016"/>
                  <a:chOff x="4860032" y="2240522"/>
                  <a:chExt cx="144016" cy="144016"/>
                </a:xfrm>
              </p:grpSpPr>
              <p:sp>
                <p:nvSpPr>
                  <p:cNvPr id="1578" name="Oval 157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Oval 157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0" name="Oval 157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8" name="Group 1254"/>
                <p:cNvGrpSpPr/>
                <p:nvPr/>
              </p:nvGrpSpPr>
              <p:grpSpPr>
                <a:xfrm rot="5400000">
                  <a:off x="3713119" y="3473386"/>
                  <a:ext cx="144016" cy="144016"/>
                  <a:chOff x="4860032" y="2240522"/>
                  <a:chExt cx="144016" cy="144016"/>
                </a:xfrm>
              </p:grpSpPr>
              <p:sp>
                <p:nvSpPr>
                  <p:cNvPr id="1575" name="Oval 157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6" name="Oval 157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Oval 157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9" name="Group 1255"/>
                <p:cNvGrpSpPr/>
                <p:nvPr/>
              </p:nvGrpSpPr>
              <p:grpSpPr>
                <a:xfrm rot="5400000">
                  <a:off x="3852517" y="3417754"/>
                  <a:ext cx="144016" cy="144016"/>
                  <a:chOff x="4860032" y="2240522"/>
                  <a:chExt cx="144016" cy="144016"/>
                </a:xfrm>
              </p:grpSpPr>
              <p:sp>
                <p:nvSpPr>
                  <p:cNvPr id="1572" name="Oval 157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3" name="Oval 157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Oval 157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0" name="Group 1256"/>
                <p:cNvGrpSpPr/>
                <p:nvPr/>
              </p:nvGrpSpPr>
              <p:grpSpPr>
                <a:xfrm rot="5400000">
                  <a:off x="3965911" y="3325283"/>
                  <a:ext cx="144016" cy="144016"/>
                  <a:chOff x="4860032" y="2240522"/>
                  <a:chExt cx="144016" cy="144016"/>
                </a:xfrm>
              </p:grpSpPr>
              <p:sp>
                <p:nvSpPr>
                  <p:cNvPr id="1569" name="Oval 156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0" name="Oval 156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Oval 157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1" name="Group 1257"/>
                <p:cNvGrpSpPr/>
                <p:nvPr/>
              </p:nvGrpSpPr>
              <p:grpSpPr>
                <a:xfrm rot="5400000">
                  <a:off x="4057635" y="3208975"/>
                  <a:ext cx="144016" cy="144016"/>
                  <a:chOff x="4860032" y="2240522"/>
                  <a:chExt cx="144016" cy="144016"/>
                </a:xfrm>
              </p:grpSpPr>
              <p:sp>
                <p:nvSpPr>
                  <p:cNvPr id="1566" name="Oval 156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Oval 156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8" name="Oval 156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2" name="Group 1258"/>
                <p:cNvGrpSpPr/>
                <p:nvPr/>
              </p:nvGrpSpPr>
              <p:grpSpPr>
                <a:xfrm rot="5400000">
                  <a:off x="4114687" y="3075331"/>
                  <a:ext cx="144016" cy="144016"/>
                  <a:chOff x="4860032" y="2240522"/>
                  <a:chExt cx="144016" cy="144016"/>
                </a:xfrm>
              </p:grpSpPr>
              <p:sp>
                <p:nvSpPr>
                  <p:cNvPr id="1563" name="Oval 156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Oval 156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5" name="Oval 156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447" name="TextBox 1446"/>
            <p:cNvSpPr txBox="1"/>
            <p:nvPr/>
          </p:nvSpPr>
          <p:spPr>
            <a:xfrm>
              <a:off x="1422649" y="4798893"/>
              <a:ext cx="3413114" cy="830997"/>
            </a:xfrm>
            <a:prstGeom prst="rect">
              <a:avLst/>
            </a:prstGeom>
            <a:noFill/>
          </p:spPr>
          <p:txBody>
            <a:bodyPr wrap="none" rtlCol="0">
              <a:spAutoFit/>
            </a:bodyPr>
            <a:lstStyle/>
            <a:p>
              <a:pPr algn="ctr"/>
              <a:r>
                <a:rPr lang="en-US" dirty="0"/>
                <a:t>100 devices = 300 signals</a:t>
              </a:r>
            </a:p>
            <a:p>
              <a:pPr algn="ctr"/>
              <a:r>
                <a:rPr lang="en-US" dirty="0"/>
                <a:t> 6 x 50 pair hardwired point-to-point</a:t>
              </a:r>
            </a:p>
            <a:p>
              <a:pPr algn="ctr"/>
              <a:r>
                <a:rPr lang="en-US" dirty="0"/>
                <a:t>Cannot be expanded</a:t>
              </a:r>
            </a:p>
          </p:txBody>
        </p:sp>
        <p:grpSp>
          <p:nvGrpSpPr>
            <p:cNvPr id="1448" name="Group 1644"/>
            <p:cNvGrpSpPr/>
            <p:nvPr/>
          </p:nvGrpSpPr>
          <p:grpSpPr>
            <a:xfrm>
              <a:off x="6768752" y="3784154"/>
              <a:ext cx="940990" cy="940990"/>
              <a:chOff x="6850276" y="4483140"/>
              <a:chExt cx="940990" cy="940990"/>
            </a:xfrm>
          </p:grpSpPr>
          <p:sp>
            <p:nvSpPr>
              <p:cNvPr id="1454" name="Oval 1453"/>
              <p:cNvSpPr/>
              <p:nvPr/>
            </p:nvSpPr>
            <p:spPr>
              <a:xfrm>
                <a:off x="6850276" y="4483140"/>
                <a:ext cx="940990" cy="940990"/>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5" name="Oval 1454"/>
              <p:cNvSpPr/>
              <p:nvPr/>
            </p:nvSpPr>
            <p:spPr>
              <a:xfrm>
                <a:off x="7009212" y="4647368"/>
                <a:ext cx="621278" cy="621278"/>
              </a:xfrm>
              <a:prstGeom prst="ellipse">
                <a:avLst/>
              </a:prstGeom>
              <a:solidFill>
                <a:srgbClr val="DDDDD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6" name="Oval 1455"/>
              <p:cNvSpPr/>
              <p:nvPr/>
            </p:nvSpPr>
            <p:spPr>
              <a:xfrm>
                <a:off x="7175835" y="4813991"/>
                <a:ext cx="288032" cy="288032"/>
              </a:xfrm>
              <a:prstGeom prst="ellipse">
                <a:avLst/>
              </a:prstGeom>
              <a:solidFill>
                <a:srgbClr val="969696"/>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7" name="Group 1435"/>
              <p:cNvGrpSpPr/>
              <p:nvPr/>
            </p:nvGrpSpPr>
            <p:grpSpPr>
              <a:xfrm>
                <a:off x="7175835" y="4885999"/>
                <a:ext cx="144016" cy="144016"/>
                <a:chOff x="4860032" y="2240522"/>
                <a:chExt cx="144016" cy="144016"/>
              </a:xfrm>
            </p:grpSpPr>
            <p:sp>
              <p:nvSpPr>
                <p:cNvPr id="1502" name="Oval 150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Oval 150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Oval 150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8" name="Group 1436"/>
              <p:cNvGrpSpPr/>
              <p:nvPr/>
            </p:nvGrpSpPr>
            <p:grpSpPr>
              <a:xfrm>
                <a:off x="7319851" y="4885999"/>
                <a:ext cx="144016" cy="144016"/>
                <a:chOff x="4860032" y="2240522"/>
                <a:chExt cx="144016" cy="144016"/>
              </a:xfrm>
            </p:grpSpPr>
            <p:sp>
              <p:nvSpPr>
                <p:cNvPr id="1499" name="Oval 149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Oval 149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1" name="Oval 150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9" name="Group 1437"/>
              <p:cNvGrpSpPr/>
              <p:nvPr/>
            </p:nvGrpSpPr>
            <p:grpSpPr>
              <a:xfrm rot="5400000">
                <a:off x="7247843" y="4648150"/>
                <a:ext cx="144016" cy="144016"/>
                <a:chOff x="4860032" y="2240522"/>
                <a:chExt cx="144016" cy="144016"/>
              </a:xfrm>
            </p:grpSpPr>
            <p:sp>
              <p:nvSpPr>
                <p:cNvPr id="1496" name="Oval 1495"/>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Oval 1496"/>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Oval 1497"/>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0" name="Group 1438"/>
              <p:cNvGrpSpPr/>
              <p:nvPr/>
            </p:nvGrpSpPr>
            <p:grpSpPr>
              <a:xfrm rot="5400000">
                <a:off x="7385693" y="4695908"/>
                <a:ext cx="144016" cy="144016"/>
                <a:chOff x="4860032" y="2240522"/>
                <a:chExt cx="144016" cy="144016"/>
              </a:xfrm>
            </p:grpSpPr>
            <p:sp>
              <p:nvSpPr>
                <p:cNvPr id="1493" name="Oval 1492"/>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Oval 1493"/>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Oval 1494"/>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1" name="Group 1439"/>
              <p:cNvGrpSpPr/>
              <p:nvPr/>
            </p:nvGrpSpPr>
            <p:grpSpPr>
              <a:xfrm rot="5400000">
                <a:off x="7471142" y="4813991"/>
                <a:ext cx="144016" cy="144016"/>
                <a:chOff x="4860032" y="2240522"/>
                <a:chExt cx="144016" cy="144016"/>
              </a:xfrm>
            </p:grpSpPr>
            <p:sp>
              <p:nvSpPr>
                <p:cNvPr id="1490" name="Oval 1489"/>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1" name="Oval 1490"/>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2" name="Oval 1491"/>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2" name="Group 1440"/>
              <p:cNvGrpSpPr/>
              <p:nvPr/>
            </p:nvGrpSpPr>
            <p:grpSpPr>
              <a:xfrm rot="5400000">
                <a:off x="7473567" y="4959116"/>
                <a:ext cx="144016" cy="144016"/>
                <a:chOff x="4860032" y="2240522"/>
                <a:chExt cx="144016" cy="144016"/>
              </a:xfrm>
            </p:grpSpPr>
            <p:sp>
              <p:nvSpPr>
                <p:cNvPr id="1487" name="Oval 1486"/>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8" name="Oval 1487"/>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Oval 1488"/>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3" name="Group 1441"/>
              <p:cNvGrpSpPr/>
              <p:nvPr/>
            </p:nvGrpSpPr>
            <p:grpSpPr>
              <a:xfrm rot="5400000">
                <a:off x="7247843" y="5126273"/>
                <a:ext cx="144016" cy="144016"/>
                <a:chOff x="4860032" y="2240522"/>
                <a:chExt cx="144016" cy="144016"/>
              </a:xfrm>
            </p:grpSpPr>
            <p:sp>
              <p:nvSpPr>
                <p:cNvPr id="1484" name="Oval 1483"/>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5" name="Oval 1484"/>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Oval 1485"/>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4" name="Group 1442"/>
              <p:cNvGrpSpPr/>
              <p:nvPr/>
            </p:nvGrpSpPr>
            <p:grpSpPr>
              <a:xfrm rot="5400000">
                <a:off x="7389434" y="5080198"/>
                <a:ext cx="144016" cy="144016"/>
                <a:chOff x="4860032" y="2240522"/>
                <a:chExt cx="144016" cy="144016"/>
              </a:xfrm>
            </p:grpSpPr>
            <p:sp>
              <p:nvSpPr>
                <p:cNvPr id="1481" name="Oval 1480"/>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2" name="Oval 1481"/>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3" name="Oval 1482"/>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5" name="Group 1443"/>
              <p:cNvGrpSpPr/>
              <p:nvPr/>
            </p:nvGrpSpPr>
            <p:grpSpPr>
              <a:xfrm rot="5400000">
                <a:off x="7022119" y="4813991"/>
                <a:ext cx="144016" cy="144016"/>
                <a:chOff x="4860032" y="2240522"/>
                <a:chExt cx="144016" cy="144016"/>
              </a:xfrm>
            </p:grpSpPr>
            <p:sp>
              <p:nvSpPr>
                <p:cNvPr id="1478" name="Oval 1477"/>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Oval 1478"/>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Oval 1479"/>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6" name="Group 1444"/>
              <p:cNvGrpSpPr/>
              <p:nvPr/>
            </p:nvGrpSpPr>
            <p:grpSpPr>
              <a:xfrm rot="5400000">
                <a:off x="7111102" y="4696650"/>
                <a:ext cx="144016" cy="144016"/>
                <a:chOff x="4860032" y="2240522"/>
                <a:chExt cx="144016" cy="144016"/>
              </a:xfrm>
            </p:grpSpPr>
            <p:sp>
              <p:nvSpPr>
                <p:cNvPr id="1475" name="Oval 1474"/>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Oval 1475"/>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7" name="Oval 1476"/>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7" name="Group 1445"/>
              <p:cNvGrpSpPr/>
              <p:nvPr/>
            </p:nvGrpSpPr>
            <p:grpSpPr>
              <a:xfrm rot="5400000">
                <a:off x="7022119" y="4958007"/>
                <a:ext cx="144016" cy="144016"/>
                <a:chOff x="4860032" y="2240522"/>
                <a:chExt cx="144016" cy="144016"/>
              </a:xfrm>
            </p:grpSpPr>
            <p:sp>
              <p:nvSpPr>
                <p:cNvPr id="1472" name="Oval 1471"/>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3" name="Oval 1472"/>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4" name="Oval 1473"/>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8" name="Group 1446"/>
              <p:cNvGrpSpPr/>
              <p:nvPr/>
            </p:nvGrpSpPr>
            <p:grpSpPr>
              <a:xfrm rot="5400000">
                <a:off x="7108677" y="5077773"/>
                <a:ext cx="144016" cy="144016"/>
                <a:chOff x="4860032" y="2240522"/>
                <a:chExt cx="144016" cy="144016"/>
              </a:xfrm>
            </p:grpSpPr>
            <p:sp>
              <p:nvSpPr>
                <p:cNvPr id="1469" name="Oval 1468"/>
                <p:cNvSpPr/>
                <p:nvPr/>
              </p:nvSpPr>
              <p:spPr>
                <a:xfrm>
                  <a:off x="4860032" y="2240522"/>
                  <a:ext cx="144016" cy="144016"/>
                </a:xfrm>
                <a:prstGeom prst="ellipse">
                  <a:avLst/>
                </a:prstGeom>
                <a:solidFill>
                  <a:srgbClr val="C0C0C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0" name="Oval 1469"/>
                <p:cNvSpPr/>
                <p:nvPr/>
              </p:nvSpPr>
              <p:spPr>
                <a:xfrm>
                  <a:off x="4860032" y="2276872"/>
                  <a:ext cx="72008" cy="72008"/>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Oval 1470"/>
                <p:cNvSpPr/>
                <p:nvPr/>
              </p:nvSpPr>
              <p:spPr>
                <a:xfrm>
                  <a:off x="4932040" y="2276872"/>
                  <a:ext cx="72008" cy="72008"/>
                </a:xfrm>
                <a:prstGeom prst="ellipse">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49" name="TextBox 1448"/>
            <p:cNvSpPr txBox="1"/>
            <p:nvPr/>
          </p:nvSpPr>
          <p:spPr>
            <a:xfrm>
              <a:off x="6192688" y="4797152"/>
              <a:ext cx="2915816" cy="1077218"/>
            </a:xfrm>
            <a:prstGeom prst="rect">
              <a:avLst/>
            </a:prstGeom>
            <a:noFill/>
          </p:spPr>
          <p:txBody>
            <a:bodyPr wrap="square" rtlCol="0">
              <a:spAutoFit/>
            </a:bodyPr>
            <a:lstStyle/>
            <a:p>
              <a:pPr algn="ctr"/>
              <a:r>
                <a:rPr lang="en-US" dirty="0"/>
                <a:t>100 devices = 300 signals</a:t>
              </a:r>
            </a:p>
            <a:p>
              <a:pPr algn="ctr"/>
              <a:r>
                <a:rPr lang="en-US" dirty="0"/>
                <a:t>1 x 10 pair fieldbus</a:t>
              </a:r>
            </a:p>
            <a:p>
              <a:pPr algn="ctr"/>
              <a:r>
                <a:rPr lang="en-US" dirty="0"/>
                <a:t>Expandable to 160 devices</a:t>
              </a:r>
            </a:p>
            <a:p>
              <a:pPr algn="ctr"/>
              <a:r>
                <a:rPr lang="en-US" dirty="0"/>
                <a:t> and 480 signals</a:t>
              </a:r>
            </a:p>
          </p:txBody>
        </p:sp>
        <p:sp>
          <p:nvSpPr>
            <p:cNvPr id="1450" name="Freeform 1449"/>
            <p:cNvSpPr/>
            <p:nvPr/>
          </p:nvSpPr>
          <p:spPr>
            <a:xfrm>
              <a:off x="611560" y="1412776"/>
              <a:ext cx="5760640" cy="3384376"/>
            </a:xfrm>
            <a:custGeom>
              <a:avLst/>
              <a:gdLst>
                <a:gd name="connsiteX0" fmla="*/ 12357 w 5782962"/>
                <a:gd name="connsiteY0" fmla="*/ 12357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98854 w 5782962"/>
                <a:gd name="connsiteY7" fmla="*/ 24714 h 3385752"/>
                <a:gd name="connsiteX8" fmla="*/ 12357 w 5782962"/>
                <a:gd name="connsiteY8" fmla="*/ 12357 h 3385752"/>
                <a:gd name="connsiteX0" fmla="*/ 0 w 5782962"/>
                <a:gd name="connsiteY0" fmla="*/ 0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98854 w 5782962"/>
                <a:gd name="connsiteY7" fmla="*/ 24714 h 3385752"/>
                <a:gd name="connsiteX8" fmla="*/ 0 w 5782962"/>
                <a:gd name="connsiteY8" fmla="*/ 0 h 3385752"/>
                <a:gd name="connsiteX0" fmla="*/ 0 w 5782962"/>
                <a:gd name="connsiteY0" fmla="*/ 0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71930 w 5782962"/>
                <a:gd name="connsiteY7" fmla="*/ 0 h 3385752"/>
                <a:gd name="connsiteX8" fmla="*/ 0 w 5782962"/>
                <a:gd name="connsiteY8" fmla="*/ 0 h 3385752"/>
                <a:gd name="connsiteX0" fmla="*/ 0 w 5782962"/>
                <a:gd name="connsiteY0" fmla="*/ 0 h 3388485"/>
                <a:gd name="connsiteX1" fmla="*/ 0 w 5782962"/>
                <a:gd name="connsiteY1" fmla="*/ 3388485 h 3388485"/>
                <a:gd name="connsiteX2" fmla="*/ 5782962 w 5782962"/>
                <a:gd name="connsiteY2" fmla="*/ 3385752 h 3388485"/>
                <a:gd name="connsiteX3" fmla="*/ 5770605 w 5782962"/>
                <a:gd name="connsiteY3" fmla="*/ 0 h 3388485"/>
                <a:gd name="connsiteX4" fmla="*/ 5708821 w 5782962"/>
                <a:gd name="connsiteY4" fmla="*/ 0 h 3388485"/>
                <a:gd name="connsiteX5" fmla="*/ 5671751 w 5782962"/>
                <a:gd name="connsiteY5" fmla="*/ 3286898 h 3388485"/>
                <a:gd name="connsiteX6" fmla="*/ 86497 w 5782962"/>
                <a:gd name="connsiteY6" fmla="*/ 3286898 h 3388485"/>
                <a:gd name="connsiteX7" fmla="*/ 71930 w 5782962"/>
                <a:gd name="connsiteY7" fmla="*/ 0 h 3388485"/>
                <a:gd name="connsiteX8" fmla="*/ 0 w 5782962"/>
                <a:gd name="connsiteY8" fmla="*/ 0 h 3388485"/>
                <a:gd name="connsiteX0" fmla="*/ 0 w 5782962"/>
                <a:gd name="connsiteY0" fmla="*/ 0 h 3388485"/>
                <a:gd name="connsiteX1" fmla="*/ 0 w 5782962"/>
                <a:gd name="connsiteY1" fmla="*/ 3388485 h 3388485"/>
                <a:gd name="connsiteX2" fmla="*/ 5782962 w 5782962"/>
                <a:gd name="connsiteY2" fmla="*/ 3385752 h 3388485"/>
                <a:gd name="connsiteX3" fmla="*/ 5770605 w 5782962"/>
                <a:gd name="connsiteY3" fmla="*/ 0 h 3388485"/>
                <a:gd name="connsiteX4" fmla="*/ 5708821 w 5782962"/>
                <a:gd name="connsiteY4" fmla="*/ 0 h 3388485"/>
                <a:gd name="connsiteX5" fmla="*/ 5671751 w 5782962"/>
                <a:gd name="connsiteY5" fmla="*/ 3286898 h 3388485"/>
                <a:gd name="connsiteX6" fmla="*/ 71930 w 5782962"/>
                <a:gd name="connsiteY6" fmla="*/ 3316390 h 3388485"/>
                <a:gd name="connsiteX7" fmla="*/ 71930 w 5782962"/>
                <a:gd name="connsiteY7" fmla="*/ 0 h 3388485"/>
                <a:gd name="connsiteX8" fmla="*/ 0 w 5782962"/>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708821 w 5770605"/>
                <a:gd name="connsiteY4" fmla="*/ 0 h 3388485"/>
                <a:gd name="connsiteX5" fmla="*/ 5671751 w 5770605"/>
                <a:gd name="connsiteY5" fmla="*/ 3286898 h 3388485"/>
                <a:gd name="connsiteX6" fmla="*/ 71930 w 5770605"/>
                <a:gd name="connsiteY6" fmla="*/ 3316390 h 3388485"/>
                <a:gd name="connsiteX7" fmla="*/ 71930 w 5770605"/>
                <a:gd name="connsiteY7" fmla="*/ 0 h 3388485"/>
                <a:gd name="connsiteX8" fmla="*/ 0 w 5770605"/>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708821 w 5770605"/>
                <a:gd name="connsiteY4" fmla="*/ 0 h 3388485"/>
                <a:gd name="connsiteX5" fmla="*/ 5682463 w 5770605"/>
                <a:gd name="connsiteY5" fmla="*/ 3316390 h 3388485"/>
                <a:gd name="connsiteX6" fmla="*/ 71930 w 5770605"/>
                <a:gd name="connsiteY6" fmla="*/ 3316390 h 3388485"/>
                <a:gd name="connsiteX7" fmla="*/ 71930 w 5770605"/>
                <a:gd name="connsiteY7" fmla="*/ 0 h 3388485"/>
                <a:gd name="connsiteX8" fmla="*/ 0 w 5770605"/>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682463 w 5770605"/>
                <a:gd name="connsiteY4" fmla="*/ 0 h 3388485"/>
                <a:gd name="connsiteX5" fmla="*/ 5682463 w 5770605"/>
                <a:gd name="connsiteY5" fmla="*/ 3316390 h 3388485"/>
                <a:gd name="connsiteX6" fmla="*/ 71930 w 5770605"/>
                <a:gd name="connsiteY6" fmla="*/ 3316390 h 3388485"/>
                <a:gd name="connsiteX7" fmla="*/ 71930 w 5770605"/>
                <a:gd name="connsiteY7" fmla="*/ 0 h 3388485"/>
                <a:gd name="connsiteX8" fmla="*/ 0 w 5770605"/>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2463 w 5754393"/>
                <a:gd name="connsiteY5" fmla="*/ 3316390 h 3388485"/>
                <a:gd name="connsiteX6" fmla="*/ 71930 w 5754393"/>
                <a:gd name="connsiteY6" fmla="*/ 3316390 h 3388485"/>
                <a:gd name="connsiteX7" fmla="*/ 71930 w 5754393"/>
                <a:gd name="connsiteY7" fmla="*/ 0 h 3388485"/>
                <a:gd name="connsiteX8" fmla="*/ 0 w 5754393"/>
                <a:gd name="connsiteY8" fmla="*/ 0 h 338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4393" h="3388485">
                  <a:moveTo>
                    <a:pt x="0" y="0"/>
                  </a:moveTo>
                  <a:lnTo>
                    <a:pt x="0" y="3388485"/>
                  </a:lnTo>
                  <a:lnTo>
                    <a:pt x="5754393" y="3388485"/>
                  </a:lnTo>
                  <a:lnTo>
                    <a:pt x="5754393" y="0"/>
                  </a:lnTo>
                  <a:lnTo>
                    <a:pt x="5682463" y="0"/>
                  </a:lnTo>
                  <a:lnTo>
                    <a:pt x="5682463" y="3316390"/>
                  </a:lnTo>
                  <a:lnTo>
                    <a:pt x="71930" y="3316390"/>
                  </a:lnTo>
                  <a:cubicBezTo>
                    <a:pt x="67074" y="2220757"/>
                    <a:pt x="76786" y="1095633"/>
                    <a:pt x="71930" y="0"/>
                  </a:cubicBezTo>
                  <a:lnTo>
                    <a:pt x="0" y="0"/>
                  </a:lnTo>
                  <a:close/>
                </a:path>
              </a:pathLst>
            </a:custGeom>
            <a:solidFill>
              <a:srgbClr val="C0C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Freeform 1450"/>
            <p:cNvSpPr/>
            <p:nvPr/>
          </p:nvSpPr>
          <p:spPr>
            <a:xfrm flipV="1">
              <a:off x="539552" y="1340768"/>
              <a:ext cx="5904656" cy="351656"/>
            </a:xfrm>
            <a:custGeom>
              <a:avLst/>
              <a:gdLst>
                <a:gd name="connsiteX0" fmla="*/ 12357 w 5782962"/>
                <a:gd name="connsiteY0" fmla="*/ 12357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98854 w 5782962"/>
                <a:gd name="connsiteY7" fmla="*/ 24714 h 3385752"/>
                <a:gd name="connsiteX8" fmla="*/ 12357 w 5782962"/>
                <a:gd name="connsiteY8" fmla="*/ 12357 h 3385752"/>
                <a:gd name="connsiteX0" fmla="*/ 0 w 5782962"/>
                <a:gd name="connsiteY0" fmla="*/ 0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98854 w 5782962"/>
                <a:gd name="connsiteY7" fmla="*/ 24714 h 3385752"/>
                <a:gd name="connsiteX8" fmla="*/ 0 w 5782962"/>
                <a:gd name="connsiteY8" fmla="*/ 0 h 3385752"/>
                <a:gd name="connsiteX0" fmla="*/ 0 w 5782962"/>
                <a:gd name="connsiteY0" fmla="*/ 0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71930 w 5782962"/>
                <a:gd name="connsiteY7" fmla="*/ 0 h 3385752"/>
                <a:gd name="connsiteX8" fmla="*/ 0 w 5782962"/>
                <a:gd name="connsiteY8" fmla="*/ 0 h 3385752"/>
                <a:gd name="connsiteX0" fmla="*/ 0 w 5782962"/>
                <a:gd name="connsiteY0" fmla="*/ 0 h 3388485"/>
                <a:gd name="connsiteX1" fmla="*/ 0 w 5782962"/>
                <a:gd name="connsiteY1" fmla="*/ 3388485 h 3388485"/>
                <a:gd name="connsiteX2" fmla="*/ 5782962 w 5782962"/>
                <a:gd name="connsiteY2" fmla="*/ 3385752 h 3388485"/>
                <a:gd name="connsiteX3" fmla="*/ 5770605 w 5782962"/>
                <a:gd name="connsiteY3" fmla="*/ 0 h 3388485"/>
                <a:gd name="connsiteX4" fmla="*/ 5708821 w 5782962"/>
                <a:gd name="connsiteY4" fmla="*/ 0 h 3388485"/>
                <a:gd name="connsiteX5" fmla="*/ 5671751 w 5782962"/>
                <a:gd name="connsiteY5" fmla="*/ 3286898 h 3388485"/>
                <a:gd name="connsiteX6" fmla="*/ 86497 w 5782962"/>
                <a:gd name="connsiteY6" fmla="*/ 3286898 h 3388485"/>
                <a:gd name="connsiteX7" fmla="*/ 71930 w 5782962"/>
                <a:gd name="connsiteY7" fmla="*/ 0 h 3388485"/>
                <a:gd name="connsiteX8" fmla="*/ 0 w 5782962"/>
                <a:gd name="connsiteY8" fmla="*/ 0 h 3388485"/>
                <a:gd name="connsiteX0" fmla="*/ 0 w 5782962"/>
                <a:gd name="connsiteY0" fmla="*/ 0 h 3388485"/>
                <a:gd name="connsiteX1" fmla="*/ 0 w 5782962"/>
                <a:gd name="connsiteY1" fmla="*/ 3388485 h 3388485"/>
                <a:gd name="connsiteX2" fmla="*/ 5782962 w 5782962"/>
                <a:gd name="connsiteY2" fmla="*/ 3385752 h 3388485"/>
                <a:gd name="connsiteX3" fmla="*/ 5770605 w 5782962"/>
                <a:gd name="connsiteY3" fmla="*/ 0 h 3388485"/>
                <a:gd name="connsiteX4" fmla="*/ 5708821 w 5782962"/>
                <a:gd name="connsiteY4" fmla="*/ 0 h 3388485"/>
                <a:gd name="connsiteX5" fmla="*/ 5671751 w 5782962"/>
                <a:gd name="connsiteY5" fmla="*/ 3286898 h 3388485"/>
                <a:gd name="connsiteX6" fmla="*/ 71930 w 5782962"/>
                <a:gd name="connsiteY6" fmla="*/ 3316390 h 3388485"/>
                <a:gd name="connsiteX7" fmla="*/ 71930 w 5782962"/>
                <a:gd name="connsiteY7" fmla="*/ 0 h 3388485"/>
                <a:gd name="connsiteX8" fmla="*/ 0 w 5782962"/>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708821 w 5770605"/>
                <a:gd name="connsiteY4" fmla="*/ 0 h 3388485"/>
                <a:gd name="connsiteX5" fmla="*/ 5671751 w 5770605"/>
                <a:gd name="connsiteY5" fmla="*/ 3286898 h 3388485"/>
                <a:gd name="connsiteX6" fmla="*/ 71930 w 5770605"/>
                <a:gd name="connsiteY6" fmla="*/ 3316390 h 3388485"/>
                <a:gd name="connsiteX7" fmla="*/ 71930 w 5770605"/>
                <a:gd name="connsiteY7" fmla="*/ 0 h 3388485"/>
                <a:gd name="connsiteX8" fmla="*/ 0 w 5770605"/>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708821 w 5770605"/>
                <a:gd name="connsiteY4" fmla="*/ 0 h 3388485"/>
                <a:gd name="connsiteX5" fmla="*/ 5682463 w 5770605"/>
                <a:gd name="connsiteY5" fmla="*/ 3316390 h 3388485"/>
                <a:gd name="connsiteX6" fmla="*/ 71930 w 5770605"/>
                <a:gd name="connsiteY6" fmla="*/ 3316390 h 3388485"/>
                <a:gd name="connsiteX7" fmla="*/ 71930 w 5770605"/>
                <a:gd name="connsiteY7" fmla="*/ 0 h 3388485"/>
                <a:gd name="connsiteX8" fmla="*/ 0 w 5770605"/>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682463 w 5770605"/>
                <a:gd name="connsiteY4" fmla="*/ 0 h 3388485"/>
                <a:gd name="connsiteX5" fmla="*/ 5682463 w 5770605"/>
                <a:gd name="connsiteY5" fmla="*/ 3316390 h 3388485"/>
                <a:gd name="connsiteX6" fmla="*/ 71930 w 5770605"/>
                <a:gd name="connsiteY6" fmla="*/ 3316390 h 3388485"/>
                <a:gd name="connsiteX7" fmla="*/ 71930 w 5770605"/>
                <a:gd name="connsiteY7" fmla="*/ 0 h 3388485"/>
                <a:gd name="connsiteX8" fmla="*/ 0 w 5770605"/>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2463 w 5754393"/>
                <a:gd name="connsiteY5" fmla="*/ 3316390 h 3388485"/>
                <a:gd name="connsiteX6" fmla="*/ 71930 w 5754393"/>
                <a:gd name="connsiteY6" fmla="*/ 3316390 h 3388485"/>
                <a:gd name="connsiteX7" fmla="*/ 71930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2463 w 5754393"/>
                <a:gd name="connsiteY5" fmla="*/ 3316390 h 3388485"/>
                <a:gd name="connsiteX6" fmla="*/ 71930 w 5754393"/>
                <a:gd name="connsiteY6" fmla="*/ 2694631 h 3388485"/>
                <a:gd name="connsiteX7" fmla="*/ 71930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4217 w 5754393"/>
                <a:gd name="connsiteY5" fmla="*/ 2694631 h 3388485"/>
                <a:gd name="connsiteX6" fmla="*/ 71930 w 5754393"/>
                <a:gd name="connsiteY6" fmla="*/ 2694631 h 3388485"/>
                <a:gd name="connsiteX7" fmla="*/ 71930 w 5754393"/>
                <a:gd name="connsiteY7" fmla="*/ 0 h 3388485"/>
                <a:gd name="connsiteX8" fmla="*/ 0 w 5754393"/>
                <a:gd name="connsiteY8" fmla="*/ 0 h 338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4393" h="3388485">
                  <a:moveTo>
                    <a:pt x="0" y="0"/>
                  </a:moveTo>
                  <a:lnTo>
                    <a:pt x="0" y="3388485"/>
                  </a:lnTo>
                  <a:lnTo>
                    <a:pt x="5754393" y="3388485"/>
                  </a:lnTo>
                  <a:lnTo>
                    <a:pt x="5754393" y="0"/>
                  </a:lnTo>
                  <a:lnTo>
                    <a:pt x="5682463" y="0"/>
                  </a:lnTo>
                  <a:cubicBezTo>
                    <a:pt x="5683048" y="898210"/>
                    <a:pt x="5683632" y="1796421"/>
                    <a:pt x="5684217" y="2694631"/>
                  </a:cubicBezTo>
                  <a:lnTo>
                    <a:pt x="71930" y="2694631"/>
                  </a:lnTo>
                  <a:cubicBezTo>
                    <a:pt x="67074" y="1598998"/>
                    <a:pt x="76786" y="1095633"/>
                    <a:pt x="71930" y="0"/>
                  </a:cubicBezTo>
                  <a:lnTo>
                    <a:pt x="0" y="0"/>
                  </a:lnTo>
                  <a:close/>
                </a:path>
              </a:pathLst>
            </a:custGeom>
            <a:solidFill>
              <a:srgbClr val="C0C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Freeform 1451"/>
            <p:cNvSpPr/>
            <p:nvPr/>
          </p:nvSpPr>
          <p:spPr>
            <a:xfrm>
              <a:off x="6660232" y="3645024"/>
              <a:ext cx="2016224" cy="1152128"/>
            </a:xfrm>
            <a:custGeom>
              <a:avLst/>
              <a:gdLst>
                <a:gd name="connsiteX0" fmla="*/ 12357 w 5782962"/>
                <a:gd name="connsiteY0" fmla="*/ 12357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98854 w 5782962"/>
                <a:gd name="connsiteY7" fmla="*/ 24714 h 3385752"/>
                <a:gd name="connsiteX8" fmla="*/ 12357 w 5782962"/>
                <a:gd name="connsiteY8" fmla="*/ 12357 h 3385752"/>
                <a:gd name="connsiteX0" fmla="*/ 0 w 5782962"/>
                <a:gd name="connsiteY0" fmla="*/ 0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98854 w 5782962"/>
                <a:gd name="connsiteY7" fmla="*/ 24714 h 3385752"/>
                <a:gd name="connsiteX8" fmla="*/ 0 w 5782962"/>
                <a:gd name="connsiteY8" fmla="*/ 0 h 3385752"/>
                <a:gd name="connsiteX0" fmla="*/ 0 w 5782962"/>
                <a:gd name="connsiteY0" fmla="*/ 0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71930 w 5782962"/>
                <a:gd name="connsiteY7" fmla="*/ 0 h 3385752"/>
                <a:gd name="connsiteX8" fmla="*/ 0 w 5782962"/>
                <a:gd name="connsiteY8" fmla="*/ 0 h 3385752"/>
                <a:gd name="connsiteX0" fmla="*/ 0 w 5782962"/>
                <a:gd name="connsiteY0" fmla="*/ 0 h 3388485"/>
                <a:gd name="connsiteX1" fmla="*/ 0 w 5782962"/>
                <a:gd name="connsiteY1" fmla="*/ 3388485 h 3388485"/>
                <a:gd name="connsiteX2" fmla="*/ 5782962 w 5782962"/>
                <a:gd name="connsiteY2" fmla="*/ 3385752 h 3388485"/>
                <a:gd name="connsiteX3" fmla="*/ 5770605 w 5782962"/>
                <a:gd name="connsiteY3" fmla="*/ 0 h 3388485"/>
                <a:gd name="connsiteX4" fmla="*/ 5708821 w 5782962"/>
                <a:gd name="connsiteY4" fmla="*/ 0 h 3388485"/>
                <a:gd name="connsiteX5" fmla="*/ 5671751 w 5782962"/>
                <a:gd name="connsiteY5" fmla="*/ 3286898 h 3388485"/>
                <a:gd name="connsiteX6" fmla="*/ 86497 w 5782962"/>
                <a:gd name="connsiteY6" fmla="*/ 3286898 h 3388485"/>
                <a:gd name="connsiteX7" fmla="*/ 71930 w 5782962"/>
                <a:gd name="connsiteY7" fmla="*/ 0 h 3388485"/>
                <a:gd name="connsiteX8" fmla="*/ 0 w 5782962"/>
                <a:gd name="connsiteY8" fmla="*/ 0 h 3388485"/>
                <a:gd name="connsiteX0" fmla="*/ 0 w 5782962"/>
                <a:gd name="connsiteY0" fmla="*/ 0 h 3388485"/>
                <a:gd name="connsiteX1" fmla="*/ 0 w 5782962"/>
                <a:gd name="connsiteY1" fmla="*/ 3388485 h 3388485"/>
                <a:gd name="connsiteX2" fmla="*/ 5782962 w 5782962"/>
                <a:gd name="connsiteY2" fmla="*/ 3385752 h 3388485"/>
                <a:gd name="connsiteX3" fmla="*/ 5770605 w 5782962"/>
                <a:gd name="connsiteY3" fmla="*/ 0 h 3388485"/>
                <a:gd name="connsiteX4" fmla="*/ 5708821 w 5782962"/>
                <a:gd name="connsiteY4" fmla="*/ 0 h 3388485"/>
                <a:gd name="connsiteX5" fmla="*/ 5671751 w 5782962"/>
                <a:gd name="connsiteY5" fmla="*/ 3286898 h 3388485"/>
                <a:gd name="connsiteX6" fmla="*/ 71930 w 5782962"/>
                <a:gd name="connsiteY6" fmla="*/ 3316390 h 3388485"/>
                <a:gd name="connsiteX7" fmla="*/ 71930 w 5782962"/>
                <a:gd name="connsiteY7" fmla="*/ 0 h 3388485"/>
                <a:gd name="connsiteX8" fmla="*/ 0 w 5782962"/>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708821 w 5770605"/>
                <a:gd name="connsiteY4" fmla="*/ 0 h 3388485"/>
                <a:gd name="connsiteX5" fmla="*/ 5671751 w 5770605"/>
                <a:gd name="connsiteY5" fmla="*/ 3286898 h 3388485"/>
                <a:gd name="connsiteX6" fmla="*/ 71930 w 5770605"/>
                <a:gd name="connsiteY6" fmla="*/ 3316390 h 3388485"/>
                <a:gd name="connsiteX7" fmla="*/ 71930 w 5770605"/>
                <a:gd name="connsiteY7" fmla="*/ 0 h 3388485"/>
                <a:gd name="connsiteX8" fmla="*/ 0 w 5770605"/>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708821 w 5770605"/>
                <a:gd name="connsiteY4" fmla="*/ 0 h 3388485"/>
                <a:gd name="connsiteX5" fmla="*/ 5682463 w 5770605"/>
                <a:gd name="connsiteY5" fmla="*/ 3316390 h 3388485"/>
                <a:gd name="connsiteX6" fmla="*/ 71930 w 5770605"/>
                <a:gd name="connsiteY6" fmla="*/ 3316390 h 3388485"/>
                <a:gd name="connsiteX7" fmla="*/ 71930 w 5770605"/>
                <a:gd name="connsiteY7" fmla="*/ 0 h 3388485"/>
                <a:gd name="connsiteX8" fmla="*/ 0 w 5770605"/>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682463 w 5770605"/>
                <a:gd name="connsiteY4" fmla="*/ 0 h 3388485"/>
                <a:gd name="connsiteX5" fmla="*/ 5682463 w 5770605"/>
                <a:gd name="connsiteY5" fmla="*/ 3316390 h 3388485"/>
                <a:gd name="connsiteX6" fmla="*/ 71930 w 5770605"/>
                <a:gd name="connsiteY6" fmla="*/ 3316390 h 3388485"/>
                <a:gd name="connsiteX7" fmla="*/ 71930 w 5770605"/>
                <a:gd name="connsiteY7" fmla="*/ 0 h 3388485"/>
                <a:gd name="connsiteX8" fmla="*/ 0 w 5770605"/>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2463 w 5754393"/>
                <a:gd name="connsiteY5" fmla="*/ 3316390 h 3388485"/>
                <a:gd name="connsiteX6" fmla="*/ 71930 w 5754393"/>
                <a:gd name="connsiteY6" fmla="*/ 3316390 h 3388485"/>
                <a:gd name="connsiteX7" fmla="*/ 71930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2463 w 5754393"/>
                <a:gd name="connsiteY5" fmla="*/ 3316390 h 3388485"/>
                <a:gd name="connsiteX6" fmla="*/ 205514 w 5754393"/>
                <a:gd name="connsiteY6" fmla="*/ 3176705 h 3388485"/>
                <a:gd name="connsiteX7" fmla="*/ 71930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2463 w 5754393"/>
                <a:gd name="connsiteY5" fmla="*/ 3316390 h 3388485"/>
                <a:gd name="connsiteX6" fmla="*/ 205514 w 5754393"/>
                <a:gd name="connsiteY6" fmla="*/ 3176705 h 3388485"/>
                <a:gd name="connsiteX7" fmla="*/ 205514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548879 w 5754393"/>
                <a:gd name="connsiteY5" fmla="*/ 3176705 h 3388485"/>
                <a:gd name="connsiteX6" fmla="*/ 205514 w 5754393"/>
                <a:gd name="connsiteY6" fmla="*/ 3176705 h 3388485"/>
                <a:gd name="connsiteX7" fmla="*/ 205514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548879 w 5754393"/>
                <a:gd name="connsiteY4" fmla="*/ 0 h 3388485"/>
                <a:gd name="connsiteX5" fmla="*/ 5548879 w 5754393"/>
                <a:gd name="connsiteY5" fmla="*/ 3176705 h 3388485"/>
                <a:gd name="connsiteX6" fmla="*/ 205514 w 5754393"/>
                <a:gd name="connsiteY6" fmla="*/ 3176705 h 3388485"/>
                <a:gd name="connsiteX7" fmla="*/ 205514 w 5754393"/>
                <a:gd name="connsiteY7" fmla="*/ 0 h 3388485"/>
                <a:gd name="connsiteX8" fmla="*/ 0 w 5754393"/>
                <a:gd name="connsiteY8" fmla="*/ 0 h 338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4393" h="3388485">
                  <a:moveTo>
                    <a:pt x="0" y="0"/>
                  </a:moveTo>
                  <a:lnTo>
                    <a:pt x="0" y="3388485"/>
                  </a:lnTo>
                  <a:lnTo>
                    <a:pt x="5754393" y="3388485"/>
                  </a:lnTo>
                  <a:lnTo>
                    <a:pt x="5754393" y="0"/>
                  </a:lnTo>
                  <a:lnTo>
                    <a:pt x="5548879" y="0"/>
                  </a:lnTo>
                  <a:lnTo>
                    <a:pt x="5548879" y="3176705"/>
                  </a:lnTo>
                  <a:lnTo>
                    <a:pt x="205514" y="3176705"/>
                  </a:lnTo>
                  <a:cubicBezTo>
                    <a:pt x="200658" y="2081072"/>
                    <a:pt x="210370" y="1095633"/>
                    <a:pt x="205514" y="0"/>
                  </a:cubicBezTo>
                  <a:lnTo>
                    <a:pt x="0" y="0"/>
                  </a:lnTo>
                  <a:close/>
                </a:path>
              </a:pathLst>
            </a:custGeom>
            <a:solidFill>
              <a:srgbClr val="C0C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3" name="Freeform 1452"/>
            <p:cNvSpPr/>
            <p:nvPr/>
          </p:nvSpPr>
          <p:spPr>
            <a:xfrm flipV="1">
              <a:off x="6588224" y="3573016"/>
              <a:ext cx="2160240" cy="288032"/>
            </a:xfrm>
            <a:custGeom>
              <a:avLst/>
              <a:gdLst>
                <a:gd name="connsiteX0" fmla="*/ 12357 w 5782962"/>
                <a:gd name="connsiteY0" fmla="*/ 12357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98854 w 5782962"/>
                <a:gd name="connsiteY7" fmla="*/ 24714 h 3385752"/>
                <a:gd name="connsiteX8" fmla="*/ 12357 w 5782962"/>
                <a:gd name="connsiteY8" fmla="*/ 12357 h 3385752"/>
                <a:gd name="connsiteX0" fmla="*/ 0 w 5782962"/>
                <a:gd name="connsiteY0" fmla="*/ 0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98854 w 5782962"/>
                <a:gd name="connsiteY7" fmla="*/ 24714 h 3385752"/>
                <a:gd name="connsiteX8" fmla="*/ 0 w 5782962"/>
                <a:gd name="connsiteY8" fmla="*/ 0 h 3385752"/>
                <a:gd name="connsiteX0" fmla="*/ 0 w 5782962"/>
                <a:gd name="connsiteY0" fmla="*/ 0 h 3385752"/>
                <a:gd name="connsiteX1" fmla="*/ 0 w 5782962"/>
                <a:gd name="connsiteY1" fmla="*/ 3373395 h 3385752"/>
                <a:gd name="connsiteX2" fmla="*/ 5782962 w 5782962"/>
                <a:gd name="connsiteY2" fmla="*/ 3385752 h 3385752"/>
                <a:gd name="connsiteX3" fmla="*/ 5770605 w 5782962"/>
                <a:gd name="connsiteY3" fmla="*/ 0 h 3385752"/>
                <a:gd name="connsiteX4" fmla="*/ 5708821 w 5782962"/>
                <a:gd name="connsiteY4" fmla="*/ 0 h 3385752"/>
                <a:gd name="connsiteX5" fmla="*/ 5671751 w 5782962"/>
                <a:gd name="connsiteY5" fmla="*/ 3286898 h 3385752"/>
                <a:gd name="connsiteX6" fmla="*/ 86497 w 5782962"/>
                <a:gd name="connsiteY6" fmla="*/ 3286898 h 3385752"/>
                <a:gd name="connsiteX7" fmla="*/ 71930 w 5782962"/>
                <a:gd name="connsiteY7" fmla="*/ 0 h 3385752"/>
                <a:gd name="connsiteX8" fmla="*/ 0 w 5782962"/>
                <a:gd name="connsiteY8" fmla="*/ 0 h 3385752"/>
                <a:gd name="connsiteX0" fmla="*/ 0 w 5782962"/>
                <a:gd name="connsiteY0" fmla="*/ 0 h 3388485"/>
                <a:gd name="connsiteX1" fmla="*/ 0 w 5782962"/>
                <a:gd name="connsiteY1" fmla="*/ 3388485 h 3388485"/>
                <a:gd name="connsiteX2" fmla="*/ 5782962 w 5782962"/>
                <a:gd name="connsiteY2" fmla="*/ 3385752 h 3388485"/>
                <a:gd name="connsiteX3" fmla="*/ 5770605 w 5782962"/>
                <a:gd name="connsiteY3" fmla="*/ 0 h 3388485"/>
                <a:gd name="connsiteX4" fmla="*/ 5708821 w 5782962"/>
                <a:gd name="connsiteY4" fmla="*/ 0 h 3388485"/>
                <a:gd name="connsiteX5" fmla="*/ 5671751 w 5782962"/>
                <a:gd name="connsiteY5" fmla="*/ 3286898 h 3388485"/>
                <a:gd name="connsiteX6" fmla="*/ 86497 w 5782962"/>
                <a:gd name="connsiteY6" fmla="*/ 3286898 h 3388485"/>
                <a:gd name="connsiteX7" fmla="*/ 71930 w 5782962"/>
                <a:gd name="connsiteY7" fmla="*/ 0 h 3388485"/>
                <a:gd name="connsiteX8" fmla="*/ 0 w 5782962"/>
                <a:gd name="connsiteY8" fmla="*/ 0 h 3388485"/>
                <a:gd name="connsiteX0" fmla="*/ 0 w 5782962"/>
                <a:gd name="connsiteY0" fmla="*/ 0 h 3388485"/>
                <a:gd name="connsiteX1" fmla="*/ 0 w 5782962"/>
                <a:gd name="connsiteY1" fmla="*/ 3388485 h 3388485"/>
                <a:gd name="connsiteX2" fmla="*/ 5782962 w 5782962"/>
                <a:gd name="connsiteY2" fmla="*/ 3385752 h 3388485"/>
                <a:gd name="connsiteX3" fmla="*/ 5770605 w 5782962"/>
                <a:gd name="connsiteY3" fmla="*/ 0 h 3388485"/>
                <a:gd name="connsiteX4" fmla="*/ 5708821 w 5782962"/>
                <a:gd name="connsiteY4" fmla="*/ 0 h 3388485"/>
                <a:gd name="connsiteX5" fmla="*/ 5671751 w 5782962"/>
                <a:gd name="connsiteY5" fmla="*/ 3286898 h 3388485"/>
                <a:gd name="connsiteX6" fmla="*/ 71930 w 5782962"/>
                <a:gd name="connsiteY6" fmla="*/ 3316390 h 3388485"/>
                <a:gd name="connsiteX7" fmla="*/ 71930 w 5782962"/>
                <a:gd name="connsiteY7" fmla="*/ 0 h 3388485"/>
                <a:gd name="connsiteX8" fmla="*/ 0 w 5782962"/>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708821 w 5770605"/>
                <a:gd name="connsiteY4" fmla="*/ 0 h 3388485"/>
                <a:gd name="connsiteX5" fmla="*/ 5671751 w 5770605"/>
                <a:gd name="connsiteY5" fmla="*/ 3286898 h 3388485"/>
                <a:gd name="connsiteX6" fmla="*/ 71930 w 5770605"/>
                <a:gd name="connsiteY6" fmla="*/ 3316390 h 3388485"/>
                <a:gd name="connsiteX7" fmla="*/ 71930 w 5770605"/>
                <a:gd name="connsiteY7" fmla="*/ 0 h 3388485"/>
                <a:gd name="connsiteX8" fmla="*/ 0 w 5770605"/>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708821 w 5770605"/>
                <a:gd name="connsiteY4" fmla="*/ 0 h 3388485"/>
                <a:gd name="connsiteX5" fmla="*/ 5682463 w 5770605"/>
                <a:gd name="connsiteY5" fmla="*/ 3316390 h 3388485"/>
                <a:gd name="connsiteX6" fmla="*/ 71930 w 5770605"/>
                <a:gd name="connsiteY6" fmla="*/ 3316390 h 3388485"/>
                <a:gd name="connsiteX7" fmla="*/ 71930 w 5770605"/>
                <a:gd name="connsiteY7" fmla="*/ 0 h 3388485"/>
                <a:gd name="connsiteX8" fmla="*/ 0 w 5770605"/>
                <a:gd name="connsiteY8" fmla="*/ 0 h 3388485"/>
                <a:gd name="connsiteX0" fmla="*/ 0 w 5770605"/>
                <a:gd name="connsiteY0" fmla="*/ 0 h 3388485"/>
                <a:gd name="connsiteX1" fmla="*/ 0 w 5770605"/>
                <a:gd name="connsiteY1" fmla="*/ 3388485 h 3388485"/>
                <a:gd name="connsiteX2" fmla="*/ 5754393 w 5770605"/>
                <a:gd name="connsiteY2" fmla="*/ 3388485 h 3388485"/>
                <a:gd name="connsiteX3" fmla="*/ 5770605 w 5770605"/>
                <a:gd name="connsiteY3" fmla="*/ 0 h 3388485"/>
                <a:gd name="connsiteX4" fmla="*/ 5682463 w 5770605"/>
                <a:gd name="connsiteY4" fmla="*/ 0 h 3388485"/>
                <a:gd name="connsiteX5" fmla="*/ 5682463 w 5770605"/>
                <a:gd name="connsiteY5" fmla="*/ 3316390 h 3388485"/>
                <a:gd name="connsiteX6" fmla="*/ 71930 w 5770605"/>
                <a:gd name="connsiteY6" fmla="*/ 3316390 h 3388485"/>
                <a:gd name="connsiteX7" fmla="*/ 71930 w 5770605"/>
                <a:gd name="connsiteY7" fmla="*/ 0 h 3388485"/>
                <a:gd name="connsiteX8" fmla="*/ 0 w 5770605"/>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2463 w 5754393"/>
                <a:gd name="connsiteY5" fmla="*/ 3316390 h 3388485"/>
                <a:gd name="connsiteX6" fmla="*/ 71930 w 5754393"/>
                <a:gd name="connsiteY6" fmla="*/ 3316390 h 3388485"/>
                <a:gd name="connsiteX7" fmla="*/ 71930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2463 w 5754393"/>
                <a:gd name="connsiteY5" fmla="*/ 3316390 h 3388485"/>
                <a:gd name="connsiteX6" fmla="*/ 205514 w 5754393"/>
                <a:gd name="connsiteY6" fmla="*/ 3176705 h 3388485"/>
                <a:gd name="connsiteX7" fmla="*/ 71930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682463 w 5754393"/>
                <a:gd name="connsiteY5" fmla="*/ 3316390 h 3388485"/>
                <a:gd name="connsiteX6" fmla="*/ 205514 w 5754393"/>
                <a:gd name="connsiteY6" fmla="*/ 3176705 h 3388485"/>
                <a:gd name="connsiteX7" fmla="*/ 205514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682463 w 5754393"/>
                <a:gd name="connsiteY4" fmla="*/ 0 h 3388485"/>
                <a:gd name="connsiteX5" fmla="*/ 5548879 w 5754393"/>
                <a:gd name="connsiteY5" fmla="*/ 3176705 h 3388485"/>
                <a:gd name="connsiteX6" fmla="*/ 205514 w 5754393"/>
                <a:gd name="connsiteY6" fmla="*/ 3176705 h 3388485"/>
                <a:gd name="connsiteX7" fmla="*/ 205514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548879 w 5754393"/>
                <a:gd name="connsiteY4" fmla="*/ 0 h 3388485"/>
                <a:gd name="connsiteX5" fmla="*/ 5548879 w 5754393"/>
                <a:gd name="connsiteY5" fmla="*/ 3176705 h 3388485"/>
                <a:gd name="connsiteX6" fmla="*/ 205514 w 5754393"/>
                <a:gd name="connsiteY6" fmla="*/ 3176705 h 3388485"/>
                <a:gd name="connsiteX7" fmla="*/ 205514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548879 w 5754393"/>
                <a:gd name="connsiteY4" fmla="*/ 0 h 3388485"/>
                <a:gd name="connsiteX5" fmla="*/ 5562580 w 5754393"/>
                <a:gd name="connsiteY5" fmla="*/ 2541364 h 3388485"/>
                <a:gd name="connsiteX6" fmla="*/ 205514 w 5754393"/>
                <a:gd name="connsiteY6" fmla="*/ 3176705 h 3388485"/>
                <a:gd name="connsiteX7" fmla="*/ 205514 w 5754393"/>
                <a:gd name="connsiteY7" fmla="*/ 0 h 3388485"/>
                <a:gd name="connsiteX8" fmla="*/ 0 w 5754393"/>
                <a:gd name="connsiteY8" fmla="*/ 0 h 3388485"/>
                <a:gd name="connsiteX0" fmla="*/ 0 w 5754393"/>
                <a:gd name="connsiteY0" fmla="*/ 0 h 3388485"/>
                <a:gd name="connsiteX1" fmla="*/ 0 w 5754393"/>
                <a:gd name="connsiteY1" fmla="*/ 3388485 h 3388485"/>
                <a:gd name="connsiteX2" fmla="*/ 5754393 w 5754393"/>
                <a:gd name="connsiteY2" fmla="*/ 3388485 h 3388485"/>
                <a:gd name="connsiteX3" fmla="*/ 5754393 w 5754393"/>
                <a:gd name="connsiteY3" fmla="*/ 0 h 3388485"/>
                <a:gd name="connsiteX4" fmla="*/ 5548879 w 5754393"/>
                <a:gd name="connsiteY4" fmla="*/ 0 h 3388485"/>
                <a:gd name="connsiteX5" fmla="*/ 5562580 w 5754393"/>
                <a:gd name="connsiteY5" fmla="*/ 2541364 h 3388485"/>
                <a:gd name="connsiteX6" fmla="*/ 191813 w 5754393"/>
                <a:gd name="connsiteY6" fmla="*/ 2541364 h 3388485"/>
                <a:gd name="connsiteX7" fmla="*/ 205514 w 5754393"/>
                <a:gd name="connsiteY7" fmla="*/ 0 h 3388485"/>
                <a:gd name="connsiteX8" fmla="*/ 0 w 5754393"/>
                <a:gd name="connsiteY8" fmla="*/ 0 h 338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4393" h="3388485">
                  <a:moveTo>
                    <a:pt x="0" y="0"/>
                  </a:moveTo>
                  <a:lnTo>
                    <a:pt x="0" y="3388485"/>
                  </a:lnTo>
                  <a:lnTo>
                    <a:pt x="5754393" y="3388485"/>
                  </a:lnTo>
                  <a:lnTo>
                    <a:pt x="5754393" y="0"/>
                  </a:lnTo>
                  <a:lnTo>
                    <a:pt x="5548879" y="0"/>
                  </a:lnTo>
                  <a:lnTo>
                    <a:pt x="5562580" y="2541364"/>
                  </a:lnTo>
                  <a:lnTo>
                    <a:pt x="191813" y="2541364"/>
                  </a:lnTo>
                  <a:cubicBezTo>
                    <a:pt x="186957" y="1445731"/>
                    <a:pt x="210370" y="1095633"/>
                    <a:pt x="205514" y="0"/>
                  </a:cubicBezTo>
                  <a:lnTo>
                    <a:pt x="0" y="0"/>
                  </a:lnTo>
                  <a:close/>
                </a:path>
              </a:pathLst>
            </a:custGeom>
            <a:solidFill>
              <a:srgbClr val="C0C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761597C-A593-4434-BB73-131696809416}"/>
              </a:ext>
            </a:extLst>
          </p:cNvPr>
          <p:cNvSpPr>
            <a:spLocks noGrp="1"/>
          </p:cNvSpPr>
          <p:nvPr>
            <p:ph type="title"/>
          </p:nvPr>
        </p:nvSpPr>
        <p:spPr/>
        <p:txBody>
          <a:bodyPr/>
          <a:lstStyle/>
          <a:p>
            <a:r>
              <a:rPr lang="en-US" dirty="0"/>
              <a:t>Reduced Cable an Tray</a:t>
            </a:r>
          </a:p>
        </p:txBody>
      </p:sp>
      <p:sp>
        <p:nvSpPr>
          <p:cNvPr id="3" name="Content Placeholder 2">
            <a:extLst>
              <a:ext uri="{FF2B5EF4-FFF2-40B4-BE49-F238E27FC236}">
                <a16:creationId xmlns:a16="http://schemas.microsoft.com/office/drawing/2014/main" id="{C80C8E4B-DD83-4011-A61B-D4B7E9A1EF9B}"/>
              </a:ext>
            </a:extLst>
          </p:cNvPr>
          <p:cNvSpPr>
            <a:spLocks noGrp="1"/>
          </p:cNvSpPr>
          <p:nvPr>
            <p:ph sz="half" idx="1"/>
          </p:nvPr>
        </p:nvSpPr>
        <p:spPr/>
        <p:txBody>
          <a:bodyPr/>
          <a:lstStyle/>
          <a:p>
            <a:pPr marL="0" indent="0">
              <a:buNone/>
            </a:pPr>
            <a:r>
              <a:rPr lang="en-US" dirty="0"/>
              <a:t>Hardwired</a:t>
            </a:r>
          </a:p>
        </p:txBody>
      </p:sp>
      <p:sp>
        <p:nvSpPr>
          <p:cNvPr id="4" name="Content Placeholder 3">
            <a:extLst>
              <a:ext uri="{FF2B5EF4-FFF2-40B4-BE49-F238E27FC236}">
                <a16:creationId xmlns:a16="http://schemas.microsoft.com/office/drawing/2014/main" id="{0F2F6FCE-F378-45D1-B7A2-11633EF6F87D}"/>
              </a:ext>
            </a:extLst>
          </p:cNvPr>
          <p:cNvSpPr>
            <a:spLocks noGrp="1"/>
          </p:cNvSpPr>
          <p:nvPr>
            <p:ph sz="half" idx="2"/>
          </p:nvPr>
        </p:nvSpPr>
        <p:spPr>
          <a:xfrm>
            <a:off x="6516216" y="1206500"/>
            <a:ext cx="2418234" cy="4546600"/>
          </a:xfrm>
        </p:spPr>
        <p:txBody>
          <a:bodyPr/>
          <a:lstStyle/>
          <a:p>
            <a:pPr marL="0" indent="0">
              <a:buNone/>
            </a:pPr>
            <a:r>
              <a:rPr lang="en-US" dirty="0"/>
              <a:t>Fieldbus</a:t>
            </a:r>
          </a:p>
        </p:txBody>
      </p:sp>
    </p:spTree>
    <p:extLst>
      <p:ext uri="{BB962C8B-B14F-4D97-AF65-F5344CB8AC3E}">
        <p14:creationId xmlns:p14="http://schemas.microsoft.com/office/powerpoint/2010/main" val="3052899958"/>
      </p:ext>
    </p:extLst>
  </p:cSld>
  <p:clrMapOvr>
    <a:masterClrMapping/>
  </p:clrMapOvr>
  <p:transition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9649" name="Picture 1"/>
          <p:cNvPicPr>
            <a:picLocks noChangeAspect="1" noChangeArrowheads="1"/>
          </p:cNvPicPr>
          <p:nvPr/>
        </p:nvPicPr>
        <p:blipFill>
          <a:blip r:embed="rId3" cstate="print"/>
          <a:srcRect/>
          <a:stretch>
            <a:fillRect/>
          </a:stretch>
        </p:blipFill>
        <p:spPr bwMode="auto">
          <a:xfrm>
            <a:off x="0" y="-2258616"/>
            <a:ext cx="9144000" cy="9144000"/>
          </a:xfrm>
          <a:prstGeom prst="rect">
            <a:avLst/>
          </a:prstGeom>
          <a:noFill/>
          <a:ln w="9525">
            <a:noFill/>
            <a:miter lim="800000"/>
            <a:headEnd/>
            <a:tailEnd/>
          </a:ln>
          <a:effectLst/>
        </p:spPr>
      </p:pic>
      <p:sp>
        <p:nvSpPr>
          <p:cNvPr id="2" name="Title 1"/>
          <p:cNvSpPr>
            <a:spLocks noGrp="1"/>
          </p:cNvSpPr>
          <p:nvPr>
            <p:ph type="title"/>
          </p:nvPr>
        </p:nvSpPr>
        <p:spPr>
          <a:xfrm>
            <a:off x="584200" y="-171400"/>
            <a:ext cx="8415338" cy="723900"/>
          </a:xfrm>
          <a:solidFill>
            <a:srgbClr val="FFFFFF">
              <a:alpha val="74902"/>
            </a:srgbClr>
          </a:solidFill>
        </p:spPr>
        <p:txBody>
          <a:bodyPr/>
          <a:lstStyle/>
          <a:p>
            <a:r>
              <a:rPr lang="en-US" dirty="0"/>
              <a:t>Virtual Marshalling of Digital Signals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FOUNDATION fieldbus H1 Card</a:t>
            </a:r>
            <a:br>
              <a:rPr lang="en-US" dirty="0"/>
            </a:br>
            <a:r>
              <a:rPr lang="en-US" dirty="0"/>
              <a:t>- Virtual I/O or </a:t>
            </a:r>
            <a:r>
              <a:rPr lang="en-US"/>
              <a:t>“Soft I/O”</a:t>
            </a:r>
            <a:endParaRPr lang="en-US" dirty="0"/>
          </a:p>
        </p:txBody>
      </p:sp>
      <p:sp>
        <p:nvSpPr>
          <p:cNvPr id="5" name="Content Placeholder 4"/>
          <p:cNvSpPr>
            <a:spLocks noGrp="1"/>
          </p:cNvSpPr>
          <p:nvPr>
            <p:ph idx="1"/>
          </p:nvPr>
        </p:nvSpPr>
        <p:spPr>
          <a:xfrm>
            <a:off x="3563888" y="1206500"/>
            <a:ext cx="5370562" cy="2582540"/>
          </a:xfrm>
        </p:spPr>
        <p:txBody>
          <a:bodyPr/>
          <a:lstStyle/>
          <a:p>
            <a:r>
              <a:rPr lang="en-US" dirty="0"/>
              <a:t>2 H1 ports per card</a:t>
            </a:r>
          </a:p>
          <a:p>
            <a:pPr lvl="1"/>
            <a:r>
              <a:rPr lang="en-US" dirty="0"/>
              <a:t>16 devices per port (max)</a:t>
            </a:r>
          </a:p>
          <a:p>
            <a:pPr lvl="2"/>
            <a:r>
              <a:rPr lang="en-US" dirty="0"/>
              <a:t>“10+2” typical</a:t>
            </a:r>
          </a:p>
          <a:p>
            <a:pPr lvl="1"/>
            <a:r>
              <a:rPr lang="en-US" dirty="0"/>
              <a:t>150 ms macrocycle</a:t>
            </a:r>
          </a:p>
          <a:p>
            <a:r>
              <a:rPr lang="en-US" dirty="0"/>
              <a:t>Redundancy</a:t>
            </a:r>
          </a:p>
          <a:p>
            <a:r>
              <a:rPr lang="en-US" dirty="0"/>
              <a:t>Ability to perform control</a:t>
            </a:r>
          </a:p>
          <a:p>
            <a:pPr lvl="1"/>
            <a:r>
              <a:rPr lang="en-US" dirty="0"/>
              <a:t>Extensive set of function blocks</a:t>
            </a:r>
          </a:p>
          <a:p>
            <a:pPr lvl="1"/>
            <a:r>
              <a:rPr lang="en-US" dirty="0"/>
              <a:t>Synchronized with macrocycle</a:t>
            </a:r>
          </a:p>
          <a:p>
            <a:r>
              <a:rPr lang="en-US" dirty="0"/>
              <a:t>Optional fieldbus power</a:t>
            </a:r>
          </a:p>
        </p:txBody>
      </p:sp>
      <p:pic>
        <p:nvPicPr>
          <p:cNvPr id="6" name="Picture 1"/>
          <p:cNvPicPr>
            <a:picLocks noChangeAspect="1" noChangeArrowheads="1"/>
          </p:cNvPicPr>
          <p:nvPr/>
        </p:nvPicPr>
        <p:blipFill>
          <a:blip r:embed="rId3" cstate="print"/>
          <a:srcRect/>
          <a:stretch>
            <a:fillRect/>
          </a:stretch>
        </p:blipFill>
        <p:spPr bwMode="auto">
          <a:xfrm>
            <a:off x="539552" y="1124744"/>
            <a:ext cx="2924652" cy="5112568"/>
          </a:xfrm>
          <a:prstGeom prst="rect">
            <a:avLst/>
          </a:prstGeom>
          <a:noFill/>
          <a:ln w="9525">
            <a:noFill/>
            <a:miter lim="800000"/>
            <a:headEnd/>
            <a:tailEnd/>
          </a:ln>
          <a:effectLst/>
        </p:spPr>
      </p:pic>
      <p:sp>
        <p:nvSpPr>
          <p:cNvPr id="7" name="Folded Corner 6"/>
          <p:cNvSpPr/>
          <p:nvPr/>
        </p:nvSpPr>
        <p:spPr bwMode="auto">
          <a:xfrm>
            <a:off x="4644008" y="4737038"/>
            <a:ext cx="1944216" cy="2120962"/>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b="1" u="sng" dirty="0"/>
              <a:t>‘96 Channel I/O Card’</a:t>
            </a:r>
            <a:endParaRPr kumimoji="0" lang="en-US" sz="1600" b="0" i="0" u="none" strike="noStrike" cap="none" normalizeH="0" baseline="0" dirty="0">
              <a:ln>
                <a:noFill/>
              </a:ln>
              <a:solidFill>
                <a:srgbClr val="000000"/>
              </a:solidFill>
              <a:effectLst/>
              <a:latin typeface="Arial" charset="0"/>
            </a:endParaRPr>
          </a:p>
          <a:p>
            <a:r>
              <a:rPr lang="en-US" dirty="0"/>
              <a:t>2 ports</a:t>
            </a:r>
          </a:p>
          <a:p>
            <a:r>
              <a:rPr lang="en-US" dirty="0"/>
              <a:t>16 devices per port </a:t>
            </a:r>
          </a:p>
          <a:p>
            <a:r>
              <a:rPr lang="en-US" dirty="0"/>
              <a:t>3 signals per device (average)</a:t>
            </a:r>
            <a:endParaRPr kumimoji="0" lang="en-US" sz="1600" b="0" i="0" u="none" strike="noStrike" cap="none" normalizeH="0" baseline="0" dirty="0">
              <a:ln>
                <a:noFill/>
              </a:ln>
              <a:solidFill>
                <a:srgbClr val="000000"/>
              </a:solidFill>
              <a:effectLst/>
              <a:latin typeface="Arial"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7"/>
          <p:cNvSpPr>
            <a:spLocks noGrp="1"/>
          </p:cNvSpPr>
          <p:nvPr>
            <p:ph type="title"/>
          </p:nvPr>
        </p:nvSpPr>
        <p:spPr>
          <a:xfrm>
            <a:off x="584200" y="0"/>
            <a:ext cx="8415338" cy="1130300"/>
          </a:xfrm>
        </p:spPr>
        <p:txBody>
          <a:bodyPr/>
          <a:lstStyle/>
          <a:p>
            <a:r>
              <a:rPr lang="en-US" dirty="0"/>
              <a:t>Reduced I/O Count and Wiring on Complex Devices: Fully Integrated</a:t>
            </a:r>
          </a:p>
        </p:txBody>
      </p:sp>
      <p:sp>
        <p:nvSpPr>
          <p:cNvPr id="14338" name="Content Placeholder 8"/>
          <p:cNvSpPr>
            <a:spLocks noGrp="1"/>
          </p:cNvSpPr>
          <p:nvPr>
            <p:ph sz="half" idx="1"/>
          </p:nvPr>
        </p:nvSpPr>
        <p:spPr>
          <a:xfrm>
            <a:off x="590550" y="1052736"/>
            <a:ext cx="4095750" cy="4546600"/>
          </a:xfrm>
        </p:spPr>
        <p:txBody>
          <a:bodyPr/>
          <a:lstStyle/>
          <a:p>
            <a:pPr>
              <a:buNone/>
            </a:pPr>
            <a:r>
              <a:rPr lang="en-US" dirty="0"/>
              <a:t>Hardwired</a:t>
            </a:r>
          </a:p>
          <a:p>
            <a:r>
              <a:rPr lang="en-US" dirty="0"/>
              <a:t>Lots of wiring and I/O cards</a:t>
            </a:r>
          </a:p>
        </p:txBody>
      </p:sp>
      <p:sp>
        <p:nvSpPr>
          <p:cNvPr id="51" name="Content Placeholder 50"/>
          <p:cNvSpPr>
            <a:spLocks noGrp="1"/>
          </p:cNvSpPr>
          <p:nvPr>
            <p:ph sz="half" idx="2"/>
          </p:nvPr>
        </p:nvSpPr>
        <p:spPr>
          <a:xfrm>
            <a:off x="4838700" y="1052736"/>
            <a:ext cx="4095750" cy="2088232"/>
          </a:xfrm>
        </p:spPr>
        <p:txBody>
          <a:bodyPr/>
          <a:lstStyle/>
          <a:p>
            <a:pPr>
              <a:buNone/>
            </a:pPr>
            <a:r>
              <a:rPr lang="en-US" dirty="0"/>
              <a:t>Fieldbus</a:t>
            </a:r>
          </a:p>
          <a:p>
            <a:r>
              <a:rPr lang="en-US" dirty="0"/>
              <a:t>Multiple signals share the same two wires</a:t>
            </a:r>
          </a:p>
          <a:p>
            <a:r>
              <a:rPr lang="en-US" dirty="0"/>
              <a:t>Reduces wiring for electric actuators</a:t>
            </a:r>
          </a:p>
          <a:p>
            <a:endParaRPr lang="en-US" dirty="0"/>
          </a:p>
        </p:txBody>
      </p:sp>
      <p:grpSp>
        <p:nvGrpSpPr>
          <p:cNvPr id="2" name="Group 49"/>
          <p:cNvGrpSpPr/>
          <p:nvPr/>
        </p:nvGrpSpPr>
        <p:grpSpPr>
          <a:xfrm>
            <a:off x="8532440" y="1124744"/>
            <a:ext cx="576262" cy="4680522"/>
            <a:chOff x="8388226" y="1124744"/>
            <a:chExt cx="576262" cy="4680522"/>
          </a:xfrm>
        </p:grpSpPr>
        <p:grpSp>
          <p:nvGrpSpPr>
            <p:cNvPr id="3" name="Group 37"/>
            <p:cNvGrpSpPr/>
            <p:nvPr/>
          </p:nvGrpSpPr>
          <p:grpSpPr>
            <a:xfrm>
              <a:off x="8527926" y="1124744"/>
              <a:ext cx="293688" cy="1447000"/>
              <a:chOff x="1993107" y="1196181"/>
              <a:chExt cx="293688" cy="1447000"/>
            </a:xfrm>
          </p:grpSpPr>
          <p:sp>
            <p:nvSpPr>
              <p:cNvPr id="14430" name="Rectangle 17"/>
              <p:cNvSpPr>
                <a:spLocks noChangeArrowheads="1"/>
              </p:cNvSpPr>
              <p:nvPr/>
            </p:nvSpPr>
            <p:spPr bwMode="auto">
              <a:xfrm rot="16200000">
                <a:off x="1382316" y="1806972"/>
                <a:ext cx="1368425" cy="146844"/>
              </a:xfrm>
              <a:prstGeom prst="rect">
                <a:avLst/>
              </a:prstGeom>
              <a:solidFill>
                <a:srgbClr val="FF6600"/>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31" name="Rectangle 18"/>
              <p:cNvSpPr>
                <a:spLocks noChangeArrowheads="1"/>
              </p:cNvSpPr>
              <p:nvPr/>
            </p:nvSpPr>
            <p:spPr bwMode="auto">
              <a:xfrm rot="16200000">
                <a:off x="1529160" y="1885547"/>
                <a:ext cx="1368425" cy="146844"/>
              </a:xfrm>
              <a:prstGeom prst="rect">
                <a:avLst/>
              </a:prstGeom>
              <a:solidFill>
                <a:srgbClr val="0000FF"/>
              </a:solidFill>
              <a:ln w="9525" algn="ctr">
                <a:solidFill>
                  <a:schemeClr val="tx1"/>
                </a:solidFill>
                <a:miter lim="800000"/>
                <a:headEnd/>
                <a:tailEnd/>
              </a:ln>
            </p:spPr>
            <p:txBody>
              <a:bodyPr rot="10800000" wrap="none" anchor="ctr"/>
              <a:lstStyle/>
              <a:p>
                <a:endParaRPr lang="en-US">
                  <a:latin typeface="Calibri" pitchFamily="34" charset="0"/>
                </a:endParaRPr>
              </a:p>
            </p:txBody>
          </p:sp>
        </p:grpSp>
        <p:sp>
          <p:nvSpPr>
            <p:cNvPr id="14428" name="Rectangle 25" descr="Diagonal brick"/>
            <p:cNvSpPr>
              <a:spLocks noChangeArrowheads="1"/>
            </p:cNvSpPr>
            <p:nvPr/>
          </p:nvSpPr>
          <p:spPr bwMode="auto">
            <a:xfrm rot="16200000">
              <a:off x="7290239" y="3367319"/>
              <a:ext cx="2759534" cy="434975"/>
            </a:xfrm>
            <a:prstGeom prst="rect">
              <a:avLst/>
            </a:prstGeom>
            <a:pattFill prst="diagBrick">
              <a:fgClr>
                <a:srgbClr val="C0C0C0"/>
              </a:fgClr>
              <a:bgClr>
                <a:schemeClr val="bg1"/>
              </a:bgClr>
            </a:pattFill>
            <a:ln w="9525">
              <a:solidFill>
                <a:schemeClr val="tx1"/>
              </a:solidFill>
              <a:miter lim="800000"/>
              <a:headEnd/>
              <a:tailEnd/>
            </a:ln>
          </p:spPr>
          <p:txBody>
            <a:bodyPr rot="10800000" wrap="none" anchor="ctr"/>
            <a:lstStyle/>
            <a:p>
              <a:endParaRPr lang="en-US">
                <a:latin typeface="Calibri" pitchFamily="34" charset="0"/>
              </a:endParaRPr>
            </a:p>
          </p:txBody>
        </p:sp>
        <p:sp>
          <p:nvSpPr>
            <p:cNvPr id="14429" name="Rectangle 20"/>
            <p:cNvSpPr>
              <a:spLocks noChangeArrowheads="1"/>
            </p:cNvSpPr>
            <p:nvPr/>
          </p:nvSpPr>
          <p:spPr bwMode="auto">
            <a:xfrm rot="16200000">
              <a:off x="6965869" y="3806647"/>
              <a:ext cx="3420976" cy="576262"/>
            </a:xfrm>
            <a:prstGeom prst="rect">
              <a:avLst/>
            </a:prstGeom>
            <a:gradFill rotWithShape="1">
              <a:gsLst>
                <a:gs pos="0">
                  <a:srgbClr val="FF9933"/>
                </a:gs>
                <a:gs pos="50000">
                  <a:srgbClr val="FF6600"/>
                </a:gs>
                <a:gs pos="100000">
                  <a:srgbClr val="FF9933"/>
                </a:gs>
              </a:gsLst>
              <a:lin ang="5400000" scaled="1"/>
            </a:gradFill>
            <a:ln w="9525" algn="ctr">
              <a:solidFill>
                <a:schemeClr val="tx1"/>
              </a:solidFill>
              <a:miter lim="800000"/>
              <a:headEnd/>
              <a:tailEnd/>
            </a:ln>
          </p:spPr>
          <p:txBody>
            <a:bodyPr rot="10800000" wrap="none" anchor="ctr"/>
            <a:lstStyle/>
            <a:p>
              <a:endParaRPr lang="en-US">
                <a:latin typeface="Calibri" pitchFamily="34" charset="0"/>
              </a:endParaRPr>
            </a:p>
          </p:txBody>
        </p:sp>
      </p:grpSp>
      <p:grpSp>
        <p:nvGrpSpPr>
          <p:cNvPr id="4" name="Group 51"/>
          <p:cNvGrpSpPr/>
          <p:nvPr/>
        </p:nvGrpSpPr>
        <p:grpSpPr>
          <a:xfrm>
            <a:off x="539552" y="2348880"/>
            <a:ext cx="1152525" cy="4536504"/>
            <a:chOff x="7739956" y="1196752"/>
            <a:chExt cx="1152525" cy="4536504"/>
          </a:xfrm>
        </p:grpSpPr>
        <p:sp>
          <p:nvSpPr>
            <p:cNvPr id="14403" name="Rectangle 17"/>
            <p:cNvSpPr>
              <a:spLocks noChangeArrowheads="1"/>
            </p:cNvSpPr>
            <p:nvPr/>
          </p:nvSpPr>
          <p:spPr bwMode="auto">
            <a:xfrm rot="16200000">
              <a:off x="7737574" y="1626965"/>
              <a:ext cx="1006475" cy="146050"/>
            </a:xfrm>
            <a:prstGeom prst="rect">
              <a:avLst/>
            </a:prstGeom>
            <a:solidFill>
              <a:srgbClr val="000000"/>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04" name="Rectangle 18"/>
            <p:cNvSpPr>
              <a:spLocks noChangeArrowheads="1"/>
            </p:cNvSpPr>
            <p:nvPr/>
          </p:nvSpPr>
          <p:spPr bwMode="auto">
            <a:xfrm rot="16200000">
              <a:off x="7885212" y="1697609"/>
              <a:ext cx="1006475" cy="147638"/>
            </a:xfrm>
            <a:prstGeom prst="rect">
              <a:avLst/>
            </a:prstGeom>
            <a:solidFill>
              <a:srgbClr val="CC6600"/>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05" name="Rectangle 17"/>
            <p:cNvSpPr>
              <a:spLocks noChangeArrowheads="1"/>
            </p:cNvSpPr>
            <p:nvPr/>
          </p:nvSpPr>
          <p:spPr bwMode="auto">
            <a:xfrm rot="16200000">
              <a:off x="8028087" y="1769841"/>
              <a:ext cx="1006475" cy="146050"/>
            </a:xfrm>
            <a:prstGeom prst="rect">
              <a:avLst/>
            </a:prstGeom>
            <a:solidFill>
              <a:srgbClr val="FF0000"/>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06" name="Rectangle 18"/>
            <p:cNvSpPr>
              <a:spLocks noChangeArrowheads="1"/>
            </p:cNvSpPr>
            <p:nvPr/>
          </p:nvSpPr>
          <p:spPr bwMode="auto">
            <a:xfrm rot="16200000">
              <a:off x="7528024" y="1769047"/>
              <a:ext cx="1006475" cy="147638"/>
            </a:xfrm>
            <a:prstGeom prst="rect">
              <a:avLst/>
            </a:prstGeom>
            <a:solidFill>
              <a:srgbClr val="FFC000"/>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07" name="Rectangle 17"/>
            <p:cNvSpPr>
              <a:spLocks noChangeArrowheads="1"/>
            </p:cNvSpPr>
            <p:nvPr/>
          </p:nvSpPr>
          <p:spPr bwMode="auto">
            <a:xfrm rot="16200000">
              <a:off x="7669312" y="1841279"/>
              <a:ext cx="1006475" cy="146050"/>
            </a:xfrm>
            <a:prstGeom prst="rect">
              <a:avLst/>
            </a:prstGeom>
            <a:solidFill>
              <a:srgbClr val="FFFF00"/>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08" name="Rectangle 18"/>
            <p:cNvSpPr>
              <a:spLocks noChangeArrowheads="1"/>
            </p:cNvSpPr>
            <p:nvPr/>
          </p:nvSpPr>
          <p:spPr bwMode="auto">
            <a:xfrm rot="16200000">
              <a:off x="7815362" y="1911923"/>
              <a:ext cx="1006475" cy="147638"/>
            </a:xfrm>
            <a:prstGeom prst="rect">
              <a:avLst/>
            </a:prstGeom>
            <a:solidFill>
              <a:srgbClr val="00FF00"/>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09" name="Rectangle 17"/>
            <p:cNvSpPr>
              <a:spLocks noChangeArrowheads="1"/>
            </p:cNvSpPr>
            <p:nvPr/>
          </p:nvSpPr>
          <p:spPr bwMode="auto">
            <a:xfrm rot="16200000">
              <a:off x="7958237" y="1984155"/>
              <a:ext cx="1006475" cy="146050"/>
            </a:xfrm>
            <a:prstGeom prst="rect">
              <a:avLst/>
            </a:prstGeom>
            <a:solidFill>
              <a:srgbClr val="0000FF"/>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0" name="Rectangle 18"/>
            <p:cNvSpPr>
              <a:spLocks noChangeArrowheads="1"/>
            </p:cNvSpPr>
            <p:nvPr/>
          </p:nvSpPr>
          <p:spPr bwMode="auto">
            <a:xfrm rot="16200000">
              <a:off x="8104287" y="2054799"/>
              <a:ext cx="1006475" cy="147638"/>
            </a:xfrm>
            <a:prstGeom prst="rect">
              <a:avLst/>
            </a:prstGeom>
            <a:solidFill>
              <a:srgbClr val="FF00FF"/>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1" name="Rectangle 17"/>
            <p:cNvSpPr>
              <a:spLocks noChangeArrowheads="1"/>
            </p:cNvSpPr>
            <p:nvPr/>
          </p:nvSpPr>
          <p:spPr bwMode="auto">
            <a:xfrm rot="16200000">
              <a:off x="7454999" y="1990499"/>
              <a:ext cx="1006475" cy="146050"/>
            </a:xfrm>
            <a:prstGeom prst="rect">
              <a:avLst/>
            </a:prstGeom>
            <a:solidFill>
              <a:srgbClr val="C0C0C0"/>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2" name="Rectangle 18"/>
            <p:cNvSpPr>
              <a:spLocks noChangeArrowheads="1"/>
            </p:cNvSpPr>
            <p:nvPr/>
          </p:nvSpPr>
          <p:spPr bwMode="auto">
            <a:xfrm rot="16200000">
              <a:off x="7597874" y="2054799"/>
              <a:ext cx="1006475" cy="147638"/>
            </a:xfrm>
            <a:prstGeom prst="rect">
              <a:avLst/>
            </a:prstGeom>
            <a:solidFill>
              <a:srgbClr val="FFFFFF"/>
            </a:solid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3" name="Rectangle 17" descr="Wide upward diagonal"/>
            <p:cNvSpPr>
              <a:spLocks noChangeArrowheads="1"/>
            </p:cNvSpPr>
            <p:nvPr/>
          </p:nvSpPr>
          <p:spPr bwMode="auto">
            <a:xfrm rot="16200000">
              <a:off x="7743924" y="2127031"/>
              <a:ext cx="1006475" cy="146050"/>
            </a:xfrm>
            <a:prstGeom prst="rect">
              <a:avLst/>
            </a:prstGeom>
            <a:pattFill prst="wdUpDiag">
              <a:fgClr>
                <a:srgbClr val="000000"/>
              </a:fgClr>
              <a:bgClr>
                <a:srgbClr val="FFFFFF"/>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4" name="Rectangle 18" descr="Wide upward diagonal"/>
            <p:cNvSpPr>
              <a:spLocks noChangeArrowheads="1"/>
            </p:cNvSpPr>
            <p:nvPr/>
          </p:nvSpPr>
          <p:spPr bwMode="auto">
            <a:xfrm rot="16200000">
              <a:off x="7888387" y="2198469"/>
              <a:ext cx="1006475" cy="146050"/>
            </a:xfrm>
            <a:prstGeom prst="rect">
              <a:avLst/>
            </a:prstGeom>
            <a:pattFill prst="wdUpDiag">
              <a:fgClr>
                <a:srgbClr val="CC6600"/>
              </a:fgClr>
              <a:bgClr>
                <a:srgbClr val="FFFFFF"/>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5" name="Rectangle 17" descr="Wide upward diagonal"/>
            <p:cNvSpPr>
              <a:spLocks noChangeArrowheads="1"/>
            </p:cNvSpPr>
            <p:nvPr/>
          </p:nvSpPr>
          <p:spPr bwMode="auto">
            <a:xfrm rot="16200000">
              <a:off x="8032849" y="2269907"/>
              <a:ext cx="1006475" cy="146050"/>
            </a:xfrm>
            <a:prstGeom prst="rect">
              <a:avLst/>
            </a:prstGeom>
            <a:pattFill prst="wdUpDiag">
              <a:fgClr>
                <a:srgbClr val="FF0000"/>
              </a:fgClr>
              <a:bgClr>
                <a:srgbClr val="FFFFFF"/>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6" name="Rectangle 18" descr="Wide upward diagonal"/>
            <p:cNvSpPr>
              <a:spLocks noChangeArrowheads="1"/>
            </p:cNvSpPr>
            <p:nvPr/>
          </p:nvSpPr>
          <p:spPr bwMode="auto">
            <a:xfrm rot="16200000">
              <a:off x="8175724" y="2340551"/>
              <a:ext cx="1006475" cy="147638"/>
            </a:xfrm>
            <a:prstGeom prst="rect">
              <a:avLst/>
            </a:prstGeom>
            <a:pattFill prst="wdUpDiag">
              <a:fgClr>
                <a:srgbClr val="FFC000"/>
              </a:fgClr>
              <a:bgClr>
                <a:srgbClr val="FFFFFF"/>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7" name="Rectangle 17" descr="Wide upward diagonal"/>
            <p:cNvSpPr>
              <a:spLocks noChangeArrowheads="1"/>
            </p:cNvSpPr>
            <p:nvPr/>
          </p:nvSpPr>
          <p:spPr bwMode="auto">
            <a:xfrm rot="16200000">
              <a:off x="7526437" y="2193711"/>
              <a:ext cx="1006475" cy="146050"/>
            </a:xfrm>
            <a:prstGeom prst="rect">
              <a:avLst/>
            </a:prstGeom>
            <a:pattFill prst="wdUpDiag">
              <a:fgClr>
                <a:srgbClr val="FFFF00"/>
              </a:fgClr>
              <a:bgClr>
                <a:srgbClr val="FFFFFF"/>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8" name="Rectangle 18" descr="Wide upward diagonal"/>
            <p:cNvSpPr>
              <a:spLocks noChangeArrowheads="1"/>
            </p:cNvSpPr>
            <p:nvPr/>
          </p:nvSpPr>
          <p:spPr bwMode="auto">
            <a:xfrm rot="16200000">
              <a:off x="7669312" y="2269113"/>
              <a:ext cx="1006475" cy="147638"/>
            </a:xfrm>
            <a:prstGeom prst="rect">
              <a:avLst/>
            </a:prstGeom>
            <a:pattFill prst="wdUpDiag">
              <a:fgClr>
                <a:srgbClr val="00FF00"/>
              </a:fgClr>
              <a:bgClr>
                <a:srgbClr val="FFFFFF"/>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19" name="Rectangle 17" descr="Wide upward diagonal"/>
            <p:cNvSpPr>
              <a:spLocks noChangeArrowheads="1"/>
            </p:cNvSpPr>
            <p:nvPr/>
          </p:nvSpPr>
          <p:spPr bwMode="auto">
            <a:xfrm rot="16200000">
              <a:off x="7812187" y="2341345"/>
              <a:ext cx="1006475" cy="146050"/>
            </a:xfrm>
            <a:prstGeom prst="rect">
              <a:avLst/>
            </a:prstGeom>
            <a:pattFill prst="wdUpDiag">
              <a:fgClr>
                <a:srgbClr val="0000FF"/>
              </a:fgClr>
              <a:bgClr>
                <a:srgbClr val="FFFFFF"/>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20" name="Rectangle 18" descr="Wide upward diagonal"/>
            <p:cNvSpPr>
              <a:spLocks noChangeArrowheads="1"/>
            </p:cNvSpPr>
            <p:nvPr/>
          </p:nvSpPr>
          <p:spPr bwMode="auto">
            <a:xfrm rot="16200000">
              <a:off x="7958237" y="2411989"/>
              <a:ext cx="1006475" cy="147638"/>
            </a:xfrm>
            <a:prstGeom prst="rect">
              <a:avLst/>
            </a:prstGeom>
            <a:pattFill prst="wdUpDiag">
              <a:fgClr>
                <a:srgbClr val="FF00FF"/>
              </a:fgClr>
              <a:bgClr>
                <a:srgbClr val="FFFFFF"/>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21" name="Rectangle 17" descr="Wide upward diagonal"/>
            <p:cNvSpPr>
              <a:spLocks noChangeArrowheads="1"/>
            </p:cNvSpPr>
            <p:nvPr/>
          </p:nvSpPr>
          <p:spPr bwMode="auto">
            <a:xfrm rot="16200000">
              <a:off x="8102699" y="2484221"/>
              <a:ext cx="1006475" cy="146050"/>
            </a:xfrm>
            <a:prstGeom prst="rect">
              <a:avLst/>
            </a:prstGeom>
            <a:pattFill prst="wdUpDiag">
              <a:fgClr>
                <a:srgbClr val="C0C0C0"/>
              </a:fgClr>
              <a:bgClr>
                <a:srgbClr val="FFFFFF"/>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22" name="Rectangle 18" descr="Wide upward diagonal"/>
            <p:cNvSpPr>
              <a:spLocks noChangeArrowheads="1"/>
            </p:cNvSpPr>
            <p:nvPr/>
          </p:nvSpPr>
          <p:spPr bwMode="auto">
            <a:xfrm rot="16200000">
              <a:off x="7601049" y="2406436"/>
              <a:ext cx="1006475" cy="147638"/>
            </a:xfrm>
            <a:prstGeom prst="rect">
              <a:avLst/>
            </a:prstGeom>
            <a:pattFill prst="wdUpDiag">
              <a:fgClr>
                <a:srgbClr val="000000"/>
              </a:fgClr>
              <a:bgClr>
                <a:srgbClr val="CC6600"/>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23" name="Rectangle 17" descr="Wide upward diagonal"/>
            <p:cNvSpPr>
              <a:spLocks noChangeArrowheads="1"/>
            </p:cNvSpPr>
            <p:nvPr/>
          </p:nvSpPr>
          <p:spPr bwMode="auto">
            <a:xfrm rot="16200000">
              <a:off x="7745512" y="2483427"/>
              <a:ext cx="1006475" cy="147638"/>
            </a:xfrm>
            <a:prstGeom prst="rect">
              <a:avLst/>
            </a:prstGeom>
            <a:pattFill prst="wdUpDiag">
              <a:fgClr>
                <a:srgbClr val="FF0000"/>
              </a:fgClr>
              <a:bgClr>
                <a:srgbClr val="CC6600"/>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24" name="Rectangle 18" descr="Wide upward diagonal"/>
            <p:cNvSpPr>
              <a:spLocks noChangeArrowheads="1"/>
            </p:cNvSpPr>
            <p:nvPr/>
          </p:nvSpPr>
          <p:spPr bwMode="auto">
            <a:xfrm rot="16200000">
              <a:off x="7888387" y="2555659"/>
              <a:ext cx="1006475" cy="146050"/>
            </a:xfrm>
            <a:prstGeom prst="rect">
              <a:avLst/>
            </a:prstGeom>
            <a:pattFill prst="wdUpDiag">
              <a:fgClr>
                <a:srgbClr val="FF9900"/>
              </a:fgClr>
              <a:bgClr>
                <a:srgbClr val="CC6600"/>
              </a:bgClr>
            </a:pattFill>
            <a:ln w="9525" algn="ctr">
              <a:solidFill>
                <a:schemeClr val="tx1"/>
              </a:solidFill>
              <a:miter lim="800000"/>
              <a:headEnd/>
              <a:tailEnd/>
            </a:ln>
          </p:spPr>
          <p:txBody>
            <a:bodyPr rot="10800000" wrap="none" anchor="ctr"/>
            <a:lstStyle/>
            <a:p>
              <a:endParaRPr lang="en-US">
                <a:latin typeface="Calibri" pitchFamily="34" charset="0"/>
              </a:endParaRPr>
            </a:p>
          </p:txBody>
        </p:sp>
        <p:sp>
          <p:nvSpPr>
            <p:cNvPr id="14425" name="Rectangle 25" descr="Diagonal brick"/>
            <p:cNvSpPr>
              <a:spLocks noChangeArrowheads="1"/>
            </p:cNvSpPr>
            <p:nvPr/>
          </p:nvSpPr>
          <p:spPr bwMode="auto">
            <a:xfrm rot="16200000">
              <a:off x="6761261" y="3239874"/>
              <a:ext cx="3105150" cy="1016000"/>
            </a:xfrm>
            <a:prstGeom prst="rect">
              <a:avLst/>
            </a:prstGeom>
            <a:pattFill prst="diagBrick">
              <a:fgClr>
                <a:srgbClr val="C0C0C0"/>
              </a:fgClr>
              <a:bgClr>
                <a:schemeClr val="bg1"/>
              </a:bgClr>
            </a:pattFill>
            <a:ln w="9525">
              <a:solidFill>
                <a:schemeClr val="tx1"/>
              </a:solidFill>
              <a:miter lim="800000"/>
              <a:headEnd/>
              <a:tailEnd/>
            </a:ln>
          </p:spPr>
          <p:txBody>
            <a:bodyPr rot="10800000" wrap="none" anchor="ctr"/>
            <a:lstStyle/>
            <a:p>
              <a:endParaRPr lang="en-US">
                <a:latin typeface="Calibri" pitchFamily="34" charset="0"/>
              </a:endParaRPr>
            </a:p>
          </p:txBody>
        </p:sp>
        <p:sp>
          <p:nvSpPr>
            <p:cNvPr id="14426" name="Rectangle 20"/>
            <p:cNvSpPr>
              <a:spLocks noChangeArrowheads="1"/>
            </p:cNvSpPr>
            <p:nvPr/>
          </p:nvSpPr>
          <p:spPr bwMode="auto">
            <a:xfrm rot="16200000">
              <a:off x="6655587" y="3496362"/>
              <a:ext cx="3321263" cy="1152525"/>
            </a:xfrm>
            <a:prstGeom prst="rect">
              <a:avLst/>
            </a:prstGeom>
            <a:gradFill rotWithShape="1">
              <a:gsLst>
                <a:gs pos="0">
                  <a:srgbClr val="333333"/>
                </a:gs>
                <a:gs pos="50000">
                  <a:srgbClr val="000000"/>
                </a:gs>
                <a:gs pos="100000">
                  <a:srgbClr val="333333"/>
                </a:gs>
              </a:gsLst>
              <a:lin ang="5400000" scaled="1"/>
            </a:gradFill>
            <a:ln w="9525" algn="ctr">
              <a:solidFill>
                <a:schemeClr val="tx1"/>
              </a:solidFill>
              <a:miter lim="800000"/>
              <a:headEnd/>
              <a:tailEnd/>
            </a:ln>
          </p:spPr>
          <p:txBody>
            <a:bodyPr rot="10800000" wrap="none" anchor="ctr"/>
            <a:lstStyle/>
            <a:p>
              <a:endParaRPr lang="en-US">
                <a:latin typeface="Calibri" pitchFamily="34" charset="0"/>
              </a:endParaRPr>
            </a:p>
          </p:txBody>
        </p:sp>
      </p:grpSp>
      <p:graphicFrame>
        <p:nvGraphicFramePr>
          <p:cNvPr id="36" name="Table 35"/>
          <p:cNvGraphicFramePr>
            <a:graphicFrameLocks noGrp="1"/>
          </p:cNvGraphicFramePr>
          <p:nvPr/>
        </p:nvGraphicFramePr>
        <p:xfrm>
          <a:off x="1763688" y="2331293"/>
          <a:ext cx="3129024" cy="4410075"/>
        </p:xfrm>
        <a:graphic>
          <a:graphicData uri="http://schemas.openxmlformats.org/drawingml/2006/table">
            <a:tbl>
              <a:tblPr/>
              <a:tblGrid>
                <a:gridCol w="53673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1944217">
                  <a:extLst>
                    <a:ext uri="{9D8B030D-6E8A-4147-A177-3AD203B41FA5}">
                      <a16:colId xmlns:a16="http://schemas.microsoft.com/office/drawing/2014/main" val="20002"/>
                    </a:ext>
                  </a:extLst>
                </a:gridCol>
              </a:tblGrid>
              <a:tr h="87959">
                <a:tc>
                  <a:txBody>
                    <a:bodyPr/>
                    <a:lstStyle/>
                    <a:p>
                      <a:pPr algn="ctr" rtl="0" fontAlgn="b"/>
                      <a:r>
                        <a:rPr lang="en-US" sz="1400" b="1" i="0" u="none" strike="noStrike" dirty="0">
                          <a:solidFill>
                            <a:srgbClr val="000000"/>
                          </a:solidFill>
                          <a:latin typeface="Arial"/>
                        </a:rPr>
                        <a:t>Cores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b"/>
                      <a:r>
                        <a:rPr lang="en-US" sz="1400" b="1" i="0" u="none" strike="noStrike" dirty="0">
                          <a:solidFill>
                            <a:srgbClr val="000000"/>
                          </a:solidFill>
                          <a:latin typeface="Arial"/>
                        </a:rPr>
                        <a:t>I/O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b"/>
                      <a:r>
                        <a:rPr lang="en-US" sz="1400" b="1" i="0" u="none" strike="noStrike" dirty="0">
                          <a:solidFill>
                            <a:srgbClr val="000000"/>
                          </a:solidFill>
                          <a:latin typeface="Arial"/>
                        </a:rPr>
                        <a:t>Description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91442">
                <a:tc>
                  <a:txBody>
                    <a:bodyPr/>
                    <a:lstStyle/>
                    <a:p>
                      <a:pPr algn="ctr" rtl="0" fontAlgn="b"/>
                      <a:r>
                        <a:rPr lang="en-US" sz="1400" b="0" i="0" u="none" strike="noStrike" dirty="0">
                          <a:solidFill>
                            <a:srgbClr val="000000"/>
                          </a:solidFill>
                          <a:latin typeface="Arial"/>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3 DO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Open/stop/close control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1442">
                <a:tc>
                  <a:txBody>
                    <a:bodyPr/>
                    <a:lstStyle/>
                    <a:p>
                      <a:pPr algn="ctr" rtl="0" fontAlgn="b"/>
                      <a:r>
                        <a:rPr lang="en-US" sz="1400" b="0" i="0" u="none" strike="noStrike" dirty="0">
                          <a:solidFill>
                            <a:srgbClr val="000000"/>
                          </a:solidFill>
                          <a:latin typeface="Arial"/>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AO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Desired valve position control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1442">
                <a:tc>
                  <a:txBody>
                    <a:bodyPr/>
                    <a:lstStyle/>
                    <a:p>
                      <a:pPr algn="ctr" rtl="0" fontAlgn="b"/>
                      <a:r>
                        <a:rPr lang="en-US" sz="1400" b="0" i="0" u="none" strike="noStrike">
                          <a:solidFill>
                            <a:srgbClr val="000000"/>
                          </a:solidFill>
                          <a:latin typeface="Arial"/>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DO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Emergency shut down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1442">
                <a:tc>
                  <a:txBody>
                    <a:bodyPr/>
                    <a:lstStyle/>
                    <a:p>
                      <a:pPr algn="ctr" rtl="0" fontAlgn="b"/>
                      <a:r>
                        <a:rPr lang="en-US" sz="1400" b="0" i="0" u="none" strike="noStrike">
                          <a:solidFill>
                            <a:srgbClr val="000000"/>
                          </a:solidFill>
                          <a:latin typeface="Arial"/>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2 DI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Valve position status (limit switches)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1442">
                <a:tc>
                  <a:txBody>
                    <a:bodyPr/>
                    <a:lstStyle/>
                    <a:p>
                      <a:pPr algn="ctr" rtl="0" fontAlgn="b"/>
                      <a:r>
                        <a:rPr lang="en-US" sz="1400" b="0" i="0" u="none" strike="noStrike" dirty="0">
                          <a:solidFill>
                            <a:srgbClr val="000000"/>
                          </a:solidFill>
                          <a:latin typeface="Arial"/>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AI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Percentage open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1442">
                <a:tc>
                  <a:txBody>
                    <a:bodyPr/>
                    <a:lstStyle/>
                    <a:p>
                      <a:pPr algn="ctr" rtl="0" fontAlgn="b"/>
                      <a:r>
                        <a:rPr lang="en-US" sz="1400" b="0" i="0" u="none" strike="noStrike">
                          <a:solidFill>
                            <a:srgbClr val="000000"/>
                          </a:solidFill>
                          <a:latin typeface="Arial"/>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DI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Available for control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91442">
                <a:tc>
                  <a:txBody>
                    <a:bodyPr/>
                    <a:lstStyle/>
                    <a:p>
                      <a:pPr algn="ctr" rtl="0" fontAlgn="b"/>
                      <a:r>
                        <a:rPr lang="en-US" sz="1400" b="0" i="0" u="none" strike="noStrike">
                          <a:solidFill>
                            <a:srgbClr val="000000"/>
                          </a:solidFill>
                          <a:latin typeface="Arial"/>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DI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Local/remote switch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91442">
                <a:tc>
                  <a:txBody>
                    <a:bodyPr/>
                    <a:lstStyle/>
                    <a:p>
                      <a:pPr algn="ctr" rtl="0" fontAlgn="b"/>
                      <a:r>
                        <a:rPr lang="en-US" sz="1400" b="0" i="0" u="none" strike="noStrike">
                          <a:solidFill>
                            <a:srgbClr val="000000"/>
                          </a:solidFill>
                          <a:latin typeface="Arial"/>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DI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Motor running open direction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91442">
                <a:tc>
                  <a:txBody>
                    <a:bodyPr/>
                    <a:lstStyle/>
                    <a:p>
                      <a:pPr algn="ctr" rtl="0" fontAlgn="b"/>
                      <a:r>
                        <a:rPr lang="en-US" sz="1400" b="0" i="0" u="none" strike="noStrike">
                          <a:solidFill>
                            <a:srgbClr val="000000"/>
                          </a:solidFill>
                          <a:latin typeface="Arial"/>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DI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Motor running closed direction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91442">
                <a:tc>
                  <a:txBody>
                    <a:bodyPr/>
                    <a:lstStyle/>
                    <a:p>
                      <a:pPr algn="ctr" rtl="0" fontAlgn="b"/>
                      <a:r>
                        <a:rPr lang="en-US" sz="1400" b="0" i="0" u="none" strike="noStrike">
                          <a:solidFill>
                            <a:srgbClr val="000000"/>
                          </a:solidFill>
                          <a:latin typeface="Arial"/>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DI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Torque switch tripped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91442">
                <a:tc>
                  <a:txBody>
                    <a:bodyPr/>
                    <a:lstStyle/>
                    <a:p>
                      <a:pPr algn="ctr" rtl="0" fontAlgn="b"/>
                      <a:r>
                        <a:rPr lang="en-US" sz="1400" b="0" i="0" u="none" strike="noStrike" dirty="0">
                          <a:solidFill>
                            <a:srgbClr val="000000"/>
                          </a:solidFill>
                          <a:latin typeface="Arial"/>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AI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Percentage torque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91442">
                <a:tc>
                  <a:txBody>
                    <a:bodyPr/>
                    <a:lstStyle/>
                    <a:p>
                      <a:pPr algn="ctr" rtl="0" fontAlgn="b"/>
                      <a:r>
                        <a:rPr lang="en-US" sz="1400" b="0" i="0" u="none" strike="noStrike">
                          <a:solidFill>
                            <a:srgbClr val="000000"/>
                          </a:solidFill>
                          <a:latin typeface="Arial"/>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DI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Motor thermostat tripped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91442">
                <a:tc>
                  <a:txBody>
                    <a:bodyPr/>
                    <a:lstStyle/>
                    <a:p>
                      <a:pPr algn="ctr" rtl="0" fontAlgn="b"/>
                      <a:r>
                        <a:rPr lang="en-US" sz="1400" b="0" i="0" u="none" strike="noStrike" dirty="0">
                          <a:solidFill>
                            <a:srgbClr val="000000"/>
                          </a:solidFill>
                          <a:latin typeface="Arial"/>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rtl="0" fontAlgn="b"/>
                      <a:r>
                        <a:rPr lang="en-US" sz="1400" b="0" i="0" u="none" strike="noStrike" dirty="0">
                          <a:solidFill>
                            <a:srgbClr val="000000"/>
                          </a:solidFill>
                          <a:latin typeface="Arial"/>
                        </a:rPr>
                        <a:t>1 DI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l" rtl="0" fontAlgn="b"/>
                      <a:r>
                        <a:rPr lang="en-US" sz="1400" b="0" i="0" u="none" strike="noStrike" dirty="0">
                          <a:solidFill>
                            <a:srgbClr val="000000"/>
                          </a:solidFill>
                          <a:latin typeface="Arial"/>
                        </a:rPr>
                        <a:t>Battery condition low</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91442">
                <a:tc>
                  <a:txBody>
                    <a:bodyPr/>
                    <a:lstStyle/>
                    <a:p>
                      <a:pPr algn="ctr" rtl="0" fontAlgn="b"/>
                      <a:r>
                        <a:rPr lang="en-US" sz="1400" b="1" i="0" u="none" strike="noStrike" dirty="0">
                          <a:solidFill>
                            <a:srgbClr val="000000"/>
                          </a:solidFill>
                          <a:latin typeface="Arial"/>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400" b="1" i="0" u="none" strike="noStrike" dirty="0">
                          <a:solidFill>
                            <a:srgbClr val="000000"/>
                          </a:solidFill>
                          <a:latin typeface="Arial"/>
                        </a:rPr>
                        <a:t>16 </a:t>
                      </a:r>
                      <a:r>
                        <a:rPr lang="en-US" sz="1400" b="1" i="0" u="none" strike="noStrike" dirty="0" err="1">
                          <a:solidFill>
                            <a:srgbClr val="000000"/>
                          </a:solidFill>
                          <a:latin typeface="Arial"/>
                        </a:rPr>
                        <a:t>ch</a:t>
                      </a:r>
                      <a:endParaRPr lang="en-US" sz="1400" b="1"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1400" b="1" i="0" u="none" strike="noStrike" dirty="0">
                          <a:solidFill>
                            <a:srgbClr val="000000"/>
                          </a:solidFill>
                          <a:latin typeface="Arial"/>
                        </a:rPr>
                        <a:t>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pSp>
        <p:nvGrpSpPr>
          <p:cNvPr id="5" name="Group 55"/>
          <p:cNvGrpSpPr/>
          <p:nvPr/>
        </p:nvGrpSpPr>
        <p:grpSpPr>
          <a:xfrm>
            <a:off x="8136496" y="116632"/>
            <a:ext cx="900000" cy="900000"/>
            <a:chOff x="-2340768" y="3789040"/>
            <a:chExt cx="2016125" cy="2016125"/>
          </a:xfrm>
        </p:grpSpPr>
        <p:sp>
          <p:nvSpPr>
            <p:cNvPr id="57" name="AutoShape 10"/>
            <p:cNvSpPr>
              <a:spLocks noChangeAspect="1" noChangeArrowheads="1"/>
            </p:cNvSpPr>
            <p:nvPr/>
          </p:nvSpPr>
          <p:spPr bwMode="auto">
            <a:xfrm>
              <a:off x="-2340768" y="3789040"/>
              <a:ext cx="2016125" cy="2016125"/>
            </a:xfrm>
            <a:prstGeom prst="roundRect">
              <a:avLst>
                <a:gd name="adj" fmla="val 16667"/>
              </a:avLst>
            </a:prstGeom>
            <a:noFill/>
            <a:ln w="76200" algn="ctr">
              <a:solidFill>
                <a:srgbClr val="FF0000"/>
              </a:solidFill>
              <a:round/>
              <a:headEnd/>
              <a:tailEnd/>
            </a:ln>
            <a:effectLst/>
          </p:spPr>
          <p:txBody>
            <a:bodyPr wrap="none" anchor="ctr"/>
            <a:lstStyle/>
            <a:p>
              <a:endParaRPr lang="en-US"/>
            </a:p>
          </p:txBody>
        </p:sp>
        <p:sp>
          <p:nvSpPr>
            <p:cNvPr id="58" name="Oval 18"/>
            <p:cNvSpPr>
              <a:spLocks noChangeAspect="1" noChangeArrowheads="1"/>
            </p:cNvSpPr>
            <p:nvPr/>
          </p:nvSpPr>
          <p:spPr bwMode="auto">
            <a:xfrm>
              <a:off x="-219675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59" name="Oval 19"/>
            <p:cNvSpPr>
              <a:spLocks noChangeAspect="1" noChangeArrowheads="1"/>
            </p:cNvSpPr>
            <p:nvPr/>
          </p:nvSpPr>
          <p:spPr bwMode="auto">
            <a:xfrm>
              <a:off x="-183671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60" name="Oval 20"/>
            <p:cNvSpPr>
              <a:spLocks noChangeAspect="1" noChangeArrowheads="1"/>
            </p:cNvSpPr>
            <p:nvPr/>
          </p:nvSpPr>
          <p:spPr bwMode="auto">
            <a:xfrm>
              <a:off x="-147667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61" name="Line 22"/>
            <p:cNvSpPr>
              <a:spLocks noChangeAspect="1" noChangeShapeType="1"/>
            </p:cNvSpPr>
            <p:nvPr/>
          </p:nvSpPr>
          <p:spPr bwMode="auto">
            <a:xfrm>
              <a:off x="-1692696" y="5157465"/>
              <a:ext cx="1007691" cy="0"/>
            </a:xfrm>
            <a:prstGeom prst="line">
              <a:avLst/>
            </a:prstGeom>
            <a:noFill/>
            <a:ln w="28575">
              <a:solidFill>
                <a:srgbClr val="FF0000"/>
              </a:solidFill>
              <a:round/>
              <a:headEnd/>
              <a:tailEnd/>
            </a:ln>
            <a:effectLst/>
          </p:spPr>
          <p:txBody>
            <a:bodyPr/>
            <a:lstStyle/>
            <a:p>
              <a:endParaRPr lang="en-US"/>
            </a:p>
          </p:txBody>
        </p:sp>
        <p:sp>
          <p:nvSpPr>
            <p:cNvPr id="62" name="Line 24"/>
            <p:cNvSpPr>
              <a:spLocks noChangeAspect="1" noChangeShapeType="1"/>
            </p:cNvSpPr>
            <p:nvPr/>
          </p:nvSpPr>
          <p:spPr bwMode="auto">
            <a:xfrm>
              <a:off x="-1692696" y="5157465"/>
              <a:ext cx="0" cy="144463"/>
            </a:xfrm>
            <a:prstGeom prst="line">
              <a:avLst/>
            </a:prstGeom>
            <a:noFill/>
            <a:ln w="28575">
              <a:solidFill>
                <a:srgbClr val="FF0000"/>
              </a:solidFill>
              <a:round/>
              <a:headEnd/>
              <a:tailEnd/>
            </a:ln>
            <a:effectLst/>
          </p:spPr>
          <p:txBody>
            <a:bodyPr/>
            <a:lstStyle/>
            <a:p>
              <a:endParaRPr lang="en-US"/>
            </a:p>
          </p:txBody>
        </p:sp>
        <p:sp>
          <p:nvSpPr>
            <p:cNvPr id="63" name="Line 26"/>
            <p:cNvSpPr>
              <a:spLocks noChangeAspect="1" noChangeShapeType="1"/>
            </p:cNvSpPr>
            <p:nvPr/>
          </p:nvSpPr>
          <p:spPr bwMode="auto">
            <a:xfrm>
              <a:off x="-665972" y="4292278"/>
              <a:ext cx="0" cy="871531"/>
            </a:xfrm>
            <a:prstGeom prst="line">
              <a:avLst/>
            </a:prstGeom>
            <a:noFill/>
            <a:ln w="28575">
              <a:solidFill>
                <a:srgbClr val="FF0000"/>
              </a:solidFill>
              <a:round/>
              <a:headEnd/>
              <a:tailEnd/>
            </a:ln>
            <a:effectLst/>
          </p:spPr>
          <p:txBody>
            <a:bodyPr/>
            <a:lstStyle/>
            <a:p>
              <a:endParaRPr lang="en-US"/>
            </a:p>
          </p:txBody>
        </p:sp>
        <p:sp>
          <p:nvSpPr>
            <p:cNvPr id="64" name="Rectangle 27"/>
            <p:cNvSpPr>
              <a:spLocks noChangeAspect="1" noChangeArrowheads="1"/>
            </p:cNvSpPr>
            <p:nvPr/>
          </p:nvSpPr>
          <p:spPr bwMode="auto">
            <a:xfrm>
              <a:off x="-829468" y="4004940"/>
              <a:ext cx="287338" cy="288925"/>
            </a:xfrm>
            <a:prstGeom prst="rect">
              <a:avLst/>
            </a:prstGeom>
            <a:noFill/>
            <a:ln w="28575">
              <a:solidFill>
                <a:srgbClr val="FF0000"/>
              </a:solidFill>
              <a:miter lim="800000"/>
              <a:headEnd/>
              <a:tailEnd/>
            </a:ln>
            <a:effectLst/>
          </p:spPr>
          <p:txBody>
            <a:bodyPr wrap="none" anchor="ctr"/>
            <a:lstStyle/>
            <a:p>
              <a:endParaRPr lang="en-US"/>
            </a:p>
          </p:txBody>
        </p:sp>
        <p:cxnSp>
          <p:nvCxnSpPr>
            <p:cNvPr id="65" name="Straight Connector 64"/>
            <p:cNvCxnSpPr>
              <a:stCxn id="58" idx="0"/>
              <a:endCxn id="62" idx="0"/>
            </p:cNvCxnSpPr>
            <p:nvPr/>
          </p:nvCxnSpPr>
          <p:spPr bwMode="auto">
            <a:xfrm rot="5400000" flipH="1" flipV="1">
              <a:off x="-1945121" y="5049504"/>
              <a:ext cx="144463" cy="36038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66" name="Straight Connector 65"/>
            <p:cNvCxnSpPr>
              <a:stCxn id="60" idx="0"/>
              <a:endCxn id="61" idx="0"/>
            </p:cNvCxnSpPr>
            <p:nvPr/>
          </p:nvCxnSpPr>
          <p:spPr bwMode="auto">
            <a:xfrm rot="16200000" flipV="1">
              <a:off x="-1585080" y="5049850"/>
              <a:ext cx="144463" cy="359693"/>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sp>
        <p:nvSpPr>
          <p:cNvPr id="52" name="Folded Corner 51"/>
          <p:cNvSpPr/>
          <p:nvPr/>
        </p:nvSpPr>
        <p:spPr bwMode="auto">
          <a:xfrm>
            <a:off x="5148064" y="4437112"/>
            <a:ext cx="2232248" cy="2232248"/>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With hardwired, many</a:t>
            </a:r>
            <a:r>
              <a:rPr kumimoji="0" lang="en-US" sz="1600" b="0" i="0" u="none" strike="noStrike" cap="none" normalizeH="0" dirty="0">
                <a:ln>
                  <a:noFill/>
                </a:ln>
                <a:solidFill>
                  <a:srgbClr val="000000"/>
                </a:solidFill>
                <a:effectLst/>
                <a:latin typeface="Arial" charset="0"/>
              </a:rPr>
              <a:t> device features become too costly to use</a:t>
            </a:r>
            <a:r>
              <a:rPr lang="en-US" dirty="0"/>
              <a:t> so MOV is not fully integrated </a:t>
            </a:r>
            <a:endParaRPr kumimoji="0" lang="en-US" sz="1600" b="0" i="0" u="none" strike="noStrike" cap="none" normalizeH="0" dirty="0">
              <a:ln>
                <a:noFill/>
              </a:ln>
              <a:solidFill>
                <a:srgbClr val="000000"/>
              </a:solidFill>
              <a:effectLst/>
              <a:latin typeface="Arial" charset="0"/>
            </a:endParaRPr>
          </a:p>
        </p:txBody>
      </p:sp>
      <p:pic>
        <p:nvPicPr>
          <p:cNvPr id="1715201" name="Picture 1" descr="Emerson Bettis EIM TEC2000 electric actuator / motor operated valve (MOV)"/>
          <p:cNvPicPr>
            <a:picLocks noChangeAspect="1" noChangeArrowheads="1"/>
          </p:cNvPicPr>
          <p:nvPr/>
        </p:nvPicPr>
        <p:blipFill>
          <a:blip r:embed="rId3" cstate="print"/>
          <a:srcRect/>
          <a:stretch>
            <a:fillRect/>
          </a:stretch>
        </p:blipFill>
        <p:spPr bwMode="auto">
          <a:xfrm>
            <a:off x="5570293" y="3284984"/>
            <a:ext cx="2170059" cy="1080120"/>
          </a:xfrm>
          <a:prstGeom prst="rect">
            <a:avLst/>
          </a:prstGeom>
          <a:noFill/>
          <a:ln w="9525">
            <a:noFill/>
            <a:miter lim="800000"/>
            <a:headEnd/>
            <a:tailEnd/>
          </a:ln>
          <a:effec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Fieldbus Eliminates I/O Cards </a:t>
            </a:r>
            <a:r>
              <a:rPr lang="en-US"/>
              <a:t>and Terminations</a:t>
            </a:r>
          </a:p>
        </p:txBody>
      </p:sp>
      <p:sp>
        <p:nvSpPr>
          <p:cNvPr id="3" name="Content Placeholder 2"/>
          <p:cNvSpPr>
            <a:spLocks noGrp="1"/>
          </p:cNvSpPr>
          <p:nvPr>
            <p:ph sz="half" idx="1"/>
          </p:nvPr>
        </p:nvSpPr>
        <p:spPr>
          <a:xfrm>
            <a:off x="590550" y="1206500"/>
            <a:ext cx="4095750" cy="1790452"/>
          </a:xfrm>
        </p:spPr>
        <p:txBody>
          <a:bodyPr/>
          <a:lstStyle/>
          <a:p>
            <a:r>
              <a:rPr lang="en-US" dirty="0"/>
              <a:t>The hardwired MOV has 44 screw terminals for signals</a:t>
            </a:r>
          </a:p>
        </p:txBody>
      </p:sp>
      <p:sp>
        <p:nvSpPr>
          <p:cNvPr id="4" name="Content Placeholder 3"/>
          <p:cNvSpPr>
            <a:spLocks noGrp="1"/>
          </p:cNvSpPr>
          <p:nvPr>
            <p:ph sz="half" idx="2"/>
          </p:nvPr>
        </p:nvSpPr>
        <p:spPr>
          <a:xfrm>
            <a:off x="4838700" y="1206500"/>
            <a:ext cx="4095750" cy="1790452"/>
          </a:xfrm>
        </p:spPr>
        <p:txBody>
          <a:bodyPr/>
          <a:lstStyle/>
          <a:p>
            <a:r>
              <a:rPr lang="en-US"/>
              <a:t>Fieldbus uses only 2 of these terminals for all signals</a:t>
            </a:r>
            <a:endParaRPr lang="en-US" dirty="0"/>
          </a:p>
        </p:txBody>
      </p:sp>
      <p:pic>
        <p:nvPicPr>
          <p:cNvPr id="2029570" name="Picture 2"/>
          <p:cNvPicPr>
            <a:picLocks noChangeAspect="1" noChangeArrowheads="1"/>
          </p:cNvPicPr>
          <p:nvPr/>
        </p:nvPicPr>
        <p:blipFill>
          <a:blip r:embed="rId2" cstate="print"/>
          <a:srcRect/>
          <a:stretch>
            <a:fillRect/>
          </a:stretch>
        </p:blipFill>
        <p:spPr bwMode="auto">
          <a:xfrm>
            <a:off x="611560" y="3009060"/>
            <a:ext cx="4104456" cy="2724196"/>
          </a:xfrm>
          <a:prstGeom prst="rect">
            <a:avLst/>
          </a:prstGeom>
          <a:noFill/>
          <a:ln w="9525">
            <a:noFill/>
            <a:miter lim="800000"/>
            <a:headEnd/>
            <a:tailEnd/>
          </a:ln>
          <a:effectLst/>
        </p:spPr>
      </p:pic>
      <p:pic>
        <p:nvPicPr>
          <p:cNvPr id="6" name="Picture 2"/>
          <p:cNvPicPr>
            <a:picLocks noChangeAspect="1" noChangeArrowheads="1"/>
          </p:cNvPicPr>
          <p:nvPr/>
        </p:nvPicPr>
        <p:blipFill>
          <a:blip r:embed="rId2" cstate="print"/>
          <a:srcRect/>
          <a:stretch>
            <a:fillRect/>
          </a:stretch>
        </p:blipFill>
        <p:spPr bwMode="auto">
          <a:xfrm>
            <a:off x="4860032" y="2996952"/>
            <a:ext cx="4104456" cy="2724196"/>
          </a:xfrm>
          <a:prstGeom prst="rect">
            <a:avLst/>
          </a:prstGeom>
          <a:noFill/>
          <a:ln w="9525">
            <a:noFill/>
            <a:miter lim="800000"/>
            <a:headEnd/>
            <a:tailEnd/>
          </a:ln>
          <a:effectLst/>
        </p:spPr>
      </p:pic>
      <p:grpSp>
        <p:nvGrpSpPr>
          <p:cNvPr id="50" name="Group 49"/>
          <p:cNvGrpSpPr/>
          <p:nvPr/>
        </p:nvGrpSpPr>
        <p:grpSpPr>
          <a:xfrm>
            <a:off x="5796136" y="3099440"/>
            <a:ext cx="2160240" cy="936104"/>
            <a:chOff x="5796136" y="3068960"/>
            <a:chExt cx="2160240" cy="936104"/>
          </a:xfrm>
        </p:grpSpPr>
        <p:sp>
          <p:nvSpPr>
            <p:cNvPr id="27" name="Trapezoid 26"/>
            <p:cNvSpPr/>
            <p:nvPr/>
          </p:nvSpPr>
          <p:spPr bwMode="auto">
            <a:xfrm>
              <a:off x="5796136" y="3068960"/>
              <a:ext cx="2151774" cy="936104"/>
            </a:xfrm>
            <a:prstGeom prst="trapezoid">
              <a:avLst>
                <a:gd name="adj" fmla="val 22384"/>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cxnSp>
          <p:nvCxnSpPr>
            <p:cNvPr id="32" name="Straight Connector 31"/>
            <p:cNvCxnSpPr/>
            <p:nvPr/>
          </p:nvCxnSpPr>
          <p:spPr bwMode="auto">
            <a:xfrm flipV="1">
              <a:off x="5796136" y="3068960"/>
              <a:ext cx="1944216" cy="93610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Straight Connector 32"/>
            <p:cNvCxnSpPr/>
            <p:nvPr/>
          </p:nvCxnSpPr>
          <p:spPr bwMode="auto">
            <a:xfrm>
              <a:off x="6012160" y="3068960"/>
              <a:ext cx="1944216" cy="936104"/>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grpSp>
        <p:nvGrpSpPr>
          <p:cNvPr id="45" name="Group 44"/>
          <p:cNvGrpSpPr/>
          <p:nvPr/>
        </p:nvGrpSpPr>
        <p:grpSpPr>
          <a:xfrm>
            <a:off x="5503871" y="4254999"/>
            <a:ext cx="2884553" cy="864096"/>
            <a:chOff x="5503871" y="4293096"/>
            <a:chExt cx="2884553" cy="864096"/>
          </a:xfrm>
        </p:grpSpPr>
        <p:sp>
          <p:nvSpPr>
            <p:cNvPr id="38" name="Parallelogram 37"/>
            <p:cNvSpPr/>
            <p:nvPr/>
          </p:nvSpPr>
          <p:spPr bwMode="auto">
            <a:xfrm flipV="1">
              <a:off x="5503871" y="4293096"/>
              <a:ext cx="2880320" cy="864096"/>
            </a:xfrm>
            <a:prstGeom prst="parallelogram">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cxnSp>
          <p:nvCxnSpPr>
            <p:cNvPr id="39" name="Straight Connector 38"/>
            <p:cNvCxnSpPr/>
            <p:nvPr/>
          </p:nvCxnSpPr>
          <p:spPr bwMode="auto">
            <a:xfrm>
              <a:off x="5508104" y="4293096"/>
              <a:ext cx="2880320" cy="864096"/>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2" name="Straight Connector 41"/>
            <p:cNvCxnSpPr/>
            <p:nvPr/>
          </p:nvCxnSpPr>
          <p:spPr bwMode="auto">
            <a:xfrm flipV="1">
              <a:off x="5724128" y="4293096"/>
              <a:ext cx="2448272" cy="864096"/>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51" name="Oval 50"/>
          <p:cNvSpPr/>
          <p:nvPr/>
        </p:nvSpPr>
        <p:spPr bwMode="auto">
          <a:xfrm rot="20596231">
            <a:off x="7720388" y="3010431"/>
            <a:ext cx="576064" cy="1152128"/>
          </a:xfrm>
          <a:prstGeom prst="ellipse">
            <a:avLst/>
          </a:prstGeom>
          <a:noFill/>
          <a:ln w="38100" cap="flat" cmpd="sng" algn="ctr">
            <a:solidFill>
              <a:srgbClr val="62BB4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Eliminate Proprietary Protocols, Gateways, and Software</a:t>
            </a:r>
          </a:p>
        </p:txBody>
      </p:sp>
      <p:sp>
        <p:nvSpPr>
          <p:cNvPr id="3" name="Content Placeholder 2"/>
          <p:cNvSpPr>
            <a:spLocks noGrp="1"/>
          </p:cNvSpPr>
          <p:nvPr>
            <p:ph sz="half" idx="1"/>
          </p:nvPr>
        </p:nvSpPr>
        <p:spPr>
          <a:xfrm>
            <a:off x="590550" y="1052736"/>
            <a:ext cx="4095750" cy="1152128"/>
          </a:xfrm>
        </p:spPr>
        <p:txBody>
          <a:bodyPr/>
          <a:lstStyle/>
          <a:p>
            <a:pPr>
              <a:buNone/>
            </a:pPr>
            <a:r>
              <a:rPr lang="en-US" dirty="0"/>
              <a:t>Proprietary Bus</a:t>
            </a:r>
          </a:p>
          <a:p>
            <a:r>
              <a:rPr lang="en-US" dirty="0"/>
              <a:t>Vendor dependency</a:t>
            </a:r>
          </a:p>
          <a:p>
            <a:r>
              <a:rPr lang="en-US" dirty="0"/>
              <a:t>Gateways, mapping…</a:t>
            </a:r>
          </a:p>
        </p:txBody>
      </p:sp>
      <p:sp>
        <p:nvSpPr>
          <p:cNvPr id="4" name="Content Placeholder 3"/>
          <p:cNvSpPr>
            <a:spLocks noGrp="1"/>
          </p:cNvSpPr>
          <p:nvPr>
            <p:ph sz="half" idx="2"/>
          </p:nvPr>
        </p:nvSpPr>
        <p:spPr>
          <a:xfrm>
            <a:off x="4838700" y="1052736"/>
            <a:ext cx="4095750" cy="1152128"/>
          </a:xfrm>
        </p:spPr>
        <p:txBody>
          <a:bodyPr/>
          <a:lstStyle/>
          <a:p>
            <a:pPr>
              <a:buNone/>
            </a:pPr>
            <a:r>
              <a:rPr lang="en-US" dirty="0"/>
              <a:t>Fieldbus</a:t>
            </a:r>
          </a:p>
          <a:p>
            <a:r>
              <a:rPr lang="en-US" dirty="0"/>
              <a:t>Standards-based</a:t>
            </a:r>
          </a:p>
          <a:p>
            <a:r>
              <a:rPr lang="en-US" dirty="0"/>
              <a:t>Simple architecture</a:t>
            </a:r>
          </a:p>
        </p:txBody>
      </p:sp>
      <p:grpSp>
        <p:nvGrpSpPr>
          <p:cNvPr id="5" name="Group 35"/>
          <p:cNvGrpSpPr/>
          <p:nvPr/>
        </p:nvGrpSpPr>
        <p:grpSpPr>
          <a:xfrm>
            <a:off x="611560" y="4953549"/>
            <a:ext cx="481391" cy="450450"/>
            <a:chOff x="6988969" y="2119956"/>
            <a:chExt cx="668599" cy="625625"/>
          </a:xfrm>
        </p:grpSpPr>
        <p:sp>
          <p:nvSpPr>
            <p:cNvPr id="101" name="Oval 100"/>
            <p:cNvSpPr/>
            <p:nvPr/>
          </p:nvSpPr>
          <p:spPr>
            <a:xfrm>
              <a:off x="7010400" y="2133600"/>
              <a:ext cx="476404" cy="47640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000000"/>
                </a:solidFill>
                <a:latin typeface="Comic Sans MS" pitchFamily="66" charset="0"/>
              </a:endParaRPr>
            </a:p>
          </p:txBody>
        </p:sp>
        <p:sp>
          <p:nvSpPr>
            <p:cNvPr id="102" name="Oval 20"/>
            <p:cNvSpPr/>
            <p:nvPr/>
          </p:nvSpPr>
          <p:spPr>
            <a:xfrm>
              <a:off x="7162772" y="2286000"/>
              <a:ext cx="152428" cy="15242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000000"/>
                </a:solidFill>
                <a:latin typeface="Comic Sans MS" pitchFamily="66" charset="0"/>
              </a:endParaRPr>
            </a:p>
          </p:txBody>
        </p:sp>
        <p:sp>
          <p:nvSpPr>
            <p:cNvPr id="103" name="Freeform 102"/>
            <p:cNvSpPr/>
            <p:nvPr/>
          </p:nvSpPr>
          <p:spPr>
            <a:xfrm>
              <a:off x="6988969" y="2528888"/>
              <a:ext cx="503933" cy="216693"/>
            </a:xfrm>
            <a:custGeom>
              <a:avLst/>
              <a:gdLst>
                <a:gd name="connsiteX0" fmla="*/ 88106 w 503933"/>
                <a:gd name="connsiteY0" fmla="*/ 0 h 216693"/>
                <a:gd name="connsiteX1" fmla="*/ 88106 w 503933"/>
                <a:gd name="connsiteY1" fmla="*/ 0 h 216693"/>
                <a:gd name="connsiteX2" fmla="*/ 80962 w 503933"/>
                <a:gd name="connsiteY2" fmla="*/ 19050 h 216693"/>
                <a:gd name="connsiteX3" fmla="*/ 76200 w 503933"/>
                <a:gd name="connsiteY3" fmla="*/ 38100 h 216693"/>
                <a:gd name="connsiteX4" fmla="*/ 73819 w 503933"/>
                <a:gd name="connsiteY4" fmla="*/ 45243 h 216693"/>
                <a:gd name="connsiteX5" fmla="*/ 64294 w 503933"/>
                <a:gd name="connsiteY5" fmla="*/ 59531 h 216693"/>
                <a:gd name="connsiteX6" fmla="*/ 59531 w 503933"/>
                <a:gd name="connsiteY6" fmla="*/ 78581 h 216693"/>
                <a:gd name="connsiteX7" fmla="*/ 57150 w 503933"/>
                <a:gd name="connsiteY7" fmla="*/ 85725 h 216693"/>
                <a:gd name="connsiteX8" fmla="*/ 42862 w 503933"/>
                <a:gd name="connsiteY8" fmla="*/ 107156 h 216693"/>
                <a:gd name="connsiteX9" fmla="*/ 38100 w 503933"/>
                <a:gd name="connsiteY9" fmla="*/ 114300 h 216693"/>
                <a:gd name="connsiteX10" fmla="*/ 35719 w 503933"/>
                <a:gd name="connsiteY10" fmla="*/ 121443 h 216693"/>
                <a:gd name="connsiteX11" fmla="*/ 26194 w 503933"/>
                <a:gd name="connsiteY11" fmla="*/ 135731 h 216693"/>
                <a:gd name="connsiteX12" fmla="*/ 11906 w 503933"/>
                <a:gd name="connsiteY12" fmla="*/ 178593 h 216693"/>
                <a:gd name="connsiteX13" fmla="*/ 7144 w 503933"/>
                <a:gd name="connsiteY13" fmla="*/ 192881 h 216693"/>
                <a:gd name="connsiteX14" fmla="*/ 4762 w 503933"/>
                <a:gd name="connsiteY14" fmla="*/ 200025 h 216693"/>
                <a:gd name="connsiteX15" fmla="*/ 0 w 503933"/>
                <a:gd name="connsiteY15" fmla="*/ 207168 h 216693"/>
                <a:gd name="connsiteX16" fmla="*/ 7144 w 503933"/>
                <a:gd name="connsiteY16" fmla="*/ 211931 h 216693"/>
                <a:gd name="connsiteX17" fmla="*/ 30956 w 503933"/>
                <a:gd name="connsiteY17" fmla="*/ 214312 h 216693"/>
                <a:gd name="connsiteX18" fmla="*/ 38100 w 503933"/>
                <a:gd name="connsiteY18" fmla="*/ 216693 h 216693"/>
                <a:gd name="connsiteX19" fmla="*/ 502444 w 503933"/>
                <a:gd name="connsiteY19" fmla="*/ 214312 h 216693"/>
                <a:gd name="connsiteX20" fmla="*/ 500062 w 503933"/>
                <a:gd name="connsiteY20" fmla="*/ 202406 h 216693"/>
                <a:gd name="connsiteX21" fmla="*/ 495300 w 503933"/>
                <a:gd name="connsiteY21" fmla="*/ 188118 h 216693"/>
                <a:gd name="connsiteX22" fmla="*/ 492919 w 503933"/>
                <a:gd name="connsiteY22" fmla="*/ 180975 h 216693"/>
                <a:gd name="connsiteX23" fmla="*/ 485775 w 503933"/>
                <a:gd name="connsiteY23" fmla="*/ 178593 h 216693"/>
                <a:gd name="connsiteX24" fmla="*/ 476250 w 503933"/>
                <a:gd name="connsiteY24" fmla="*/ 169068 h 216693"/>
                <a:gd name="connsiteX25" fmla="*/ 471487 w 503933"/>
                <a:gd name="connsiteY25" fmla="*/ 161925 h 216693"/>
                <a:gd name="connsiteX26" fmla="*/ 461962 w 503933"/>
                <a:gd name="connsiteY26" fmla="*/ 140493 h 216693"/>
                <a:gd name="connsiteX27" fmla="*/ 438150 w 503933"/>
                <a:gd name="connsiteY27" fmla="*/ 69056 h 216693"/>
                <a:gd name="connsiteX28" fmla="*/ 433387 w 503933"/>
                <a:gd name="connsiteY28" fmla="*/ 54768 h 216693"/>
                <a:gd name="connsiteX29" fmla="*/ 431006 w 503933"/>
                <a:gd name="connsiteY29" fmla="*/ 47625 h 216693"/>
                <a:gd name="connsiteX30" fmla="*/ 416719 w 503933"/>
                <a:gd name="connsiteY30" fmla="*/ 38100 h 216693"/>
                <a:gd name="connsiteX31" fmla="*/ 409575 w 503933"/>
                <a:gd name="connsiteY31" fmla="*/ 28575 h 216693"/>
                <a:gd name="connsiteX32" fmla="*/ 409575 w 503933"/>
                <a:gd name="connsiteY32" fmla="*/ 28575 h 2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3933" h="216693">
                  <a:moveTo>
                    <a:pt x="88106" y="0"/>
                  </a:moveTo>
                  <a:lnTo>
                    <a:pt x="88106" y="0"/>
                  </a:lnTo>
                  <a:cubicBezTo>
                    <a:pt x="85725" y="6350"/>
                    <a:pt x="82985" y="12577"/>
                    <a:pt x="80962" y="19050"/>
                  </a:cubicBezTo>
                  <a:cubicBezTo>
                    <a:pt x="79010" y="25297"/>
                    <a:pt x="78270" y="31890"/>
                    <a:pt x="76200" y="38100"/>
                  </a:cubicBezTo>
                  <a:cubicBezTo>
                    <a:pt x="75406" y="40481"/>
                    <a:pt x="75038" y="43049"/>
                    <a:pt x="73819" y="45243"/>
                  </a:cubicBezTo>
                  <a:cubicBezTo>
                    <a:pt x="71039" y="50247"/>
                    <a:pt x="64294" y="59531"/>
                    <a:pt x="64294" y="59531"/>
                  </a:cubicBezTo>
                  <a:cubicBezTo>
                    <a:pt x="62706" y="65881"/>
                    <a:pt x="61601" y="72371"/>
                    <a:pt x="59531" y="78581"/>
                  </a:cubicBezTo>
                  <a:cubicBezTo>
                    <a:pt x="58737" y="80962"/>
                    <a:pt x="58369" y="83531"/>
                    <a:pt x="57150" y="85725"/>
                  </a:cubicBezTo>
                  <a:cubicBezTo>
                    <a:pt x="57146" y="85733"/>
                    <a:pt x="45246" y="103581"/>
                    <a:pt x="42862" y="107156"/>
                  </a:cubicBezTo>
                  <a:cubicBezTo>
                    <a:pt x="41275" y="109537"/>
                    <a:pt x="39005" y="111585"/>
                    <a:pt x="38100" y="114300"/>
                  </a:cubicBezTo>
                  <a:cubicBezTo>
                    <a:pt x="37306" y="116681"/>
                    <a:pt x="36938" y="119249"/>
                    <a:pt x="35719" y="121443"/>
                  </a:cubicBezTo>
                  <a:cubicBezTo>
                    <a:pt x="32939" y="126447"/>
                    <a:pt x="28004" y="130301"/>
                    <a:pt x="26194" y="135731"/>
                  </a:cubicBezTo>
                  <a:lnTo>
                    <a:pt x="11906" y="178593"/>
                  </a:lnTo>
                  <a:lnTo>
                    <a:pt x="7144" y="192881"/>
                  </a:lnTo>
                  <a:cubicBezTo>
                    <a:pt x="6350" y="195262"/>
                    <a:pt x="6154" y="197936"/>
                    <a:pt x="4762" y="200025"/>
                  </a:cubicBezTo>
                  <a:lnTo>
                    <a:pt x="0" y="207168"/>
                  </a:lnTo>
                  <a:cubicBezTo>
                    <a:pt x="2381" y="208756"/>
                    <a:pt x="4355" y="211287"/>
                    <a:pt x="7144" y="211931"/>
                  </a:cubicBezTo>
                  <a:cubicBezTo>
                    <a:pt x="14917" y="213725"/>
                    <a:pt x="23072" y="213099"/>
                    <a:pt x="30956" y="214312"/>
                  </a:cubicBezTo>
                  <a:cubicBezTo>
                    <a:pt x="33437" y="214694"/>
                    <a:pt x="35719" y="215899"/>
                    <a:pt x="38100" y="216693"/>
                  </a:cubicBezTo>
                  <a:lnTo>
                    <a:pt x="502444" y="214312"/>
                  </a:lnTo>
                  <a:cubicBezTo>
                    <a:pt x="506489" y="214187"/>
                    <a:pt x="501127" y="206311"/>
                    <a:pt x="500062" y="202406"/>
                  </a:cubicBezTo>
                  <a:cubicBezTo>
                    <a:pt x="498741" y="197563"/>
                    <a:pt x="496887" y="192881"/>
                    <a:pt x="495300" y="188118"/>
                  </a:cubicBezTo>
                  <a:cubicBezTo>
                    <a:pt x="494506" y="185737"/>
                    <a:pt x="495300" y="181769"/>
                    <a:pt x="492919" y="180975"/>
                  </a:cubicBezTo>
                  <a:lnTo>
                    <a:pt x="485775" y="178593"/>
                  </a:lnTo>
                  <a:cubicBezTo>
                    <a:pt x="480581" y="163010"/>
                    <a:pt x="487795" y="178303"/>
                    <a:pt x="476250" y="169068"/>
                  </a:cubicBezTo>
                  <a:cubicBezTo>
                    <a:pt x="474015" y="167280"/>
                    <a:pt x="473075" y="164306"/>
                    <a:pt x="471487" y="161925"/>
                  </a:cubicBezTo>
                  <a:cubicBezTo>
                    <a:pt x="465820" y="144922"/>
                    <a:pt x="469510" y="151814"/>
                    <a:pt x="461962" y="140493"/>
                  </a:cubicBezTo>
                  <a:lnTo>
                    <a:pt x="438150" y="69056"/>
                  </a:lnTo>
                  <a:lnTo>
                    <a:pt x="433387" y="54768"/>
                  </a:lnTo>
                  <a:cubicBezTo>
                    <a:pt x="432593" y="52387"/>
                    <a:pt x="433094" y="49017"/>
                    <a:pt x="431006" y="47625"/>
                  </a:cubicBezTo>
                  <a:lnTo>
                    <a:pt x="416719" y="38100"/>
                  </a:lnTo>
                  <a:cubicBezTo>
                    <a:pt x="413776" y="29272"/>
                    <a:pt x="416582" y="32079"/>
                    <a:pt x="409575" y="28575"/>
                  </a:cubicBezTo>
                  <a:lnTo>
                    <a:pt x="409575" y="28575"/>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04" name="Freeform 103"/>
            <p:cNvSpPr/>
            <p:nvPr/>
          </p:nvSpPr>
          <p:spPr>
            <a:xfrm>
              <a:off x="7236619" y="2119956"/>
              <a:ext cx="420949" cy="182713"/>
            </a:xfrm>
            <a:custGeom>
              <a:avLst/>
              <a:gdLst>
                <a:gd name="connsiteX0" fmla="*/ 0 w 420949"/>
                <a:gd name="connsiteY0" fmla="*/ 11263 h 182713"/>
                <a:gd name="connsiteX1" fmla="*/ 0 w 420949"/>
                <a:gd name="connsiteY1" fmla="*/ 11263 h 182713"/>
                <a:gd name="connsiteX2" fmla="*/ 402431 w 420949"/>
                <a:gd name="connsiteY2" fmla="*/ 11263 h 182713"/>
                <a:gd name="connsiteX3" fmla="*/ 404812 w 420949"/>
                <a:gd name="connsiteY3" fmla="*/ 142232 h 182713"/>
                <a:gd name="connsiteX4" fmla="*/ 407194 w 420949"/>
                <a:gd name="connsiteY4" fmla="*/ 151757 h 182713"/>
                <a:gd name="connsiteX5" fmla="*/ 404812 w 420949"/>
                <a:gd name="connsiteY5" fmla="*/ 175569 h 182713"/>
                <a:gd name="connsiteX6" fmla="*/ 397669 w 420949"/>
                <a:gd name="connsiteY6" fmla="*/ 177950 h 182713"/>
                <a:gd name="connsiteX7" fmla="*/ 238125 w 420949"/>
                <a:gd name="connsiteY7" fmla="*/ 182713 h 182713"/>
                <a:gd name="connsiteX8" fmla="*/ 238125 w 420949"/>
                <a:gd name="connsiteY8" fmla="*/ 182713 h 18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949" h="182713">
                  <a:moveTo>
                    <a:pt x="0" y="11263"/>
                  </a:moveTo>
                  <a:lnTo>
                    <a:pt x="0" y="11263"/>
                  </a:lnTo>
                  <a:cubicBezTo>
                    <a:pt x="125336" y="3891"/>
                    <a:pt x="344634" y="-9892"/>
                    <a:pt x="402431" y="11263"/>
                  </a:cubicBezTo>
                  <a:cubicBezTo>
                    <a:pt x="443434" y="26271"/>
                    <a:pt x="403333" y="98594"/>
                    <a:pt x="404812" y="142232"/>
                  </a:cubicBezTo>
                  <a:cubicBezTo>
                    <a:pt x="404923" y="145503"/>
                    <a:pt x="406400" y="148582"/>
                    <a:pt x="407194" y="151757"/>
                  </a:cubicBezTo>
                  <a:cubicBezTo>
                    <a:pt x="406400" y="159694"/>
                    <a:pt x="407538" y="168072"/>
                    <a:pt x="404812" y="175569"/>
                  </a:cubicBezTo>
                  <a:cubicBezTo>
                    <a:pt x="403954" y="177928"/>
                    <a:pt x="400176" y="177841"/>
                    <a:pt x="397669" y="177950"/>
                  </a:cubicBezTo>
                  <a:cubicBezTo>
                    <a:pt x="344514" y="180261"/>
                    <a:pt x="291330" y="182713"/>
                    <a:pt x="238125" y="182713"/>
                  </a:cubicBezTo>
                  <a:lnTo>
                    <a:pt x="238125" y="182713"/>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grpSp>
        <p:nvGrpSpPr>
          <p:cNvPr id="6" name="Group 36"/>
          <p:cNvGrpSpPr/>
          <p:nvPr/>
        </p:nvGrpSpPr>
        <p:grpSpPr>
          <a:xfrm>
            <a:off x="611560" y="5647949"/>
            <a:ext cx="481391" cy="450450"/>
            <a:chOff x="6988969" y="2119956"/>
            <a:chExt cx="668599" cy="625625"/>
          </a:xfrm>
        </p:grpSpPr>
        <p:sp>
          <p:nvSpPr>
            <p:cNvPr id="97" name="Oval 96"/>
            <p:cNvSpPr/>
            <p:nvPr/>
          </p:nvSpPr>
          <p:spPr>
            <a:xfrm>
              <a:off x="7010400" y="2133600"/>
              <a:ext cx="476404" cy="47640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000000"/>
                </a:solidFill>
                <a:latin typeface="Comic Sans MS" pitchFamily="66" charset="0"/>
              </a:endParaRPr>
            </a:p>
          </p:txBody>
        </p:sp>
        <p:sp>
          <p:nvSpPr>
            <p:cNvPr id="98" name="Oval 97"/>
            <p:cNvSpPr/>
            <p:nvPr/>
          </p:nvSpPr>
          <p:spPr>
            <a:xfrm>
              <a:off x="7162772" y="2286000"/>
              <a:ext cx="152428" cy="15242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000000"/>
                </a:solidFill>
                <a:latin typeface="Comic Sans MS" pitchFamily="66" charset="0"/>
              </a:endParaRPr>
            </a:p>
          </p:txBody>
        </p:sp>
        <p:sp>
          <p:nvSpPr>
            <p:cNvPr id="99" name="Freeform 98"/>
            <p:cNvSpPr/>
            <p:nvPr/>
          </p:nvSpPr>
          <p:spPr>
            <a:xfrm>
              <a:off x="6988969" y="2528888"/>
              <a:ext cx="503933" cy="216693"/>
            </a:xfrm>
            <a:custGeom>
              <a:avLst/>
              <a:gdLst>
                <a:gd name="connsiteX0" fmla="*/ 88106 w 503933"/>
                <a:gd name="connsiteY0" fmla="*/ 0 h 216693"/>
                <a:gd name="connsiteX1" fmla="*/ 88106 w 503933"/>
                <a:gd name="connsiteY1" fmla="*/ 0 h 216693"/>
                <a:gd name="connsiteX2" fmla="*/ 80962 w 503933"/>
                <a:gd name="connsiteY2" fmla="*/ 19050 h 216693"/>
                <a:gd name="connsiteX3" fmla="*/ 76200 w 503933"/>
                <a:gd name="connsiteY3" fmla="*/ 38100 h 216693"/>
                <a:gd name="connsiteX4" fmla="*/ 73819 w 503933"/>
                <a:gd name="connsiteY4" fmla="*/ 45243 h 216693"/>
                <a:gd name="connsiteX5" fmla="*/ 64294 w 503933"/>
                <a:gd name="connsiteY5" fmla="*/ 59531 h 216693"/>
                <a:gd name="connsiteX6" fmla="*/ 59531 w 503933"/>
                <a:gd name="connsiteY6" fmla="*/ 78581 h 216693"/>
                <a:gd name="connsiteX7" fmla="*/ 57150 w 503933"/>
                <a:gd name="connsiteY7" fmla="*/ 85725 h 216693"/>
                <a:gd name="connsiteX8" fmla="*/ 42862 w 503933"/>
                <a:gd name="connsiteY8" fmla="*/ 107156 h 216693"/>
                <a:gd name="connsiteX9" fmla="*/ 38100 w 503933"/>
                <a:gd name="connsiteY9" fmla="*/ 114300 h 216693"/>
                <a:gd name="connsiteX10" fmla="*/ 35719 w 503933"/>
                <a:gd name="connsiteY10" fmla="*/ 121443 h 216693"/>
                <a:gd name="connsiteX11" fmla="*/ 26194 w 503933"/>
                <a:gd name="connsiteY11" fmla="*/ 135731 h 216693"/>
                <a:gd name="connsiteX12" fmla="*/ 11906 w 503933"/>
                <a:gd name="connsiteY12" fmla="*/ 178593 h 216693"/>
                <a:gd name="connsiteX13" fmla="*/ 7144 w 503933"/>
                <a:gd name="connsiteY13" fmla="*/ 192881 h 216693"/>
                <a:gd name="connsiteX14" fmla="*/ 4762 w 503933"/>
                <a:gd name="connsiteY14" fmla="*/ 200025 h 216693"/>
                <a:gd name="connsiteX15" fmla="*/ 0 w 503933"/>
                <a:gd name="connsiteY15" fmla="*/ 207168 h 216693"/>
                <a:gd name="connsiteX16" fmla="*/ 7144 w 503933"/>
                <a:gd name="connsiteY16" fmla="*/ 211931 h 216693"/>
                <a:gd name="connsiteX17" fmla="*/ 30956 w 503933"/>
                <a:gd name="connsiteY17" fmla="*/ 214312 h 216693"/>
                <a:gd name="connsiteX18" fmla="*/ 38100 w 503933"/>
                <a:gd name="connsiteY18" fmla="*/ 216693 h 216693"/>
                <a:gd name="connsiteX19" fmla="*/ 502444 w 503933"/>
                <a:gd name="connsiteY19" fmla="*/ 214312 h 216693"/>
                <a:gd name="connsiteX20" fmla="*/ 500062 w 503933"/>
                <a:gd name="connsiteY20" fmla="*/ 202406 h 216693"/>
                <a:gd name="connsiteX21" fmla="*/ 495300 w 503933"/>
                <a:gd name="connsiteY21" fmla="*/ 188118 h 216693"/>
                <a:gd name="connsiteX22" fmla="*/ 492919 w 503933"/>
                <a:gd name="connsiteY22" fmla="*/ 180975 h 216693"/>
                <a:gd name="connsiteX23" fmla="*/ 485775 w 503933"/>
                <a:gd name="connsiteY23" fmla="*/ 178593 h 216693"/>
                <a:gd name="connsiteX24" fmla="*/ 476250 w 503933"/>
                <a:gd name="connsiteY24" fmla="*/ 169068 h 216693"/>
                <a:gd name="connsiteX25" fmla="*/ 471487 w 503933"/>
                <a:gd name="connsiteY25" fmla="*/ 161925 h 216693"/>
                <a:gd name="connsiteX26" fmla="*/ 461962 w 503933"/>
                <a:gd name="connsiteY26" fmla="*/ 140493 h 216693"/>
                <a:gd name="connsiteX27" fmla="*/ 438150 w 503933"/>
                <a:gd name="connsiteY27" fmla="*/ 69056 h 216693"/>
                <a:gd name="connsiteX28" fmla="*/ 433387 w 503933"/>
                <a:gd name="connsiteY28" fmla="*/ 54768 h 216693"/>
                <a:gd name="connsiteX29" fmla="*/ 431006 w 503933"/>
                <a:gd name="connsiteY29" fmla="*/ 47625 h 216693"/>
                <a:gd name="connsiteX30" fmla="*/ 416719 w 503933"/>
                <a:gd name="connsiteY30" fmla="*/ 38100 h 216693"/>
                <a:gd name="connsiteX31" fmla="*/ 409575 w 503933"/>
                <a:gd name="connsiteY31" fmla="*/ 28575 h 216693"/>
                <a:gd name="connsiteX32" fmla="*/ 409575 w 503933"/>
                <a:gd name="connsiteY32" fmla="*/ 28575 h 2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3933" h="216693">
                  <a:moveTo>
                    <a:pt x="88106" y="0"/>
                  </a:moveTo>
                  <a:lnTo>
                    <a:pt x="88106" y="0"/>
                  </a:lnTo>
                  <a:cubicBezTo>
                    <a:pt x="85725" y="6350"/>
                    <a:pt x="82985" y="12577"/>
                    <a:pt x="80962" y="19050"/>
                  </a:cubicBezTo>
                  <a:cubicBezTo>
                    <a:pt x="79010" y="25297"/>
                    <a:pt x="78270" y="31890"/>
                    <a:pt x="76200" y="38100"/>
                  </a:cubicBezTo>
                  <a:cubicBezTo>
                    <a:pt x="75406" y="40481"/>
                    <a:pt x="75038" y="43049"/>
                    <a:pt x="73819" y="45243"/>
                  </a:cubicBezTo>
                  <a:cubicBezTo>
                    <a:pt x="71039" y="50247"/>
                    <a:pt x="64294" y="59531"/>
                    <a:pt x="64294" y="59531"/>
                  </a:cubicBezTo>
                  <a:cubicBezTo>
                    <a:pt x="62706" y="65881"/>
                    <a:pt x="61601" y="72371"/>
                    <a:pt x="59531" y="78581"/>
                  </a:cubicBezTo>
                  <a:cubicBezTo>
                    <a:pt x="58737" y="80962"/>
                    <a:pt x="58369" y="83531"/>
                    <a:pt x="57150" y="85725"/>
                  </a:cubicBezTo>
                  <a:cubicBezTo>
                    <a:pt x="57146" y="85733"/>
                    <a:pt x="45246" y="103581"/>
                    <a:pt x="42862" y="107156"/>
                  </a:cubicBezTo>
                  <a:cubicBezTo>
                    <a:pt x="41275" y="109537"/>
                    <a:pt x="39005" y="111585"/>
                    <a:pt x="38100" y="114300"/>
                  </a:cubicBezTo>
                  <a:cubicBezTo>
                    <a:pt x="37306" y="116681"/>
                    <a:pt x="36938" y="119249"/>
                    <a:pt x="35719" y="121443"/>
                  </a:cubicBezTo>
                  <a:cubicBezTo>
                    <a:pt x="32939" y="126447"/>
                    <a:pt x="28004" y="130301"/>
                    <a:pt x="26194" y="135731"/>
                  </a:cubicBezTo>
                  <a:lnTo>
                    <a:pt x="11906" y="178593"/>
                  </a:lnTo>
                  <a:lnTo>
                    <a:pt x="7144" y="192881"/>
                  </a:lnTo>
                  <a:cubicBezTo>
                    <a:pt x="6350" y="195262"/>
                    <a:pt x="6154" y="197936"/>
                    <a:pt x="4762" y="200025"/>
                  </a:cubicBezTo>
                  <a:lnTo>
                    <a:pt x="0" y="207168"/>
                  </a:lnTo>
                  <a:cubicBezTo>
                    <a:pt x="2381" y="208756"/>
                    <a:pt x="4355" y="211287"/>
                    <a:pt x="7144" y="211931"/>
                  </a:cubicBezTo>
                  <a:cubicBezTo>
                    <a:pt x="14917" y="213725"/>
                    <a:pt x="23072" y="213099"/>
                    <a:pt x="30956" y="214312"/>
                  </a:cubicBezTo>
                  <a:cubicBezTo>
                    <a:pt x="33437" y="214694"/>
                    <a:pt x="35719" y="215899"/>
                    <a:pt x="38100" y="216693"/>
                  </a:cubicBezTo>
                  <a:lnTo>
                    <a:pt x="502444" y="214312"/>
                  </a:lnTo>
                  <a:cubicBezTo>
                    <a:pt x="506489" y="214187"/>
                    <a:pt x="501127" y="206311"/>
                    <a:pt x="500062" y="202406"/>
                  </a:cubicBezTo>
                  <a:cubicBezTo>
                    <a:pt x="498741" y="197563"/>
                    <a:pt x="496887" y="192881"/>
                    <a:pt x="495300" y="188118"/>
                  </a:cubicBezTo>
                  <a:cubicBezTo>
                    <a:pt x="494506" y="185737"/>
                    <a:pt x="495300" y="181769"/>
                    <a:pt x="492919" y="180975"/>
                  </a:cubicBezTo>
                  <a:lnTo>
                    <a:pt x="485775" y="178593"/>
                  </a:lnTo>
                  <a:cubicBezTo>
                    <a:pt x="480581" y="163010"/>
                    <a:pt x="487795" y="178303"/>
                    <a:pt x="476250" y="169068"/>
                  </a:cubicBezTo>
                  <a:cubicBezTo>
                    <a:pt x="474015" y="167280"/>
                    <a:pt x="473075" y="164306"/>
                    <a:pt x="471487" y="161925"/>
                  </a:cubicBezTo>
                  <a:cubicBezTo>
                    <a:pt x="465820" y="144922"/>
                    <a:pt x="469510" y="151814"/>
                    <a:pt x="461962" y="140493"/>
                  </a:cubicBezTo>
                  <a:lnTo>
                    <a:pt x="438150" y="69056"/>
                  </a:lnTo>
                  <a:lnTo>
                    <a:pt x="433387" y="54768"/>
                  </a:lnTo>
                  <a:cubicBezTo>
                    <a:pt x="432593" y="52387"/>
                    <a:pt x="433094" y="49017"/>
                    <a:pt x="431006" y="47625"/>
                  </a:cubicBezTo>
                  <a:lnTo>
                    <a:pt x="416719" y="38100"/>
                  </a:lnTo>
                  <a:cubicBezTo>
                    <a:pt x="413776" y="29272"/>
                    <a:pt x="416582" y="32079"/>
                    <a:pt x="409575" y="28575"/>
                  </a:cubicBezTo>
                  <a:lnTo>
                    <a:pt x="409575" y="28575"/>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00" name="Freeform 99"/>
            <p:cNvSpPr/>
            <p:nvPr/>
          </p:nvSpPr>
          <p:spPr>
            <a:xfrm>
              <a:off x="7236619" y="2119956"/>
              <a:ext cx="420949" cy="182713"/>
            </a:xfrm>
            <a:custGeom>
              <a:avLst/>
              <a:gdLst>
                <a:gd name="connsiteX0" fmla="*/ 0 w 420949"/>
                <a:gd name="connsiteY0" fmla="*/ 11263 h 182713"/>
                <a:gd name="connsiteX1" fmla="*/ 0 w 420949"/>
                <a:gd name="connsiteY1" fmla="*/ 11263 h 182713"/>
                <a:gd name="connsiteX2" fmla="*/ 402431 w 420949"/>
                <a:gd name="connsiteY2" fmla="*/ 11263 h 182713"/>
                <a:gd name="connsiteX3" fmla="*/ 404812 w 420949"/>
                <a:gd name="connsiteY3" fmla="*/ 142232 h 182713"/>
                <a:gd name="connsiteX4" fmla="*/ 407194 w 420949"/>
                <a:gd name="connsiteY4" fmla="*/ 151757 h 182713"/>
                <a:gd name="connsiteX5" fmla="*/ 404812 w 420949"/>
                <a:gd name="connsiteY5" fmla="*/ 175569 h 182713"/>
                <a:gd name="connsiteX6" fmla="*/ 397669 w 420949"/>
                <a:gd name="connsiteY6" fmla="*/ 177950 h 182713"/>
                <a:gd name="connsiteX7" fmla="*/ 238125 w 420949"/>
                <a:gd name="connsiteY7" fmla="*/ 182713 h 182713"/>
                <a:gd name="connsiteX8" fmla="*/ 238125 w 420949"/>
                <a:gd name="connsiteY8" fmla="*/ 182713 h 18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949" h="182713">
                  <a:moveTo>
                    <a:pt x="0" y="11263"/>
                  </a:moveTo>
                  <a:lnTo>
                    <a:pt x="0" y="11263"/>
                  </a:lnTo>
                  <a:cubicBezTo>
                    <a:pt x="125336" y="3891"/>
                    <a:pt x="344634" y="-9892"/>
                    <a:pt x="402431" y="11263"/>
                  </a:cubicBezTo>
                  <a:cubicBezTo>
                    <a:pt x="443434" y="26271"/>
                    <a:pt x="403333" y="98594"/>
                    <a:pt x="404812" y="142232"/>
                  </a:cubicBezTo>
                  <a:cubicBezTo>
                    <a:pt x="404923" y="145503"/>
                    <a:pt x="406400" y="148582"/>
                    <a:pt x="407194" y="151757"/>
                  </a:cubicBezTo>
                  <a:cubicBezTo>
                    <a:pt x="406400" y="159694"/>
                    <a:pt x="407538" y="168072"/>
                    <a:pt x="404812" y="175569"/>
                  </a:cubicBezTo>
                  <a:cubicBezTo>
                    <a:pt x="403954" y="177928"/>
                    <a:pt x="400176" y="177841"/>
                    <a:pt x="397669" y="177950"/>
                  </a:cubicBezTo>
                  <a:cubicBezTo>
                    <a:pt x="344514" y="180261"/>
                    <a:pt x="291330" y="182713"/>
                    <a:pt x="238125" y="182713"/>
                  </a:cubicBezTo>
                  <a:lnTo>
                    <a:pt x="238125" y="182713"/>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cxnSp>
        <p:nvCxnSpPr>
          <p:cNvPr id="8" name="Straight Connector 7"/>
          <p:cNvCxnSpPr/>
          <p:nvPr/>
        </p:nvCxnSpPr>
        <p:spPr>
          <a:xfrm>
            <a:off x="4384792" y="4812534"/>
            <a:ext cx="0" cy="1124079"/>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 name="Group 49"/>
          <p:cNvGrpSpPr/>
          <p:nvPr/>
        </p:nvGrpSpPr>
        <p:grpSpPr>
          <a:xfrm>
            <a:off x="2835479" y="4616110"/>
            <a:ext cx="232577" cy="452034"/>
            <a:chOff x="2133600" y="1377149"/>
            <a:chExt cx="323024" cy="627825"/>
          </a:xfrm>
        </p:grpSpPr>
        <p:sp>
          <p:nvSpPr>
            <p:cNvPr id="94" name="Freeform 2"/>
            <p:cNvSpPr/>
            <p:nvPr/>
          </p:nvSpPr>
          <p:spPr>
            <a:xfrm>
              <a:off x="2133600" y="1852574"/>
              <a:ext cx="304800" cy="152400"/>
            </a:xfrm>
            <a:custGeom>
              <a:avLst/>
              <a:gdLst>
                <a:gd name="connsiteX0" fmla="*/ 0 w 749672"/>
                <a:gd name="connsiteY0" fmla="*/ 0 h 316791"/>
                <a:gd name="connsiteX1" fmla="*/ 0 w 749672"/>
                <a:gd name="connsiteY1" fmla="*/ 0 h 316791"/>
                <a:gd name="connsiteX2" fmla="*/ 80387 w 749672"/>
                <a:gd name="connsiteY2" fmla="*/ 10048 h 316791"/>
                <a:gd name="connsiteX3" fmla="*/ 110532 w 749672"/>
                <a:gd name="connsiteY3" fmla="*/ 20096 h 316791"/>
                <a:gd name="connsiteX4" fmla="*/ 130629 w 749672"/>
                <a:gd name="connsiteY4" fmla="*/ 40193 h 316791"/>
                <a:gd name="connsiteX5" fmla="*/ 140677 w 749672"/>
                <a:gd name="connsiteY5" fmla="*/ 55266 h 316791"/>
                <a:gd name="connsiteX6" fmla="*/ 190919 w 749672"/>
                <a:gd name="connsiteY6" fmla="*/ 80386 h 316791"/>
                <a:gd name="connsiteX7" fmla="*/ 221064 w 749672"/>
                <a:gd name="connsiteY7" fmla="*/ 95459 h 316791"/>
                <a:gd name="connsiteX8" fmla="*/ 236136 w 749672"/>
                <a:gd name="connsiteY8" fmla="*/ 105507 h 316791"/>
                <a:gd name="connsiteX9" fmla="*/ 281354 w 749672"/>
                <a:gd name="connsiteY9" fmla="*/ 120580 h 316791"/>
                <a:gd name="connsiteX10" fmla="*/ 296426 w 749672"/>
                <a:gd name="connsiteY10" fmla="*/ 125604 h 316791"/>
                <a:gd name="connsiteX11" fmla="*/ 316523 w 749672"/>
                <a:gd name="connsiteY11" fmla="*/ 135652 h 316791"/>
                <a:gd name="connsiteX12" fmla="*/ 336620 w 749672"/>
                <a:gd name="connsiteY12" fmla="*/ 140677 h 316791"/>
                <a:gd name="connsiteX13" fmla="*/ 376813 w 749672"/>
                <a:gd name="connsiteY13" fmla="*/ 150725 h 316791"/>
                <a:gd name="connsiteX14" fmla="*/ 401934 w 749672"/>
                <a:gd name="connsiteY14" fmla="*/ 170822 h 316791"/>
                <a:gd name="connsiteX15" fmla="*/ 411982 w 749672"/>
                <a:gd name="connsiteY15" fmla="*/ 185894 h 316791"/>
                <a:gd name="connsiteX16" fmla="*/ 442127 w 749672"/>
                <a:gd name="connsiteY16" fmla="*/ 211015 h 316791"/>
                <a:gd name="connsiteX17" fmla="*/ 452176 w 749672"/>
                <a:gd name="connsiteY17" fmla="*/ 221063 h 316791"/>
                <a:gd name="connsiteX18" fmla="*/ 487345 w 749672"/>
                <a:gd name="connsiteY18" fmla="*/ 231112 h 316791"/>
                <a:gd name="connsiteX19" fmla="*/ 552659 w 749672"/>
                <a:gd name="connsiteY19" fmla="*/ 251208 h 316791"/>
                <a:gd name="connsiteX20" fmla="*/ 648119 w 749672"/>
                <a:gd name="connsiteY20" fmla="*/ 261257 h 316791"/>
                <a:gd name="connsiteX21" fmla="*/ 673240 w 749672"/>
                <a:gd name="connsiteY21" fmla="*/ 281354 h 316791"/>
                <a:gd name="connsiteX22" fmla="*/ 708409 w 749672"/>
                <a:gd name="connsiteY22" fmla="*/ 296426 h 316791"/>
                <a:gd name="connsiteX23" fmla="*/ 723481 w 749672"/>
                <a:gd name="connsiteY23" fmla="*/ 306474 h 316791"/>
                <a:gd name="connsiteX24" fmla="*/ 738554 w 749672"/>
                <a:gd name="connsiteY24" fmla="*/ 311499 h 316791"/>
                <a:gd name="connsiteX25" fmla="*/ 728505 w 749672"/>
                <a:gd name="connsiteY25" fmla="*/ 20096 h 316791"/>
                <a:gd name="connsiteX26" fmla="*/ 683288 w 749672"/>
                <a:gd name="connsiteY26" fmla="*/ 25121 h 316791"/>
                <a:gd name="connsiteX27" fmla="*/ 663191 w 749672"/>
                <a:gd name="connsiteY27" fmla="*/ 30145 h 316791"/>
                <a:gd name="connsiteX28" fmla="*/ 602901 w 749672"/>
                <a:gd name="connsiteY28" fmla="*/ 40193 h 316791"/>
                <a:gd name="connsiteX29" fmla="*/ 577780 w 749672"/>
                <a:gd name="connsiteY29" fmla="*/ 60290 h 316791"/>
                <a:gd name="connsiteX30" fmla="*/ 562708 w 749672"/>
                <a:gd name="connsiteY30" fmla="*/ 70338 h 316791"/>
                <a:gd name="connsiteX31" fmla="*/ 552659 w 749672"/>
                <a:gd name="connsiteY31" fmla="*/ 80386 h 316791"/>
                <a:gd name="connsiteX32" fmla="*/ 512466 w 749672"/>
                <a:gd name="connsiteY32" fmla="*/ 90435 h 316791"/>
                <a:gd name="connsiteX33" fmla="*/ 482321 w 749672"/>
                <a:gd name="connsiteY33" fmla="*/ 105507 h 316791"/>
                <a:gd name="connsiteX34" fmla="*/ 457200 w 749672"/>
                <a:gd name="connsiteY34" fmla="*/ 130628 h 316791"/>
                <a:gd name="connsiteX35" fmla="*/ 442127 w 749672"/>
                <a:gd name="connsiteY35" fmla="*/ 125604 h 316791"/>
                <a:gd name="connsiteX36" fmla="*/ 406958 w 749672"/>
                <a:gd name="connsiteY36" fmla="*/ 145701 h 316791"/>
                <a:gd name="connsiteX37" fmla="*/ 351692 w 749672"/>
                <a:gd name="connsiteY37" fmla="*/ 155749 h 316791"/>
                <a:gd name="connsiteX38" fmla="*/ 321547 w 749672"/>
                <a:gd name="connsiteY38" fmla="*/ 170822 h 316791"/>
                <a:gd name="connsiteX39" fmla="*/ 306475 w 749672"/>
                <a:gd name="connsiteY39" fmla="*/ 175846 h 316791"/>
                <a:gd name="connsiteX40" fmla="*/ 281354 w 749672"/>
                <a:gd name="connsiteY40" fmla="*/ 200967 h 316791"/>
                <a:gd name="connsiteX41" fmla="*/ 195943 w 749672"/>
                <a:gd name="connsiteY41" fmla="*/ 216039 h 316791"/>
                <a:gd name="connsiteX42" fmla="*/ 180870 w 749672"/>
                <a:gd name="connsiteY42" fmla="*/ 221063 h 316791"/>
                <a:gd name="connsiteX43" fmla="*/ 170822 w 749672"/>
                <a:gd name="connsiteY43" fmla="*/ 231112 h 316791"/>
                <a:gd name="connsiteX44" fmla="*/ 140677 w 749672"/>
                <a:gd name="connsiteY44" fmla="*/ 241160 h 316791"/>
                <a:gd name="connsiteX45" fmla="*/ 125604 w 749672"/>
                <a:gd name="connsiteY45" fmla="*/ 251208 h 316791"/>
                <a:gd name="connsiteX46" fmla="*/ 100483 w 749672"/>
                <a:gd name="connsiteY46" fmla="*/ 256233 h 316791"/>
                <a:gd name="connsiteX47" fmla="*/ 85411 w 749672"/>
                <a:gd name="connsiteY47" fmla="*/ 261257 h 316791"/>
                <a:gd name="connsiteX48" fmla="*/ 65314 w 749672"/>
                <a:gd name="connsiteY48" fmla="*/ 266281 h 316791"/>
                <a:gd name="connsiteX49" fmla="*/ 50242 w 749672"/>
                <a:gd name="connsiteY49" fmla="*/ 276329 h 316791"/>
                <a:gd name="connsiteX50" fmla="*/ 35169 w 749672"/>
                <a:gd name="connsiteY50" fmla="*/ 281354 h 316791"/>
                <a:gd name="connsiteX51" fmla="*/ 25121 w 749672"/>
                <a:gd name="connsiteY51" fmla="*/ 296426 h 316791"/>
                <a:gd name="connsiteX52" fmla="*/ 15072 w 749672"/>
                <a:gd name="connsiteY52" fmla="*/ 306474 h 316791"/>
                <a:gd name="connsiteX53" fmla="*/ 0 w 749672"/>
                <a:gd name="connsiteY53" fmla="*/ 0 h 3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9672" h="316791">
                  <a:moveTo>
                    <a:pt x="0" y="0"/>
                  </a:moveTo>
                  <a:lnTo>
                    <a:pt x="0" y="0"/>
                  </a:lnTo>
                  <a:cubicBezTo>
                    <a:pt x="17470" y="1747"/>
                    <a:pt x="59610" y="4854"/>
                    <a:pt x="80387" y="10048"/>
                  </a:cubicBezTo>
                  <a:cubicBezTo>
                    <a:pt x="90663" y="12617"/>
                    <a:pt x="110532" y="20096"/>
                    <a:pt x="110532" y="20096"/>
                  </a:cubicBezTo>
                  <a:cubicBezTo>
                    <a:pt x="117231" y="26795"/>
                    <a:pt x="125374" y="32310"/>
                    <a:pt x="130629" y="40193"/>
                  </a:cubicBezTo>
                  <a:cubicBezTo>
                    <a:pt x="133978" y="45217"/>
                    <a:pt x="136133" y="51290"/>
                    <a:pt x="140677" y="55266"/>
                  </a:cubicBezTo>
                  <a:cubicBezTo>
                    <a:pt x="164603" y="76201"/>
                    <a:pt x="165947" y="74143"/>
                    <a:pt x="190919" y="80386"/>
                  </a:cubicBezTo>
                  <a:cubicBezTo>
                    <a:pt x="234103" y="109178"/>
                    <a:pt x="179471" y="74663"/>
                    <a:pt x="221064" y="95459"/>
                  </a:cubicBezTo>
                  <a:cubicBezTo>
                    <a:pt x="226465" y="98159"/>
                    <a:pt x="230618" y="103055"/>
                    <a:pt x="236136" y="105507"/>
                  </a:cubicBezTo>
                  <a:cubicBezTo>
                    <a:pt x="236151" y="105514"/>
                    <a:pt x="273810" y="118065"/>
                    <a:pt x="281354" y="120580"/>
                  </a:cubicBezTo>
                  <a:cubicBezTo>
                    <a:pt x="286378" y="122255"/>
                    <a:pt x="291689" y="123236"/>
                    <a:pt x="296426" y="125604"/>
                  </a:cubicBezTo>
                  <a:cubicBezTo>
                    <a:pt x="303125" y="128953"/>
                    <a:pt x="309510" y="133022"/>
                    <a:pt x="316523" y="135652"/>
                  </a:cubicBezTo>
                  <a:cubicBezTo>
                    <a:pt x="322989" y="138077"/>
                    <a:pt x="329980" y="138780"/>
                    <a:pt x="336620" y="140677"/>
                  </a:cubicBezTo>
                  <a:cubicBezTo>
                    <a:pt x="372658" y="150974"/>
                    <a:pt x="325755" y="140514"/>
                    <a:pt x="376813" y="150725"/>
                  </a:cubicBezTo>
                  <a:cubicBezTo>
                    <a:pt x="388008" y="158188"/>
                    <a:pt x="393750" y="160592"/>
                    <a:pt x="401934" y="170822"/>
                  </a:cubicBezTo>
                  <a:cubicBezTo>
                    <a:pt x="405706" y="175537"/>
                    <a:pt x="408116" y="181255"/>
                    <a:pt x="411982" y="185894"/>
                  </a:cubicBezTo>
                  <a:cubicBezTo>
                    <a:pt x="429883" y="207375"/>
                    <a:pt x="422368" y="195208"/>
                    <a:pt x="442127" y="211015"/>
                  </a:cubicBezTo>
                  <a:cubicBezTo>
                    <a:pt x="445826" y="213974"/>
                    <a:pt x="448114" y="218626"/>
                    <a:pt x="452176" y="221063"/>
                  </a:cubicBezTo>
                  <a:cubicBezTo>
                    <a:pt x="457809" y="224443"/>
                    <a:pt x="482958" y="229796"/>
                    <a:pt x="487345" y="231112"/>
                  </a:cubicBezTo>
                  <a:cubicBezTo>
                    <a:pt x="509031" y="237618"/>
                    <a:pt x="530230" y="247130"/>
                    <a:pt x="552659" y="251208"/>
                  </a:cubicBezTo>
                  <a:cubicBezTo>
                    <a:pt x="585990" y="257268"/>
                    <a:pt x="613156" y="258343"/>
                    <a:pt x="648119" y="261257"/>
                  </a:cubicBezTo>
                  <a:cubicBezTo>
                    <a:pt x="677461" y="271038"/>
                    <a:pt x="650514" y="258628"/>
                    <a:pt x="673240" y="281354"/>
                  </a:cubicBezTo>
                  <a:cubicBezTo>
                    <a:pt x="684805" y="292919"/>
                    <a:pt x="693035" y="292583"/>
                    <a:pt x="708409" y="296426"/>
                  </a:cubicBezTo>
                  <a:cubicBezTo>
                    <a:pt x="713433" y="299775"/>
                    <a:pt x="718080" y="303774"/>
                    <a:pt x="723481" y="306474"/>
                  </a:cubicBezTo>
                  <a:cubicBezTo>
                    <a:pt x="728218" y="308843"/>
                    <a:pt x="738350" y="316791"/>
                    <a:pt x="738554" y="311499"/>
                  </a:cubicBezTo>
                  <a:cubicBezTo>
                    <a:pt x="746584" y="102742"/>
                    <a:pt x="749672" y="125914"/>
                    <a:pt x="728505" y="20096"/>
                  </a:cubicBezTo>
                  <a:cubicBezTo>
                    <a:pt x="713433" y="21771"/>
                    <a:pt x="698277" y="22815"/>
                    <a:pt x="683288" y="25121"/>
                  </a:cubicBezTo>
                  <a:cubicBezTo>
                    <a:pt x="676463" y="26171"/>
                    <a:pt x="670002" y="29010"/>
                    <a:pt x="663191" y="30145"/>
                  </a:cubicBezTo>
                  <a:cubicBezTo>
                    <a:pt x="592623" y="41906"/>
                    <a:pt x="648127" y="28887"/>
                    <a:pt x="602901" y="40193"/>
                  </a:cubicBezTo>
                  <a:cubicBezTo>
                    <a:pt x="556514" y="71118"/>
                    <a:pt x="613574" y="31654"/>
                    <a:pt x="577780" y="60290"/>
                  </a:cubicBezTo>
                  <a:cubicBezTo>
                    <a:pt x="573065" y="64062"/>
                    <a:pt x="567423" y="66566"/>
                    <a:pt x="562708" y="70338"/>
                  </a:cubicBezTo>
                  <a:cubicBezTo>
                    <a:pt x="559009" y="73297"/>
                    <a:pt x="557013" y="78520"/>
                    <a:pt x="552659" y="80386"/>
                  </a:cubicBezTo>
                  <a:cubicBezTo>
                    <a:pt x="512532" y="97583"/>
                    <a:pt x="541725" y="75806"/>
                    <a:pt x="512466" y="90435"/>
                  </a:cubicBezTo>
                  <a:cubicBezTo>
                    <a:pt x="473508" y="109913"/>
                    <a:pt x="520204" y="92879"/>
                    <a:pt x="482321" y="105507"/>
                  </a:cubicBezTo>
                  <a:cubicBezTo>
                    <a:pt x="476460" y="114299"/>
                    <a:pt x="469760" y="128535"/>
                    <a:pt x="457200" y="130628"/>
                  </a:cubicBezTo>
                  <a:cubicBezTo>
                    <a:pt x="451976" y="131499"/>
                    <a:pt x="447151" y="127279"/>
                    <a:pt x="442127" y="125604"/>
                  </a:cubicBezTo>
                  <a:cubicBezTo>
                    <a:pt x="396026" y="140971"/>
                    <a:pt x="467794" y="115283"/>
                    <a:pt x="406958" y="145701"/>
                  </a:cubicBezTo>
                  <a:cubicBezTo>
                    <a:pt x="397483" y="150438"/>
                    <a:pt x="355778" y="155165"/>
                    <a:pt x="351692" y="155749"/>
                  </a:cubicBezTo>
                  <a:cubicBezTo>
                    <a:pt x="313809" y="168377"/>
                    <a:pt x="360504" y="151343"/>
                    <a:pt x="321547" y="170822"/>
                  </a:cubicBezTo>
                  <a:cubicBezTo>
                    <a:pt x="316810" y="173190"/>
                    <a:pt x="311499" y="174171"/>
                    <a:pt x="306475" y="175846"/>
                  </a:cubicBezTo>
                  <a:cubicBezTo>
                    <a:pt x="298101" y="184220"/>
                    <a:pt x="292588" y="197222"/>
                    <a:pt x="281354" y="200967"/>
                  </a:cubicBezTo>
                  <a:cubicBezTo>
                    <a:pt x="233660" y="216864"/>
                    <a:pt x="261757" y="210056"/>
                    <a:pt x="195943" y="216039"/>
                  </a:cubicBezTo>
                  <a:cubicBezTo>
                    <a:pt x="190919" y="217714"/>
                    <a:pt x="185411" y="218338"/>
                    <a:pt x="180870" y="221063"/>
                  </a:cubicBezTo>
                  <a:cubicBezTo>
                    <a:pt x="176808" y="223500"/>
                    <a:pt x="175059" y="228994"/>
                    <a:pt x="170822" y="231112"/>
                  </a:cubicBezTo>
                  <a:cubicBezTo>
                    <a:pt x="161348" y="235849"/>
                    <a:pt x="149490" y="235285"/>
                    <a:pt x="140677" y="241160"/>
                  </a:cubicBezTo>
                  <a:cubicBezTo>
                    <a:pt x="135653" y="244509"/>
                    <a:pt x="131258" y="249088"/>
                    <a:pt x="125604" y="251208"/>
                  </a:cubicBezTo>
                  <a:cubicBezTo>
                    <a:pt x="117608" y="254206"/>
                    <a:pt x="108768" y="254162"/>
                    <a:pt x="100483" y="256233"/>
                  </a:cubicBezTo>
                  <a:cubicBezTo>
                    <a:pt x="95345" y="257518"/>
                    <a:pt x="90503" y="259802"/>
                    <a:pt x="85411" y="261257"/>
                  </a:cubicBezTo>
                  <a:cubicBezTo>
                    <a:pt x="78772" y="263154"/>
                    <a:pt x="72013" y="264606"/>
                    <a:pt x="65314" y="266281"/>
                  </a:cubicBezTo>
                  <a:cubicBezTo>
                    <a:pt x="60290" y="269630"/>
                    <a:pt x="55643" y="273629"/>
                    <a:pt x="50242" y="276329"/>
                  </a:cubicBezTo>
                  <a:cubicBezTo>
                    <a:pt x="45505" y="278698"/>
                    <a:pt x="39305" y="278045"/>
                    <a:pt x="35169" y="281354"/>
                  </a:cubicBezTo>
                  <a:cubicBezTo>
                    <a:pt x="30454" y="285126"/>
                    <a:pt x="28893" y="291711"/>
                    <a:pt x="25121" y="296426"/>
                  </a:cubicBezTo>
                  <a:cubicBezTo>
                    <a:pt x="22162" y="300125"/>
                    <a:pt x="18422" y="303125"/>
                    <a:pt x="15072" y="306474"/>
                  </a:cubicBezTo>
                  <a:cubicBezTo>
                    <a:pt x="13370" y="202641"/>
                    <a:pt x="2512" y="51079"/>
                    <a:pt x="0" y="0"/>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5" name="Oval 3"/>
            <p:cNvSpPr/>
            <p:nvPr/>
          </p:nvSpPr>
          <p:spPr>
            <a:xfrm>
              <a:off x="2133600" y="1377149"/>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M</a:t>
              </a:r>
            </a:p>
          </p:txBody>
        </p:sp>
        <p:sp>
          <p:nvSpPr>
            <p:cNvPr id="96" name="Freeform 4"/>
            <p:cNvSpPr/>
            <p:nvPr/>
          </p:nvSpPr>
          <p:spPr>
            <a:xfrm flipH="1">
              <a:off x="2286000" y="1690647"/>
              <a:ext cx="15277" cy="237427"/>
            </a:xfrm>
            <a:custGeom>
              <a:avLst/>
              <a:gdLst>
                <a:gd name="connsiteX0" fmla="*/ 0 w 14288"/>
                <a:gd name="connsiteY0" fmla="*/ 302418 h 302418"/>
                <a:gd name="connsiteX1" fmla="*/ 0 w 14288"/>
                <a:gd name="connsiteY1" fmla="*/ 302418 h 302418"/>
                <a:gd name="connsiteX2" fmla="*/ 2381 w 14288"/>
                <a:gd name="connsiteY2" fmla="*/ 242887 h 302418"/>
                <a:gd name="connsiteX3" fmla="*/ 4763 w 14288"/>
                <a:gd name="connsiteY3" fmla="*/ 235743 h 302418"/>
                <a:gd name="connsiteX4" fmla="*/ 7144 w 14288"/>
                <a:gd name="connsiteY4" fmla="*/ 119062 h 302418"/>
                <a:gd name="connsiteX5" fmla="*/ 11906 w 14288"/>
                <a:gd name="connsiteY5" fmla="*/ 95250 h 302418"/>
                <a:gd name="connsiteX6" fmla="*/ 14288 w 14288"/>
                <a:gd name="connsiteY6" fmla="*/ 78581 h 302418"/>
                <a:gd name="connsiteX7" fmla="*/ 11906 w 14288"/>
                <a:gd name="connsiteY7" fmla="*/ 0 h 302418"/>
                <a:gd name="connsiteX8" fmla="*/ 11906 w 14288"/>
                <a:gd name="connsiteY8" fmla="*/ 0 h 302418"/>
                <a:gd name="connsiteX0" fmla="*/ 0 w 15664"/>
                <a:gd name="connsiteY0" fmla="*/ 302418 h 311638"/>
                <a:gd name="connsiteX1" fmla="*/ 15628 w 15664"/>
                <a:gd name="connsiteY1" fmla="*/ 311638 h 311638"/>
                <a:gd name="connsiteX2" fmla="*/ 2381 w 15664"/>
                <a:gd name="connsiteY2" fmla="*/ 242887 h 311638"/>
                <a:gd name="connsiteX3" fmla="*/ 4763 w 15664"/>
                <a:gd name="connsiteY3" fmla="*/ 235743 h 311638"/>
                <a:gd name="connsiteX4" fmla="*/ 7144 w 15664"/>
                <a:gd name="connsiteY4" fmla="*/ 119062 h 311638"/>
                <a:gd name="connsiteX5" fmla="*/ 11906 w 15664"/>
                <a:gd name="connsiteY5" fmla="*/ 95250 h 311638"/>
                <a:gd name="connsiteX6" fmla="*/ 14288 w 15664"/>
                <a:gd name="connsiteY6" fmla="*/ 78581 h 311638"/>
                <a:gd name="connsiteX7" fmla="*/ 11906 w 15664"/>
                <a:gd name="connsiteY7" fmla="*/ 0 h 311638"/>
                <a:gd name="connsiteX8" fmla="*/ 11906 w 15664"/>
                <a:gd name="connsiteY8" fmla="*/ 0 h 311638"/>
                <a:gd name="connsiteX0" fmla="*/ 0 w 15663"/>
                <a:gd name="connsiteY0" fmla="*/ 302418 h 311638"/>
                <a:gd name="connsiteX1" fmla="*/ 15628 w 15663"/>
                <a:gd name="connsiteY1" fmla="*/ 311638 h 311638"/>
                <a:gd name="connsiteX2" fmla="*/ 2381 w 15663"/>
                <a:gd name="connsiteY2" fmla="*/ 242887 h 311638"/>
                <a:gd name="connsiteX3" fmla="*/ 7144 w 15663"/>
                <a:gd name="connsiteY3" fmla="*/ 119062 h 311638"/>
                <a:gd name="connsiteX4" fmla="*/ 11906 w 15663"/>
                <a:gd name="connsiteY4" fmla="*/ 95250 h 311638"/>
                <a:gd name="connsiteX5" fmla="*/ 14288 w 15663"/>
                <a:gd name="connsiteY5" fmla="*/ 78581 h 311638"/>
                <a:gd name="connsiteX6" fmla="*/ 11906 w 15663"/>
                <a:gd name="connsiteY6" fmla="*/ 0 h 311638"/>
                <a:gd name="connsiteX7" fmla="*/ 11906 w 15663"/>
                <a:gd name="connsiteY7" fmla="*/ 0 h 311638"/>
                <a:gd name="connsiteX0" fmla="*/ 0 w 15735"/>
                <a:gd name="connsiteY0" fmla="*/ 302418 h 323714"/>
                <a:gd name="connsiteX1" fmla="*/ 15628 w 15735"/>
                <a:gd name="connsiteY1" fmla="*/ 311638 h 323714"/>
                <a:gd name="connsiteX2" fmla="*/ 7144 w 15735"/>
                <a:gd name="connsiteY2" fmla="*/ 119062 h 323714"/>
                <a:gd name="connsiteX3" fmla="*/ 11906 w 15735"/>
                <a:gd name="connsiteY3" fmla="*/ 95250 h 323714"/>
                <a:gd name="connsiteX4" fmla="*/ 14288 w 15735"/>
                <a:gd name="connsiteY4" fmla="*/ 78581 h 323714"/>
                <a:gd name="connsiteX5" fmla="*/ 11906 w 15735"/>
                <a:gd name="connsiteY5" fmla="*/ 0 h 323714"/>
                <a:gd name="connsiteX6" fmla="*/ 11906 w 15735"/>
                <a:gd name="connsiteY6" fmla="*/ 0 h 323714"/>
                <a:gd name="connsiteX0" fmla="*/ 8484 w 8591"/>
                <a:gd name="connsiteY0" fmla="*/ 311638 h 311638"/>
                <a:gd name="connsiteX1" fmla="*/ 0 w 8591"/>
                <a:gd name="connsiteY1" fmla="*/ 119062 h 311638"/>
                <a:gd name="connsiteX2" fmla="*/ 4762 w 8591"/>
                <a:gd name="connsiteY2" fmla="*/ 95250 h 311638"/>
                <a:gd name="connsiteX3" fmla="*/ 7144 w 8591"/>
                <a:gd name="connsiteY3" fmla="*/ 78581 h 311638"/>
                <a:gd name="connsiteX4" fmla="*/ 4762 w 8591"/>
                <a:gd name="connsiteY4" fmla="*/ 0 h 311638"/>
                <a:gd name="connsiteX5" fmla="*/ 4762 w 8591"/>
                <a:gd name="connsiteY5" fmla="*/ 0 h 311638"/>
                <a:gd name="connsiteX0" fmla="*/ 6737 w 8316"/>
                <a:gd name="connsiteY0" fmla="*/ 13037 h 13037"/>
                <a:gd name="connsiteX1" fmla="*/ 0 w 8316"/>
                <a:gd name="connsiteY1" fmla="*/ 3821 h 13037"/>
                <a:gd name="connsiteX2" fmla="*/ 5543 w 8316"/>
                <a:gd name="connsiteY2" fmla="*/ 3056 h 13037"/>
                <a:gd name="connsiteX3" fmla="*/ 8316 w 8316"/>
                <a:gd name="connsiteY3" fmla="*/ 2522 h 13037"/>
                <a:gd name="connsiteX4" fmla="*/ 5543 w 8316"/>
                <a:gd name="connsiteY4" fmla="*/ 0 h 13037"/>
                <a:gd name="connsiteX5" fmla="*/ 5543 w 8316"/>
                <a:gd name="connsiteY5" fmla="*/ 0 h 13037"/>
                <a:gd name="connsiteX0" fmla="*/ 8101 w 10000"/>
                <a:gd name="connsiteY0" fmla="*/ 10000 h 10000"/>
                <a:gd name="connsiteX1" fmla="*/ 0 w 10000"/>
                <a:gd name="connsiteY1" fmla="*/ 2931 h 10000"/>
                <a:gd name="connsiteX2" fmla="*/ 6665 w 10000"/>
                <a:gd name="connsiteY2" fmla="*/ 2344 h 10000"/>
                <a:gd name="connsiteX3" fmla="*/ 10000 w 10000"/>
                <a:gd name="connsiteY3" fmla="*/ 1934 h 10000"/>
                <a:gd name="connsiteX4" fmla="*/ 6665 w 10000"/>
                <a:gd name="connsiteY4" fmla="*/ 0 h 10000"/>
                <a:gd name="connsiteX5" fmla="*/ 6665 w 10000"/>
                <a:gd name="connsiteY5" fmla="*/ 867 h 10000"/>
                <a:gd name="connsiteX0" fmla="*/ 8101 w 10000"/>
                <a:gd name="connsiteY0" fmla="*/ 9133 h 9133"/>
                <a:gd name="connsiteX1" fmla="*/ 0 w 10000"/>
                <a:gd name="connsiteY1" fmla="*/ 2064 h 9133"/>
                <a:gd name="connsiteX2" fmla="*/ 6665 w 10000"/>
                <a:gd name="connsiteY2" fmla="*/ 1477 h 9133"/>
                <a:gd name="connsiteX3" fmla="*/ 10000 w 10000"/>
                <a:gd name="connsiteY3" fmla="*/ 1067 h 9133"/>
                <a:gd name="connsiteX4" fmla="*/ 6665 w 10000"/>
                <a:gd name="connsiteY4" fmla="*/ 0 h 9133"/>
                <a:gd name="connsiteX0" fmla="*/ 1481 w 3380"/>
                <a:gd name="connsiteY0" fmla="*/ 10000 h 10000"/>
                <a:gd name="connsiteX1" fmla="*/ 45 w 3380"/>
                <a:gd name="connsiteY1" fmla="*/ 1617 h 10000"/>
                <a:gd name="connsiteX2" fmla="*/ 3380 w 3380"/>
                <a:gd name="connsiteY2" fmla="*/ 1168 h 10000"/>
                <a:gd name="connsiteX3" fmla="*/ 45 w 3380"/>
                <a:gd name="connsiteY3" fmla="*/ 0 h 10000"/>
                <a:gd name="connsiteX0" fmla="*/ 7351 w 9886"/>
                <a:gd name="connsiteY0" fmla="*/ 2811 h 2811"/>
                <a:gd name="connsiteX1" fmla="*/ 19 w 9886"/>
                <a:gd name="connsiteY1" fmla="*/ 1617 h 2811"/>
                <a:gd name="connsiteX2" fmla="*/ 9886 w 9886"/>
                <a:gd name="connsiteY2" fmla="*/ 1168 h 2811"/>
                <a:gd name="connsiteX3" fmla="*/ 19 w 9886"/>
                <a:gd name="connsiteY3" fmla="*/ 0 h 2811"/>
              </a:gdLst>
              <a:ahLst/>
              <a:cxnLst>
                <a:cxn ang="0">
                  <a:pos x="connsiteX0" y="connsiteY0"/>
                </a:cxn>
                <a:cxn ang="0">
                  <a:pos x="connsiteX1" y="connsiteY1"/>
                </a:cxn>
                <a:cxn ang="0">
                  <a:pos x="connsiteX2" y="connsiteY2"/>
                </a:cxn>
                <a:cxn ang="0">
                  <a:pos x="connsiteX3" y="connsiteY3"/>
                </a:cxn>
              </a:cxnLst>
              <a:rect l="l" t="t" r="r" b="b"/>
              <a:pathLst>
                <a:path w="9886" h="2811">
                  <a:moveTo>
                    <a:pt x="7351" y="2811"/>
                  </a:moveTo>
                  <a:cubicBezTo>
                    <a:pt x="6466" y="1065"/>
                    <a:pt x="-404" y="1891"/>
                    <a:pt x="19" y="1617"/>
                  </a:cubicBezTo>
                  <a:cubicBezTo>
                    <a:pt x="442" y="1343"/>
                    <a:pt x="6596" y="1318"/>
                    <a:pt x="9886" y="1168"/>
                  </a:cubicBezTo>
                  <a:cubicBezTo>
                    <a:pt x="9886" y="899"/>
                    <a:pt x="2075" y="243"/>
                    <a:pt x="19" y="0"/>
                  </a:cubicBez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sp>
        <p:nvSpPr>
          <p:cNvPr id="10" name="Oval 9"/>
          <p:cNvSpPr/>
          <p:nvPr/>
        </p:nvSpPr>
        <p:spPr>
          <a:xfrm>
            <a:off x="1518742" y="4626368"/>
            <a:ext cx="232577" cy="232577"/>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P</a:t>
            </a:r>
          </a:p>
        </p:txBody>
      </p:sp>
      <p:cxnSp>
        <p:nvCxnSpPr>
          <p:cNvPr id="11" name="Straight Connector 10"/>
          <p:cNvCxnSpPr/>
          <p:nvPr/>
        </p:nvCxnSpPr>
        <p:spPr>
          <a:xfrm flipV="1">
            <a:off x="1082906" y="5013280"/>
            <a:ext cx="1765694" cy="276"/>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957654" y="4629232"/>
            <a:ext cx="232577" cy="232577"/>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T</a:t>
            </a:r>
          </a:p>
        </p:txBody>
      </p:sp>
      <p:grpSp>
        <p:nvGrpSpPr>
          <p:cNvPr id="9" name="Group 54"/>
          <p:cNvGrpSpPr/>
          <p:nvPr/>
        </p:nvGrpSpPr>
        <p:grpSpPr>
          <a:xfrm>
            <a:off x="3493847" y="4616110"/>
            <a:ext cx="232577" cy="452034"/>
            <a:chOff x="2133600" y="1377149"/>
            <a:chExt cx="323024" cy="627825"/>
          </a:xfrm>
        </p:grpSpPr>
        <p:sp>
          <p:nvSpPr>
            <p:cNvPr id="91" name="Freeform 90"/>
            <p:cNvSpPr/>
            <p:nvPr/>
          </p:nvSpPr>
          <p:spPr>
            <a:xfrm>
              <a:off x="2133600" y="1852574"/>
              <a:ext cx="304800" cy="152400"/>
            </a:xfrm>
            <a:custGeom>
              <a:avLst/>
              <a:gdLst>
                <a:gd name="connsiteX0" fmla="*/ 0 w 749672"/>
                <a:gd name="connsiteY0" fmla="*/ 0 h 316791"/>
                <a:gd name="connsiteX1" fmla="*/ 0 w 749672"/>
                <a:gd name="connsiteY1" fmla="*/ 0 h 316791"/>
                <a:gd name="connsiteX2" fmla="*/ 80387 w 749672"/>
                <a:gd name="connsiteY2" fmla="*/ 10048 h 316791"/>
                <a:gd name="connsiteX3" fmla="*/ 110532 w 749672"/>
                <a:gd name="connsiteY3" fmla="*/ 20096 h 316791"/>
                <a:gd name="connsiteX4" fmla="*/ 130629 w 749672"/>
                <a:gd name="connsiteY4" fmla="*/ 40193 h 316791"/>
                <a:gd name="connsiteX5" fmla="*/ 140677 w 749672"/>
                <a:gd name="connsiteY5" fmla="*/ 55266 h 316791"/>
                <a:gd name="connsiteX6" fmla="*/ 190919 w 749672"/>
                <a:gd name="connsiteY6" fmla="*/ 80386 h 316791"/>
                <a:gd name="connsiteX7" fmla="*/ 221064 w 749672"/>
                <a:gd name="connsiteY7" fmla="*/ 95459 h 316791"/>
                <a:gd name="connsiteX8" fmla="*/ 236136 w 749672"/>
                <a:gd name="connsiteY8" fmla="*/ 105507 h 316791"/>
                <a:gd name="connsiteX9" fmla="*/ 281354 w 749672"/>
                <a:gd name="connsiteY9" fmla="*/ 120580 h 316791"/>
                <a:gd name="connsiteX10" fmla="*/ 296426 w 749672"/>
                <a:gd name="connsiteY10" fmla="*/ 125604 h 316791"/>
                <a:gd name="connsiteX11" fmla="*/ 316523 w 749672"/>
                <a:gd name="connsiteY11" fmla="*/ 135652 h 316791"/>
                <a:gd name="connsiteX12" fmla="*/ 336620 w 749672"/>
                <a:gd name="connsiteY12" fmla="*/ 140677 h 316791"/>
                <a:gd name="connsiteX13" fmla="*/ 376813 w 749672"/>
                <a:gd name="connsiteY13" fmla="*/ 150725 h 316791"/>
                <a:gd name="connsiteX14" fmla="*/ 401934 w 749672"/>
                <a:gd name="connsiteY14" fmla="*/ 170822 h 316791"/>
                <a:gd name="connsiteX15" fmla="*/ 411982 w 749672"/>
                <a:gd name="connsiteY15" fmla="*/ 185894 h 316791"/>
                <a:gd name="connsiteX16" fmla="*/ 442127 w 749672"/>
                <a:gd name="connsiteY16" fmla="*/ 211015 h 316791"/>
                <a:gd name="connsiteX17" fmla="*/ 452176 w 749672"/>
                <a:gd name="connsiteY17" fmla="*/ 221063 h 316791"/>
                <a:gd name="connsiteX18" fmla="*/ 487345 w 749672"/>
                <a:gd name="connsiteY18" fmla="*/ 231112 h 316791"/>
                <a:gd name="connsiteX19" fmla="*/ 552659 w 749672"/>
                <a:gd name="connsiteY19" fmla="*/ 251208 h 316791"/>
                <a:gd name="connsiteX20" fmla="*/ 648119 w 749672"/>
                <a:gd name="connsiteY20" fmla="*/ 261257 h 316791"/>
                <a:gd name="connsiteX21" fmla="*/ 673240 w 749672"/>
                <a:gd name="connsiteY21" fmla="*/ 281354 h 316791"/>
                <a:gd name="connsiteX22" fmla="*/ 708409 w 749672"/>
                <a:gd name="connsiteY22" fmla="*/ 296426 h 316791"/>
                <a:gd name="connsiteX23" fmla="*/ 723481 w 749672"/>
                <a:gd name="connsiteY23" fmla="*/ 306474 h 316791"/>
                <a:gd name="connsiteX24" fmla="*/ 738554 w 749672"/>
                <a:gd name="connsiteY24" fmla="*/ 311499 h 316791"/>
                <a:gd name="connsiteX25" fmla="*/ 728505 w 749672"/>
                <a:gd name="connsiteY25" fmla="*/ 20096 h 316791"/>
                <a:gd name="connsiteX26" fmla="*/ 683288 w 749672"/>
                <a:gd name="connsiteY26" fmla="*/ 25121 h 316791"/>
                <a:gd name="connsiteX27" fmla="*/ 663191 w 749672"/>
                <a:gd name="connsiteY27" fmla="*/ 30145 h 316791"/>
                <a:gd name="connsiteX28" fmla="*/ 602901 w 749672"/>
                <a:gd name="connsiteY28" fmla="*/ 40193 h 316791"/>
                <a:gd name="connsiteX29" fmla="*/ 577780 w 749672"/>
                <a:gd name="connsiteY29" fmla="*/ 60290 h 316791"/>
                <a:gd name="connsiteX30" fmla="*/ 562708 w 749672"/>
                <a:gd name="connsiteY30" fmla="*/ 70338 h 316791"/>
                <a:gd name="connsiteX31" fmla="*/ 552659 w 749672"/>
                <a:gd name="connsiteY31" fmla="*/ 80386 h 316791"/>
                <a:gd name="connsiteX32" fmla="*/ 512466 w 749672"/>
                <a:gd name="connsiteY32" fmla="*/ 90435 h 316791"/>
                <a:gd name="connsiteX33" fmla="*/ 482321 w 749672"/>
                <a:gd name="connsiteY33" fmla="*/ 105507 h 316791"/>
                <a:gd name="connsiteX34" fmla="*/ 457200 w 749672"/>
                <a:gd name="connsiteY34" fmla="*/ 130628 h 316791"/>
                <a:gd name="connsiteX35" fmla="*/ 442127 w 749672"/>
                <a:gd name="connsiteY35" fmla="*/ 125604 h 316791"/>
                <a:gd name="connsiteX36" fmla="*/ 406958 w 749672"/>
                <a:gd name="connsiteY36" fmla="*/ 145701 h 316791"/>
                <a:gd name="connsiteX37" fmla="*/ 351692 w 749672"/>
                <a:gd name="connsiteY37" fmla="*/ 155749 h 316791"/>
                <a:gd name="connsiteX38" fmla="*/ 321547 w 749672"/>
                <a:gd name="connsiteY38" fmla="*/ 170822 h 316791"/>
                <a:gd name="connsiteX39" fmla="*/ 306475 w 749672"/>
                <a:gd name="connsiteY39" fmla="*/ 175846 h 316791"/>
                <a:gd name="connsiteX40" fmla="*/ 281354 w 749672"/>
                <a:gd name="connsiteY40" fmla="*/ 200967 h 316791"/>
                <a:gd name="connsiteX41" fmla="*/ 195943 w 749672"/>
                <a:gd name="connsiteY41" fmla="*/ 216039 h 316791"/>
                <a:gd name="connsiteX42" fmla="*/ 180870 w 749672"/>
                <a:gd name="connsiteY42" fmla="*/ 221063 h 316791"/>
                <a:gd name="connsiteX43" fmla="*/ 170822 w 749672"/>
                <a:gd name="connsiteY43" fmla="*/ 231112 h 316791"/>
                <a:gd name="connsiteX44" fmla="*/ 140677 w 749672"/>
                <a:gd name="connsiteY44" fmla="*/ 241160 h 316791"/>
                <a:gd name="connsiteX45" fmla="*/ 125604 w 749672"/>
                <a:gd name="connsiteY45" fmla="*/ 251208 h 316791"/>
                <a:gd name="connsiteX46" fmla="*/ 100483 w 749672"/>
                <a:gd name="connsiteY46" fmla="*/ 256233 h 316791"/>
                <a:gd name="connsiteX47" fmla="*/ 85411 w 749672"/>
                <a:gd name="connsiteY47" fmla="*/ 261257 h 316791"/>
                <a:gd name="connsiteX48" fmla="*/ 65314 w 749672"/>
                <a:gd name="connsiteY48" fmla="*/ 266281 h 316791"/>
                <a:gd name="connsiteX49" fmla="*/ 50242 w 749672"/>
                <a:gd name="connsiteY49" fmla="*/ 276329 h 316791"/>
                <a:gd name="connsiteX50" fmla="*/ 35169 w 749672"/>
                <a:gd name="connsiteY50" fmla="*/ 281354 h 316791"/>
                <a:gd name="connsiteX51" fmla="*/ 25121 w 749672"/>
                <a:gd name="connsiteY51" fmla="*/ 296426 h 316791"/>
                <a:gd name="connsiteX52" fmla="*/ 15072 w 749672"/>
                <a:gd name="connsiteY52" fmla="*/ 306474 h 316791"/>
                <a:gd name="connsiteX53" fmla="*/ 0 w 749672"/>
                <a:gd name="connsiteY53" fmla="*/ 0 h 3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9672" h="316791">
                  <a:moveTo>
                    <a:pt x="0" y="0"/>
                  </a:moveTo>
                  <a:lnTo>
                    <a:pt x="0" y="0"/>
                  </a:lnTo>
                  <a:cubicBezTo>
                    <a:pt x="17470" y="1747"/>
                    <a:pt x="59610" y="4854"/>
                    <a:pt x="80387" y="10048"/>
                  </a:cubicBezTo>
                  <a:cubicBezTo>
                    <a:pt x="90663" y="12617"/>
                    <a:pt x="110532" y="20096"/>
                    <a:pt x="110532" y="20096"/>
                  </a:cubicBezTo>
                  <a:cubicBezTo>
                    <a:pt x="117231" y="26795"/>
                    <a:pt x="125374" y="32310"/>
                    <a:pt x="130629" y="40193"/>
                  </a:cubicBezTo>
                  <a:cubicBezTo>
                    <a:pt x="133978" y="45217"/>
                    <a:pt x="136133" y="51290"/>
                    <a:pt x="140677" y="55266"/>
                  </a:cubicBezTo>
                  <a:cubicBezTo>
                    <a:pt x="164603" y="76201"/>
                    <a:pt x="165947" y="74143"/>
                    <a:pt x="190919" y="80386"/>
                  </a:cubicBezTo>
                  <a:cubicBezTo>
                    <a:pt x="234103" y="109178"/>
                    <a:pt x="179471" y="74663"/>
                    <a:pt x="221064" y="95459"/>
                  </a:cubicBezTo>
                  <a:cubicBezTo>
                    <a:pt x="226465" y="98159"/>
                    <a:pt x="230618" y="103055"/>
                    <a:pt x="236136" y="105507"/>
                  </a:cubicBezTo>
                  <a:cubicBezTo>
                    <a:pt x="236151" y="105514"/>
                    <a:pt x="273810" y="118065"/>
                    <a:pt x="281354" y="120580"/>
                  </a:cubicBezTo>
                  <a:cubicBezTo>
                    <a:pt x="286378" y="122255"/>
                    <a:pt x="291689" y="123236"/>
                    <a:pt x="296426" y="125604"/>
                  </a:cubicBezTo>
                  <a:cubicBezTo>
                    <a:pt x="303125" y="128953"/>
                    <a:pt x="309510" y="133022"/>
                    <a:pt x="316523" y="135652"/>
                  </a:cubicBezTo>
                  <a:cubicBezTo>
                    <a:pt x="322989" y="138077"/>
                    <a:pt x="329980" y="138780"/>
                    <a:pt x="336620" y="140677"/>
                  </a:cubicBezTo>
                  <a:cubicBezTo>
                    <a:pt x="372658" y="150974"/>
                    <a:pt x="325755" y="140514"/>
                    <a:pt x="376813" y="150725"/>
                  </a:cubicBezTo>
                  <a:cubicBezTo>
                    <a:pt x="388008" y="158188"/>
                    <a:pt x="393750" y="160592"/>
                    <a:pt x="401934" y="170822"/>
                  </a:cubicBezTo>
                  <a:cubicBezTo>
                    <a:pt x="405706" y="175537"/>
                    <a:pt x="408116" y="181255"/>
                    <a:pt x="411982" y="185894"/>
                  </a:cubicBezTo>
                  <a:cubicBezTo>
                    <a:pt x="429883" y="207375"/>
                    <a:pt x="422368" y="195208"/>
                    <a:pt x="442127" y="211015"/>
                  </a:cubicBezTo>
                  <a:cubicBezTo>
                    <a:pt x="445826" y="213974"/>
                    <a:pt x="448114" y="218626"/>
                    <a:pt x="452176" y="221063"/>
                  </a:cubicBezTo>
                  <a:cubicBezTo>
                    <a:pt x="457809" y="224443"/>
                    <a:pt x="482958" y="229796"/>
                    <a:pt x="487345" y="231112"/>
                  </a:cubicBezTo>
                  <a:cubicBezTo>
                    <a:pt x="509031" y="237618"/>
                    <a:pt x="530230" y="247130"/>
                    <a:pt x="552659" y="251208"/>
                  </a:cubicBezTo>
                  <a:cubicBezTo>
                    <a:pt x="585990" y="257268"/>
                    <a:pt x="613156" y="258343"/>
                    <a:pt x="648119" y="261257"/>
                  </a:cubicBezTo>
                  <a:cubicBezTo>
                    <a:pt x="677461" y="271038"/>
                    <a:pt x="650514" y="258628"/>
                    <a:pt x="673240" y="281354"/>
                  </a:cubicBezTo>
                  <a:cubicBezTo>
                    <a:pt x="684805" y="292919"/>
                    <a:pt x="693035" y="292583"/>
                    <a:pt x="708409" y="296426"/>
                  </a:cubicBezTo>
                  <a:cubicBezTo>
                    <a:pt x="713433" y="299775"/>
                    <a:pt x="718080" y="303774"/>
                    <a:pt x="723481" y="306474"/>
                  </a:cubicBezTo>
                  <a:cubicBezTo>
                    <a:pt x="728218" y="308843"/>
                    <a:pt x="738350" y="316791"/>
                    <a:pt x="738554" y="311499"/>
                  </a:cubicBezTo>
                  <a:cubicBezTo>
                    <a:pt x="746584" y="102742"/>
                    <a:pt x="749672" y="125914"/>
                    <a:pt x="728505" y="20096"/>
                  </a:cubicBezTo>
                  <a:cubicBezTo>
                    <a:pt x="713433" y="21771"/>
                    <a:pt x="698277" y="22815"/>
                    <a:pt x="683288" y="25121"/>
                  </a:cubicBezTo>
                  <a:cubicBezTo>
                    <a:pt x="676463" y="26171"/>
                    <a:pt x="670002" y="29010"/>
                    <a:pt x="663191" y="30145"/>
                  </a:cubicBezTo>
                  <a:cubicBezTo>
                    <a:pt x="592623" y="41906"/>
                    <a:pt x="648127" y="28887"/>
                    <a:pt x="602901" y="40193"/>
                  </a:cubicBezTo>
                  <a:cubicBezTo>
                    <a:pt x="556514" y="71118"/>
                    <a:pt x="613574" y="31654"/>
                    <a:pt x="577780" y="60290"/>
                  </a:cubicBezTo>
                  <a:cubicBezTo>
                    <a:pt x="573065" y="64062"/>
                    <a:pt x="567423" y="66566"/>
                    <a:pt x="562708" y="70338"/>
                  </a:cubicBezTo>
                  <a:cubicBezTo>
                    <a:pt x="559009" y="73297"/>
                    <a:pt x="557013" y="78520"/>
                    <a:pt x="552659" y="80386"/>
                  </a:cubicBezTo>
                  <a:cubicBezTo>
                    <a:pt x="512532" y="97583"/>
                    <a:pt x="541725" y="75806"/>
                    <a:pt x="512466" y="90435"/>
                  </a:cubicBezTo>
                  <a:cubicBezTo>
                    <a:pt x="473508" y="109913"/>
                    <a:pt x="520204" y="92879"/>
                    <a:pt x="482321" y="105507"/>
                  </a:cubicBezTo>
                  <a:cubicBezTo>
                    <a:pt x="476460" y="114299"/>
                    <a:pt x="469760" y="128535"/>
                    <a:pt x="457200" y="130628"/>
                  </a:cubicBezTo>
                  <a:cubicBezTo>
                    <a:pt x="451976" y="131499"/>
                    <a:pt x="447151" y="127279"/>
                    <a:pt x="442127" y="125604"/>
                  </a:cubicBezTo>
                  <a:cubicBezTo>
                    <a:pt x="396026" y="140971"/>
                    <a:pt x="467794" y="115283"/>
                    <a:pt x="406958" y="145701"/>
                  </a:cubicBezTo>
                  <a:cubicBezTo>
                    <a:pt x="397483" y="150438"/>
                    <a:pt x="355778" y="155165"/>
                    <a:pt x="351692" y="155749"/>
                  </a:cubicBezTo>
                  <a:cubicBezTo>
                    <a:pt x="313809" y="168377"/>
                    <a:pt x="360504" y="151343"/>
                    <a:pt x="321547" y="170822"/>
                  </a:cubicBezTo>
                  <a:cubicBezTo>
                    <a:pt x="316810" y="173190"/>
                    <a:pt x="311499" y="174171"/>
                    <a:pt x="306475" y="175846"/>
                  </a:cubicBezTo>
                  <a:cubicBezTo>
                    <a:pt x="298101" y="184220"/>
                    <a:pt x="292588" y="197222"/>
                    <a:pt x="281354" y="200967"/>
                  </a:cubicBezTo>
                  <a:cubicBezTo>
                    <a:pt x="233660" y="216864"/>
                    <a:pt x="261757" y="210056"/>
                    <a:pt x="195943" y="216039"/>
                  </a:cubicBezTo>
                  <a:cubicBezTo>
                    <a:pt x="190919" y="217714"/>
                    <a:pt x="185411" y="218338"/>
                    <a:pt x="180870" y="221063"/>
                  </a:cubicBezTo>
                  <a:cubicBezTo>
                    <a:pt x="176808" y="223500"/>
                    <a:pt x="175059" y="228994"/>
                    <a:pt x="170822" y="231112"/>
                  </a:cubicBezTo>
                  <a:cubicBezTo>
                    <a:pt x="161348" y="235849"/>
                    <a:pt x="149490" y="235285"/>
                    <a:pt x="140677" y="241160"/>
                  </a:cubicBezTo>
                  <a:cubicBezTo>
                    <a:pt x="135653" y="244509"/>
                    <a:pt x="131258" y="249088"/>
                    <a:pt x="125604" y="251208"/>
                  </a:cubicBezTo>
                  <a:cubicBezTo>
                    <a:pt x="117608" y="254206"/>
                    <a:pt x="108768" y="254162"/>
                    <a:pt x="100483" y="256233"/>
                  </a:cubicBezTo>
                  <a:cubicBezTo>
                    <a:pt x="95345" y="257518"/>
                    <a:pt x="90503" y="259802"/>
                    <a:pt x="85411" y="261257"/>
                  </a:cubicBezTo>
                  <a:cubicBezTo>
                    <a:pt x="78772" y="263154"/>
                    <a:pt x="72013" y="264606"/>
                    <a:pt x="65314" y="266281"/>
                  </a:cubicBezTo>
                  <a:cubicBezTo>
                    <a:pt x="60290" y="269630"/>
                    <a:pt x="55643" y="273629"/>
                    <a:pt x="50242" y="276329"/>
                  </a:cubicBezTo>
                  <a:cubicBezTo>
                    <a:pt x="45505" y="278698"/>
                    <a:pt x="39305" y="278045"/>
                    <a:pt x="35169" y="281354"/>
                  </a:cubicBezTo>
                  <a:cubicBezTo>
                    <a:pt x="30454" y="285126"/>
                    <a:pt x="28893" y="291711"/>
                    <a:pt x="25121" y="296426"/>
                  </a:cubicBezTo>
                  <a:cubicBezTo>
                    <a:pt x="22162" y="300125"/>
                    <a:pt x="18422" y="303125"/>
                    <a:pt x="15072" y="306474"/>
                  </a:cubicBezTo>
                  <a:cubicBezTo>
                    <a:pt x="13370" y="202641"/>
                    <a:pt x="2512" y="51079"/>
                    <a:pt x="0" y="0"/>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2" name="Oval 56"/>
            <p:cNvSpPr/>
            <p:nvPr/>
          </p:nvSpPr>
          <p:spPr>
            <a:xfrm>
              <a:off x="2133600" y="1377149"/>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M</a:t>
              </a:r>
            </a:p>
          </p:txBody>
        </p:sp>
        <p:sp>
          <p:nvSpPr>
            <p:cNvPr id="93" name="Freeform 57"/>
            <p:cNvSpPr/>
            <p:nvPr/>
          </p:nvSpPr>
          <p:spPr>
            <a:xfrm flipH="1">
              <a:off x="2286000" y="1690647"/>
              <a:ext cx="15277" cy="237427"/>
            </a:xfrm>
            <a:custGeom>
              <a:avLst/>
              <a:gdLst>
                <a:gd name="connsiteX0" fmla="*/ 0 w 14288"/>
                <a:gd name="connsiteY0" fmla="*/ 302418 h 302418"/>
                <a:gd name="connsiteX1" fmla="*/ 0 w 14288"/>
                <a:gd name="connsiteY1" fmla="*/ 302418 h 302418"/>
                <a:gd name="connsiteX2" fmla="*/ 2381 w 14288"/>
                <a:gd name="connsiteY2" fmla="*/ 242887 h 302418"/>
                <a:gd name="connsiteX3" fmla="*/ 4763 w 14288"/>
                <a:gd name="connsiteY3" fmla="*/ 235743 h 302418"/>
                <a:gd name="connsiteX4" fmla="*/ 7144 w 14288"/>
                <a:gd name="connsiteY4" fmla="*/ 119062 h 302418"/>
                <a:gd name="connsiteX5" fmla="*/ 11906 w 14288"/>
                <a:gd name="connsiteY5" fmla="*/ 95250 h 302418"/>
                <a:gd name="connsiteX6" fmla="*/ 14288 w 14288"/>
                <a:gd name="connsiteY6" fmla="*/ 78581 h 302418"/>
                <a:gd name="connsiteX7" fmla="*/ 11906 w 14288"/>
                <a:gd name="connsiteY7" fmla="*/ 0 h 302418"/>
                <a:gd name="connsiteX8" fmla="*/ 11906 w 14288"/>
                <a:gd name="connsiteY8" fmla="*/ 0 h 302418"/>
                <a:gd name="connsiteX0" fmla="*/ 0 w 15664"/>
                <a:gd name="connsiteY0" fmla="*/ 302418 h 311638"/>
                <a:gd name="connsiteX1" fmla="*/ 15628 w 15664"/>
                <a:gd name="connsiteY1" fmla="*/ 311638 h 311638"/>
                <a:gd name="connsiteX2" fmla="*/ 2381 w 15664"/>
                <a:gd name="connsiteY2" fmla="*/ 242887 h 311638"/>
                <a:gd name="connsiteX3" fmla="*/ 4763 w 15664"/>
                <a:gd name="connsiteY3" fmla="*/ 235743 h 311638"/>
                <a:gd name="connsiteX4" fmla="*/ 7144 w 15664"/>
                <a:gd name="connsiteY4" fmla="*/ 119062 h 311638"/>
                <a:gd name="connsiteX5" fmla="*/ 11906 w 15664"/>
                <a:gd name="connsiteY5" fmla="*/ 95250 h 311638"/>
                <a:gd name="connsiteX6" fmla="*/ 14288 w 15664"/>
                <a:gd name="connsiteY6" fmla="*/ 78581 h 311638"/>
                <a:gd name="connsiteX7" fmla="*/ 11906 w 15664"/>
                <a:gd name="connsiteY7" fmla="*/ 0 h 311638"/>
                <a:gd name="connsiteX8" fmla="*/ 11906 w 15664"/>
                <a:gd name="connsiteY8" fmla="*/ 0 h 311638"/>
                <a:gd name="connsiteX0" fmla="*/ 0 w 15663"/>
                <a:gd name="connsiteY0" fmla="*/ 302418 h 311638"/>
                <a:gd name="connsiteX1" fmla="*/ 15628 w 15663"/>
                <a:gd name="connsiteY1" fmla="*/ 311638 h 311638"/>
                <a:gd name="connsiteX2" fmla="*/ 2381 w 15663"/>
                <a:gd name="connsiteY2" fmla="*/ 242887 h 311638"/>
                <a:gd name="connsiteX3" fmla="*/ 7144 w 15663"/>
                <a:gd name="connsiteY3" fmla="*/ 119062 h 311638"/>
                <a:gd name="connsiteX4" fmla="*/ 11906 w 15663"/>
                <a:gd name="connsiteY4" fmla="*/ 95250 h 311638"/>
                <a:gd name="connsiteX5" fmla="*/ 14288 w 15663"/>
                <a:gd name="connsiteY5" fmla="*/ 78581 h 311638"/>
                <a:gd name="connsiteX6" fmla="*/ 11906 w 15663"/>
                <a:gd name="connsiteY6" fmla="*/ 0 h 311638"/>
                <a:gd name="connsiteX7" fmla="*/ 11906 w 15663"/>
                <a:gd name="connsiteY7" fmla="*/ 0 h 311638"/>
                <a:gd name="connsiteX0" fmla="*/ 0 w 15735"/>
                <a:gd name="connsiteY0" fmla="*/ 302418 h 323714"/>
                <a:gd name="connsiteX1" fmla="*/ 15628 w 15735"/>
                <a:gd name="connsiteY1" fmla="*/ 311638 h 323714"/>
                <a:gd name="connsiteX2" fmla="*/ 7144 w 15735"/>
                <a:gd name="connsiteY2" fmla="*/ 119062 h 323714"/>
                <a:gd name="connsiteX3" fmla="*/ 11906 w 15735"/>
                <a:gd name="connsiteY3" fmla="*/ 95250 h 323714"/>
                <a:gd name="connsiteX4" fmla="*/ 14288 w 15735"/>
                <a:gd name="connsiteY4" fmla="*/ 78581 h 323714"/>
                <a:gd name="connsiteX5" fmla="*/ 11906 w 15735"/>
                <a:gd name="connsiteY5" fmla="*/ 0 h 323714"/>
                <a:gd name="connsiteX6" fmla="*/ 11906 w 15735"/>
                <a:gd name="connsiteY6" fmla="*/ 0 h 323714"/>
                <a:gd name="connsiteX0" fmla="*/ 8484 w 8591"/>
                <a:gd name="connsiteY0" fmla="*/ 311638 h 311638"/>
                <a:gd name="connsiteX1" fmla="*/ 0 w 8591"/>
                <a:gd name="connsiteY1" fmla="*/ 119062 h 311638"/>
                <a:gd name="connsiteX2" fmla="*/ 4762 w 8591"/>
                <a:gd name="connsiteY2" fmla="*/ 95250 h 311638"/>
                <a:gd name="connsiteX3" fmla="*/ 7144 w 8591"/>
                <a:gd name="connsiteY3" fmla="*/ 78581 h 311638"/>
                <a:gd name="connsiteX4" fmla="*/ 4762 w 8591"/>
                <a:gd name="connsiteY4" fmla="*/ 0 h 311638"/>
                <a:gd name="connsiteX5" fmla="*/ 4762 w 8591"/>
                <a:gd name="connsiteY5" fmla="*/ 0 h 311638"/>
                <a:gd name="connsiteX0" fmla="*/ 6737 w 8316"/>
                <a:gd name="connsiteY0" fmla="*/ 13037 h 13037"/>
                <a:gd name="connsiteX1" fmla="*/ 0 w 8316"/>
                <a:gd name="connsiteY1" fmla="*/ 3821 h 13037"/>
                <a:gd name="connsiteX2" fmla="*/ 5543 w 8316"/>
                <a:gd name="connsiteY2" fmla="*/ 3056 h 13037"/>
                <a:gd name="connsiteX3" fmla="*/ 8316 w 8316"/>
                <a:gd name="connsiteY3" fmla="*/ 2522 h 13037"/>
                <a:gd name="connsiteX4" fmla="*/ 5543 w 8316"/>
                <a:gd name="connsiteY4" fmla="*/ 0 h 13037"/>
                <a:gd name="connsiteX5" fmla="*/ 5543 w 8316"/>
                <a:gd name="connsiteY5" fmla="*/ 0 h 13037"/>
                <a:gd name="connsiteX0" fmla="*/ 8101 w 10000"/>
                <a:gd name="connsiteY0" fmla="*/ 10000 h 10000"/>
                <a:gd name="connsiteX1" fmla="*/ 0 w 10000"/>
                <a:gd name="connsiteY1" fmla="*/ 2931 h 10000"/>
                <a:gd name="connsiteX2" fmla="*/ 6665 w 10000"/>
                <a:gd name="connsiteY2" fmla="*/ 2344 h 10000"/>
                <a:gd name="connsiteX3" fmla="*/ 10000 w 10000"/>
                <a:gd name="connsiteY3" fmla="*/ 1934 h 10000"/>
                <a:gd name="connsiteX4" fmla="*/ 6665 w 10000"/>
                <a:gd name="connsiteY4" fmla="*/ 0 h 10000"/>
                <a:gd name="connsiteX5" fmla="*/ 6665 w 10000"/>
                <a:gd name="connsiteY5" fmla="*/ 867 h 10000"/>
                <a:gd name="connsiteX0" fmla="*/ 8101 w 10000"/>
                <a:gd name="connsiteY0" fmla="*/ 9133 h 9133"/>
                <a:gd name="connsiteX1" fmla="*/ 0 w 10000"/>
                <a:gd name="connsiteY1" fmla="*/ 2064 h 9133"/>
                <a:gd name="connsiteX2" fmla="*/ 6665 w 10000"/>
                <a:gd name="connsiteY2" fmla="*/ 1477 h 9133"/>
                <a:gd name="connsiteX3" fmla="*/ 10000 w 10000"/>
                <a:gd name="connsiteY3" fmla="*/ 1067 h 9133"/>
                <a:gd name="connsiteX4" fmla="*/ 6665 w 10000"/>
                <a:gd name="connsiteY4" fmla="*/ 0 h 9133"/>
                <a:gd name="connsiteX0" fmla="*/ 1481 w 3380"/>
                <a:gd name="connsiteY0" fmla="*/ 10000 h 10000"/>
                <a:gd name="connsiteX1" fmla="*/ 45 w 3380"/>
                <a:gd name="connsiteY1" fmla="*/ 1617 h 10000"/>
                <a:gd name="connsiteX2" fmla="*/ 3380 w 3380"/>
                <a:gd name="connsiteY2" fmla="*/ 1168 h 10000"/>
                <a:gd name="connsiteX3" fmla="*/ 45 w 3380"/>
                <a:gd name="connsiteY3" fmla="*/ 0 h 10000"/>
                <a:gd name="connsiteX0" fmla="*/ 7351 w 9886"/>
                <a:gd name="connsiteY0" fmla="*/ 2811 h 2811"/>
                <a:gd name="connsiteX1" fmla="*/ 19 w 9886"/>
                <a:gd name="connsiteY1" fmla="*/ 1617 h 2811"/>
                <a:gd name="connsiteX2" fmla="*/ 9886 w 9886"/>
                <a:gd name="connsiteY2" fmla="*/ 1168 h 2811"/>
                <a:gd name="connsiteX3" fmla="*/ 19 w 9886"/>
                <a:gd name="connsiteY3" fmla="*/ 0 h 2811"/>
              </a:gdLst>
              <a:ahLst/>
              <a:cxnLst>
                <a:cxn ang="0">
                  <a:pos x="connsiteX0" y="connsiteY0"/>
                </a:cxn>
                <a:cxn ang="0">
                  <a:pos x="connsiteX1" y="connsiteY1"/>
                </a:cxn>
                <a:cxn ang="0">
                  <a:pos x="connsiteX2" y="connsiteY2"/>
                </a:cxn>
                <a:cxn ang="0">
                  <a:pos x="connsiteX3" y="connsiteY3"/>
                </a:cxn>
              </a:cxnLst>
              <a:rect l="l" t="t" r="r" b="b"/>
              <a:pathLst>
                <a:path w="9886" h="2811">
                  <a:moveTo>
                    <a:pt x="7351" y="2811"/>
                  </a:moveTo>
                  <a:cubicBezTo>
                    <a:pt x="6466" y="1065"/>
                    <a:pt x="-404" y="1891"/>
                    <a:pt x="19" y="1617"/>
                  </a:cubicBezTo>
                  <a:cubicBezTo>
                    <a:pt x="442" y="1343"/>
                    <a:pt x="6596" y="1318"/>
                    <a:pt x="9886" y="1168"/>
                  </a:cubicBezTo>
                  <a:cubicBezTo>
                    <a:pt x="9886" y="899"/>
                    <a:pt x="2075" y="243"/>
                    <a:pt x="19" y="0"/>
                  </a:cubicBez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cxnSp>
        <p:nvCxnSpPr>
          <p:cNvPr id="14" name="Straight Connector 13"/>
          <p:cNvCxnSpPr/>
          <p:nvPr/>
        </p:nvCxnSpPr>
        <p:spPr>
          <a:xfrm>
            <a:off x="3068056" y="5013280"/>
            <a:ext cx="425791"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726424" y="5013280"/>
            <a:ext cx="658368"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3" name="Group 68"/>
          <p:cNvGrpSpPr/>
          <p:nvPr/>
        </p:nvGrpSpPr>
        <p:grpSpPr>
          <a:xfrm>
            <a:off x="2835479" y="5329342"/>
            <a:ext cx="232577" cy="452034"/>
            <a:chOff x="2133600" y="1377149"/>
            <a:chExt cx="323024" cy="627825"/>
          </a:xfrm>
        </p:grpSpPr>
        <p:sp>
          <p:nvSpPr>
            <p:cNvPr id="88" name="Freeform 87"/>
            <p:cNvSpPr/>
            <p:nvPr/>
          </p:nvSpPr>
          <p:spPr>
            <a:xfrm>
              <a:off x="2133600" y="1852574"/>
              <a:ext cx="304800" cy="152400"/>
            </a:xfrm>
            <a:custGeom>
              <a:avLst/>
              <a:gdLst>
                <a:gd name="connsiteX0" fmla="*/ 0 w 749672"/>
                <a:gd name="connsiteY0" fmla="*/ 0 h 316791"/>
                <a:gd name="connsiteX1" fmla="*/ 0 w 749672"/>
                <a:gd name="connsiteY1" fmla="*/ 0 h 316791"/>
                <a:gd name="connsiteX2" fmla="*/ 80387 w 749672"/>
                <a:gd name="connsiteY2" fmla="*/ 10048 h 316791"/>
                <a:gd name="connsiteX3" fmla="*/ 110532 w 749672"/>
                <a:gd name="connsiteY3" fmla="*/ 20096 h 316791"/>
                <a:gd name="connsiteX4" fmla="*/ 130629 w 749672"/>
                <a:gd name="connsiteY4" fmla="*/ 40193 h 316791"/>
                <a:gd name="connsiteX5" fmla="*/ 140677 w 749672"/>
                <a:gd name="connsiteY5" fmla="*/ 55266 h 316791"/>
                <a:gd name="connsiteX6" fmla="*/ 190919 w 749672"/>
                <a:gd name="connsiteY6" fmla="*/ 80386 h 316791"/>
                <a:gd name="connsiteX7" fmla="*/ 221064 w 749672"/>
                <a:gd name="connsiteY7" fmla="*/ 95459 h 316791"/>
                <a:gd name="connsiteX8" fmla="*/ 236136 w 749672"/>
                <a:gd name="connsiteY8" fmla="*/ 105507 h 316791"/>
                <a:gd name="connsiteX9" fmla="*/ 281354 w 749672"/>
                <a:gd name="connsiteY9" fmla="*/ 120580 h 316791"/>
                <a:gd name="connsiteX10" fmla="*/ 296426 w 749672"/>
                <a:gd name="connsiteY10" fmla="*/ 125604 h 316791"/>
                <a:gd name="connsiteX11" fmla="*/ 316523 w 749672"/>
                <a:gd name="connsiteY11" fmla="*/ 135652 h 316791"/>
                <a:gd name="connsiteX12" fmla="*/ 336620 w 749672"/>
                <a:gd name="connsiteY12" fmla="*/ 140677 h 316791"/>
                <a:gd name="connsiteX13" fmla="*/ 376813 w 749672"/>
                <a:gd name="connsiteY13" fmla="*/ 150725 h 316791"/>
                <a:gd name="connsiteX14" fmla="*/ 401934 w 749672"/>
                <a:gd name="connsiteY14" fmla="*/ 170822 h 316791"/>
                <a:gd name="connsiteX15" fmla="*/ 411982 w 749672"/>
                <a:gd name="connsiteY15" fmla="*/ 185894 h 316791"/>
                <a:gd name="connsiteX16" fmla="*/ 442127 w 749672"/>
                <a:gd name="connsiteY16" fmla="*/ 211015 h 316791"/>
                <a:gd name="connsiteX17" fmla="*/ 452176 w 749672"/>
                <a:gd name="connsiteY17" fmla="*/ 221063 h 316791"/>
                <a:gd name="connsiteX18" fmla="*/ 487345 w 749672"/>
                <a:gd name="connsiteY18" fmla="*/ 231112 h 316791"/>
                <a:gd name="connsiteX19" fmla="*/ 552659 w 749672"/>
                <a:gd name="connsiteY19" fmla="*/ 251208 h 316791"/>
                <a:gd name="connsiteX20" fmla="*/ 648119 w 749672"/>
                <a:gd name="connsiteY20" fmla="*/ 261257 h 316791"/>
                <a:gd name="connsiteX21" fmla="*/ 673240 w 749672"/>
                <a:gd name="connsiteY21" fmla="*/ 281354 h 316791"/>
                <a:gd name="connsiteX22" fmla="*/ 708409 w 749672"/>
                <a:gd name="connsiteY22" fmla="*/ 296426 h 316791"/>
                <a:gd name="connsiteX23" fmla="*/ 723481 w 749672"/>
                <a:gd name="connsiteY23" fmla="*/ 306474 h 316791"/>
                <a:gd name="connsiteX24" fmla="*/ 738554 w 749672"/>
                <a:gd name="connsiteY24" fmla="*/ 311499 h 316791"/>
                <a:gd name="connsiteX25" fmla="*/ 728505 w 749672"/>
                <a:gd name="connsiteY25" fmla="*/ 20096 h 316791"/>
                <a:gd name="connsiteX26" fmla="*/ 683288 w 749672"/>
                <a:gd name="connsiteY26" fmla="*/ 25121 h 316791"/>
                <a:gd name="connsiteX27" fmla="*/ 663191 w 749672"/>
                <a:gd name="connsiteY27" fmla="*/ 30145 h 316791"/>
                <a:gd name="connsiteX28" fmla="*/ 602901 w 749672"/>
                <a:gd name="connsiteY28" fmla="*/ 40193 h 316791"/>
                <a:gd name="connsiteX29" fmla="*/ 577780 w 749672"/>
                <a:gd name="connsiteY29" fmla="*/ 60290 h 316791"/>
                <a:gd name="connsiteX30" fmla="*/ 562708 w 749672"/>
                <a:gd name="connsiteY30" fmla="*/ 70338 h 316791"/>
                <a:gd name="connsiteX31" fmla="*/ 552659 w 749672"/>
                <a:gd name="connsiteY31" fmla="*/ 80386 h 316791"/>
                <a:gd name="connsiteX32" fmla="*/ 512466 w 749672"/>
                <a:gd name="connsiteY32" fmla="*/ 90435 h 316791"/>
                <a:gd name="connsiteX33" fmla="*/ 482321 w 749672"/>
                <a:gd name="connsiteY33" fmla="*/ 105507 h 316791"/>
                <a:gd name="connsiteX34" fmla="*/ 457200 w 749672"/>
                <a:gd name="connsiteY34" fmla="*/ 130628 h 316791"/>
                <a:gd name="connsiteX35" fmla="*/ 442127 w 749672"/>
                <a:gd name="connsiteY35" fmla="*/ 125604 h 316791"/>
                <a:gd name="connsiteX36" fmla="*/ 406958 w 749672"/>
                <a:gd name="connsiteY36" fmla="*/ 145701 h 316791"/>
                <a:gd name="connsiteX37" fmla="*/ 351692 w 749672"/>
                <a:gd name="connsiteY37" fmla="*/ 155749 h 316791"/>
                <a:gd name="connsiteX38" fmla="*/ 321547 w 749672"/>
                <a:gd name="connsiteY38" fmla="*/ 170822 h 316791"/>
                <a:gd name="connsiteX39" fmla="*/ 306475 w 749672"/>
                <a:gd name="connsiteY39" fmla="*/ 175846 h 316791"/>
                <a:gd name="connsiteX40" fmla="*/ 281354 w 749672"/>
                <a:gd name="connsiteY40" fmla="*/ 200967 h 316791"/>
                <a:gd name="connsiteX41" fmla="*/ 195943 w 749672"/>
                <a:gd name="connsiteY41" fmla="*/ 216039 h 316791"/>
                <a:gd name="connsiteX42" fmla="*/ 180870 w 749672"/>
                <a:gd name="connsiteY42" fmla="*/ 221063 h 316791"/>
                <a:gd name="connsiteX43" fmla="*/ 170822 w 749672"/>
                <a:gd name="connsiteY43" fmla="*/ 231112 h 316791"/>
                <a:gd name="connsiteX44" fmla="*/ 140677 w 749672"/>
                <a:gd name="connsiteY44" fmla="*/ 241160 h 316791"/>
                <a:gd name="connsiteX45" fmla="*/ 125604 w 749672"/>
                <a:gd name="connsiteY45" fmla="*/ 251208 h 316791"/>
                <a:gd name="connsiteX46" fmla="*/ 100483 w 749672"/>
                <a:gd name="connsiteY46" fmla="*/ 256233 h 316791"/>
                <a:gd name="connsiteX47" fmla="*/ 85411 w 749672"/>
                <a:gd name="connsiteY47" fmla="*/ 261257 h 316791"/>
                <a:gd name="connsiteX48" fmla="*/ 65314 w 749672"/>
                <a:gd name="connsiteY48" fmla="*/ 266281 h 316791"/>
                <a:gd name="connsiteX49" fmla="*/ 50242 w 749672"/>
                <a:gd name="connsiteY49" fmla="*/ 276329 h 316791"/>
                <a:gd name="connsiteX50" fmla="*/ 35169 w 749672"/>
                <a:gd name="connsiteY50" fmla="*/ 281354 h 316791"/>
                <a:gd name="connsiteX51" fmla="*/ 25121 w 749672"/>
                <a:gd name="connsiteY51" fmla="*/ 296426 h 316791"/>
                <a:gd name="connsiteX52" fmla="*/ 15072 w 749672"/>
                <a:gd name="connsiteY52" fmla="*/ 306474 h 316791"/>
                <a:gd name="connsiteX53" fmla="*/ 0 w 749672"/>
                <a:gd name="connsiteY53" fmla="*/ 0 h 3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9672" h="316791">
                  <a:moveTo>
                    <a:pt x="0" y="0"/>
                  </a:moveTo>
                  <a:lnTo>
                    <a:pt x="0" y="0"/>
                  </a:lnTo>
                  <a:cubicBezTo>
                    <a:pt x="17470" y="1747"/>
                    <a:pt x="59610" y="4854"/>
                    <a:pt x="80387" y="10048"/>
                  </a:cubicBezTo>
                  <a:cubicBezTo>
                    <a:pt x="90663" y="12617"/>
                    <a:pt x="110532" y="20096"/>
                    <a:pt x="110532" y="20096"/>
                  </a:cubicBezTo>
                  <a:cubicBezTo>
                    <a:pt x="117231" y="26795"/>
                    <a:pt x="125374" y="32310"/>
                    <a:pt x="130629" y="40193"/>
                  </a:cubicBezTo>
                  <a:cubicBezTo>
                    <a:pt x="133978" y="45217"/>
                    <a:pt x="136133" y="51290"/>
                    <a:pt x="140677" y="55266"/>
                  </a:cubicBezTo>
                  <a:cubicBezTo>
                    <a:pt x="164603" y="76201"/>
                    <a:pt x="165947" y="74143"/>
                    <a:pt x="190919" y="80386"/>
                  </a:cubicBezTo>
                  <a:cubicBezTo>
                    <a:pt x="234103" y="109178"/>
                    <a:pt x="179471" y="74663"/>
                    <a:pt x="221064" y="95459"/>
                  </a:cubicBezTo>
                  <a:cubicBezTo>
                    <a:pt x="226465" y="98159"/>
                    <a:pt x="230618" y="103055"/>
                    <a:pt x="236136" y="105507"/>
                  </a:cubicBezTo>
                  <a:cubicBezTo>
                    <a:pt x="236151" y="105514"/>
                    <a:pt x="273810" y="118065"/>
                    <a:pt x="281354" y="120580"/>
                  </a:cubicBezTo>
                  <a:cubicBezTo>
                    <a:pt x="286378" y="122255"/>
                    <a:pt x="291689" y="123236"/>
                    <a:pt x="296426" y="125604"/>
                  </a:cubicBezTo>
                  <a:cubicBezTo>
                    <a:pt x="303125" y="128953"/>
                    <a:pt x="309510" y="133022"/>
                    <a:pt x="316523" y="135652"/>
                  </a:cubicBezTo>
                  <a:cubicBezTo>
                    <a:pt x="322989" y="138077"/>
                    <a:pt x="329980" y="138780"/>
                    <a:pt x="336620" y="140677"/>
                  </a:cubicBezTo>
                  <a:cubicBezTo>
                    <a:pt x="372658" y="150974"/>
                    <a:pt x="325755" y="140514"/>
                    <a:pt x="376813" y="150725"/>
                  </a:cubicBezTo>
                  <a:cubicBezTo>
                    <a:pt x="388008" y="158188"/>
                    <a:pt x="393750" y="160592"/>
                    <a:pt x="401934" y="170822"/>
                  </a:cubicBezTo>
                  <a:cubicBezTo>
                    <a:pt x="405706" y="175537"/>
                    <a:pt x="408116" y="181255"/>
                    <a:pt x="411982" y="185894"/>
                  </a:cubicBezTo>
                  <a:cubicBezTo>
                    <a:pt x="429883" y="207375"/>
                    <a:pt x="422368" y="195208"/>
                    <a:pt x="442127" y="211015"/>
                  </a:cubicBezTo>
                  <a:cubicBezTo>
                    <a:pt x="445826" y="213974"/>
                    <a:pt x="448114" y="218626"/>
                    <a:pt x="452176" y="221063"/>
                  </a:cubicBezTo>
                  <a:cubicBezTo>
                    <a:pt x="457809" y="224443"/>
                    <a:pt x="482958" y="229796"/>
                    <a:pt x="487345" y="231112"/>
                  </a:cubicBezTo>
                  <a:cubicBezTo>
                    <a:pt x="509031" y="237618"/>
                    <a:pt x="530230" y="247130"/>
                    <a:pt x="552659" y="251208"/>
                  </a:cubicBezTo>
                  <a:cubicBezTo>
                    <a:pt x="585990" y="257268"/>
                    <a:pt x="613156" y="258343"/>
                    <a:pt x="648119" y="261257"/>
                  </a:cubicBezTo>
                  <a:cubicBezTo>
                    <a:pt x="677461" y="271038"/>
                    <a:pt x="650514" y="258628"/>
                    <a:pt x="673240" y="281354"/>
                  </a:cubicBezTo>
                  <a:cubicBezTo>
                    <a:pt x="684805" y="292919"/>
                    <a:pt x="693035" y="292583"/>
                    <a:pt x="708409" y="296426"/>
                  </a:cubicBezTo>
                  <a:cubicBezTo>
                    <a:pt x="713433" y="299775"/>
                    <a:pt x="718080" y="303774"/>
                    <a:pt x="723481" y="306474"/>
                  </a:cubicBezTo>
                  <a:cubicBezTo>
                    <a:pt x="728218" y="308843"/>
                    <a:pt x="738350" y="316791"/>
                    <a:pt x="738554" y="311499"/>
                  </a:cubicBezTo>
                  <a:cubicBezTo>
                    <a:pt x="746584" y="102742"/>
                    <a:pt x="749672" y="125914"/>
                    <a:pt x="728505" y="20096"/>
                  </a:cubicBezTo>
                  <a:cubicBezTo>
                    <a:pt x="713433" y="21771"/>
                    <a:pt x="698277" y="22815"/>
                    <a:pt x="683288" y="25121"/>
                  </a:cubicBezTo>
                  <a:cubicBezTo>
                    <a:pt x="676463" y="26171"/>
                    <a:pt x="670002" y="29010"/>
                    <a:pt x="663191" y="30145"/>
                  </a:cubicBezTo>
                  <a:cubicBezTo>
                    <a:pt x="592623" y="41906"/>
                    <a:pt x="648127" y="28887"/>
                    <a:pt x="602901" y="40193"/>
                  </a:cubicBezTo>
                  <a:cubicBezTo>
                    <a:pt x="556514" y="71118"/>
                    <a:pt x="613574" y="31654"/>
                    <a:pt x="577780" y="60290"/>
                  </a:cubicBezTo>
                  <a:cubicBezTo>
                    <a:pt x="573065" y="64062"/>
                    <a:pt x="567423" y="66566"/>
                    <a:pt x="562708" y="70338"/>
                  </a:cubicBezTo>
                  <a:cubicBezTo>
                    <a:pt x="559009" y="73297"/>
                    <a:pt x="557013" y="78520"/>
                    <a:pt x="552659" y="80386"/>
                  </a:cubicBezTo>
                  <a:cubicBezTo>
                    <a:pt x="512532" y="97583"/>
                    <a:pt x="541725" y="75806"/>
                    <a:pt x="512466" y="90435"/>
                  </a:cubicBezTo>
                  <a:cubicBezTo>
                    <a:pt x="473508" y="109913"/>
                    <a:pt x="520204" y="92879"/>
                    <a:pt x="482321" y="105507"/>
                  </a:cubicBezTo>
                  <a:cubicBezTo>
                    <a:pt x="476460" y="114299"/>
                    <a:pt x="469760" y="128535"/>
                    <a:pt x="457200" y="130628"/>
                  </a:cubicBezTo>
                  <a:cubicBezTo>
                    <a:pt x="451976" y="131499"/>
                    <a:pt x="447151" y="127279"/>
                    <a:pt x="442127" y="125604"/>
                  </a:cubicBezTo>
                  <a:cubicBezTo>
                    <a:pt x="396026" y="140971"/>
                    <a:pt x="467794" y="115283"/>
                    <a:pt x="406958" y="145701"/>
                  </a:cubicBezTo>
                  <a:cubicBezTo>
                    <a:pt x="397483" y="150438"/>
                    <a:pt x="355778" y="155165"/>
                    <a:pt x="351692" y="155749"/>
                  </a:cubicBezTo>
                  <a:cubicBezTo>
                    <a:pt x="313809" y="168377"/>
                    <a:pt x="360504" y="151343"/>
                    <a:pt x="321547" y="170822"/>
                  </a:cubicBezTo>
                  <a:cubicBezTo>
                    <a:pt x="316810" y="173190"/>
                    <a:pt x="311499" y="174171"/>
                    <a:pt x="306475" y="175846"/>
                  </a:cubicBezTo>
                  <a:cubicBezTo>
                    <a:pt x="298101" y="184220"/>
                    <a:pt x="292588" y="197222"/>
                    <a:pt x="281354" y="200967"/>
                  </a:cubicBezTo>
                  <a:cubicBezTo>
                    <a:pt x="233660" y="216864"/>
                    <a:pt x="261757" y="210056"/>
                    <a:pt x="195943" y="216039"/>
                  </a:cubicBezTo>
                  <a:cubicBezTo>
                    <a:pt x="190919" y="217714"/>
                    <a:pt x="185411" y="218338"/>
                    <a:pt x="180870" y="221063"/>
                  </a:cubicBezTo>
                  <a:cubicBezTo>
                    <a:pt x="176808" y="223500"/>
                    <a:pt x="175059" y="228994"/>
                    <a:pt x="170822" y="231112"/>
                  </a:cubicBezTo>
                  <a:cubicBezTo>
                    <a:pt x="161348" y="235849"/>
                    <a:pt x="149490" y="235285"/>
                    <a:pt x="140677" y="241160"/>
                  </a:cubicBezTo>
                  <a:cubicBezTo>
                    <a:pt x="135653" y="244509"/>
                    <a:pt x="131258" y="249088"/>
                    <a:pt x="125604" y="251208"/>
                  </a:cubicBezTo>
                  <a:cubicBezTo>
                    <a:pt x="117608" y="254206"/>
                    <a:pt x="108768" y="254162"/>
                    <a:pt x="100483" y="256233"/>
                  </a:cubicBezTo>
                  <a:cubicBezTo>
                    <a:pt x="95345" y="257518"/>
                    <a:pt x="90503" y="259802"/>
                    <a:pt x="85411" y="261257"/>
                  </a:cubicBezTo>
                  <a:cubicBezTo>
                    <a:pt x="78772" y="263154"/>
                    <a:pt x="72013" y="264606"/>
                    <a:pt x="65314" y="266281"/>
                  </a:cubicBezTo>
                  <a:cubicBezTo>
                    <a:pt x="60290" y="269630"/>
                    <a:pt x="55643" y="273629"/>
                    <a:pt x="50242" y="276329"/>
                  </a:cubicBezTo>
                  <a:cubicBezTo>
                    <a:pt x="45505" y="278698"/>
                    <a:pt x="39305" y="278045"/>
                    <a:pt x="35169" y="281354"/>
                  </a:cubicBezTo>
                  <a:cubicBezTo>
                    <a:pt x="30454" y="285126"/>
                    <a:pt x="28893" y="291711"/>
                    <a:pt x="25121" y="296426"/>
                  </a:cubicBezTo>
                  <a:cubicBezTo>
                    <a:pt x="22162" y="300125"/>
                    <a:pt x="18422" y="303125"/>
                    <a:pt x="15072" y="306474"/>
                  </a:cubicBezTo>
                  <a:cubicBezTo>
                    <a:pt x="13370" y="202641"/>
                    <a:pt x="2512" y="51079"/>
                    <a:pt x="0" y="0"/>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9" name="Oval 88"/>
            <p:cNvSpPr/>
            <p:nvPr/>
          </p:nvSpPr>
          <p:spPr>
            <a:xfrm>
              <a:off x="2133600" y="1377149"/>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M</a:t>
              </a:r>
            </a:p>
          </p:txBody>
        </p:sp>
        <p:sp>
          <p:nvSpPr>
            <p:cNvPr id="90" name="Freeform 89"/>
            <p:cNvSpPr/>
            <p:nvPr/>
          </p:nvSpPr>
          <p:spPr>
            <a:xfrm flipH="1">
              <a:off x="2286000" y="1690647"/>
              <a:ext cx="15277" cy="237427"/>
            </a:xfrm>
            <a:custGeom>
              <a:avLst/>
              <a:gdLst>
                <a:gd name="connsiteX0" fmla="*/ 0 w 14288"/>
                <a:gd name="connsiteY0" fmla="*/ 302418 h 302418"/>
                <a:gd name="connsiteX1" fmla="*/ 0 w 14288"/>
                <a:gd name="connsiteY1" fmla="*/ 302418 h 302418"/>
                <a:gd name="connsiteX2" fmla="*/ 2381 w 14288"/>
                <a:gd name="connsiteY2" fmla="*/ 242887 h 302418"/>
                <a:gd name="connsiteX3" fmla="*/ 4763 w 14288"/>
                <a:gd name="connsiteY3" fmla="*/ 235743 h 302418"/>
                <a:gd name="connsiteX4" fmla="*/ 7144 w 14288"/>
                <a:gd name="connsiteY4" fmla="*/ 119062 h 302418"/>
                <a:gd name="connsiteX5" fmla="*/ 11906 w 14288"/>
                <a:gd name="connsiteY5" fmla="*/ 95250 h 302418"/>
                <a:gd name="connsiteX6" fmla="*/ 14288 w 14288"/>
                <a:gd name="connsiteY6" fmla="*/ 78581 h 302418"/>
                <a:gd name="connsiteX7" fmla="*/ 11906 w 14288"/>
                <a:gd name="connsiteY7" fmla="*/ 0 h 302418"/>
                <a:gd name="connsiteX8" fmla="*/ 11906 w 14288"/>
                <a:gd name="connsiteY8" fmla="*/ 0 h 302418"/>
                <a:gd name="connsiteX0" fmla="*/ 0 w 15664"/>
                <a:gd name="connsiteY0" fmla="*/ 302418 h 311638"/>
                <a:gd name="connsiteX1" fmla="*/ 15628 w 15664"/>
                <a:gd name="connsiteY1" fmla="*/ 311638 h 311638"/>
                <a:gd name="connsiteX2" fmla="*/ 2381 w 15664"/>
                <a:gd name="connsiteY2" fmla="*/ 242887 h 311638"/>
                <a:gd name="connsiteX3" fmla="*/ 4763 w 15664"/>
                <a:gd name="connsiteY3" fmla="*/ 235743 h 311638"/>
                <a:gd name="connsiteX4" fmla="*/ 7144 w 15664"/>
                <a:gd name="connsiteY4" fmla="*/ 119062 h 311638"/>
                <a:gd name="connsiteX5" fmla="*/ 11906 w 15664"/>
                <a:gd name="connsiteY5" fmla="*/ 95250 h 311638"/>
                <a:gd name="connsiteX6" fmla="*/ 14288 w 15664"/>
                <a:gd name="connsiteY6" fmla="*/ 78581 h 311638"/>
                <a:gd name="connsiteX7" fmla="*/ 11906 w 15664"/>
                <a:gd name="connsiteY7" fmla="*/ 0 h 311638"/>
                <a:gd name="connsiteX8" fmla="*/ 11906 w 15664"/>
                <a:gd name="connsiteY8" fmla="*/ 0 h 311638"/>
                <a:gd name="connsiteX0" fmla="*/ 0 w 15663"/>
                <a:gd name="connsiteY0" fmla="*/ 302418 h 311638"/>
                <a:gd name="connsiteX1" fmla="*/ 15628 w 15663"/>
                <a:gd name="connsiteY1" fmla="*/ 311638 h 311638"/>
                <a:gd name="connsiteX2" fmla="*/ 2381 w 15663"/>
                <a:gd name="connsiteY2" fmla="*/ 242887 h 311638"/>
                <a:gd name="connsiteX3" fmla="*/ 7144 w 15663"/>
                <a:gd name="connsiteY3" fmla="*/ 119062 h 311638"/>
                <a:gd name="connsiteX4" fmla="*/ 11906 w 15663"/>
                <a:gd name="connsiteY4" fmla="*/ 95250 h 311638"/>
                <a:gd name="connsiteX5" fmla="*/ 14288 w 15663"/>
                <a:gd name="connsiteY5" fmla="*/ 78581 h 311638"/>
                <a:gd name="connsiteX6" fmla="*/ 11906 w 15663"/>
                <a:gd name="connsiteY6" fmla="*/ 0 h 311638"/>
                <a:gd name="connsiteX7" fmla="*/ 11906 w 15663"/>
                <a:gd name="connsiteY7" fmla="*/ 0 h 311638"/>
                <a:gd name="connsiteX0" fmla="*/ 0 w 15735"/>
                <a:gd name="connsiteY0" fmla="*/ 302418 h 323714"/>
                <a:gd name="connsiteX1" fmla="*/ 15628 w 15735"/>
                <a:gd name="connsiteY1" fmla="*/ 311638 h 323714"/>
                <a:gd name="connsiteX2" fmla="*/ 7144 w 15735"/>
                <a:gd name="connsiteY2" fmla="*/ 119062 h 323714"/>
                <a:gd name="connsiteX3" fmla="*/ 11906 w 15735"/>
                <a:gd name="connsiteY3" fmla="*/ 95250 h 323714"/>
                <a:gd name="connsiteX4" fmla="*/ 14288 w 15735"/>
                <a:gd name="connsiteY4" fmla="*/ 78581 h 323714"/>
                <a:gd name="connsiteX5" fmla="*/ 11906 w 15735"/>
                <a:gd name="connsiteY5" fmla="*/ 0 h 323714"/>
                <a:gd name="connsiteX6" fmla="*/ 11906 w 15735"/>
                <a:gd name="connsiteY6" fmla="*/ 0 h 323714"/>
                <a:gd name="connsiteX0" fmla="*/ 8484 w 8591"/>
                <a:gd name="connsiteY0" fmla="*/ 311638 h 311638"/>
                <a:gd name="connsiteX1" fmla="*/ 0 w 8591"/>
                <a:gd name="connsiteY1" fmla="*/ 119062 h 311638"/>
                <a:gd name="connsiteX2" fmla="*/ 4762 w 8591"/>
                <a:gd name="connsiteY2" fmla="*/ 95250 h 311638"/>
                <a:gd name="connsiteX3" fmla="*/ 7144 w 8591"/>
                <a:gd name="connsiteY3" fmla="*/ 78581 h 311638"/>
                <a:gd name="connsiteX4" fmla="*/ 4762 w 8591"/>
                <a:gd name="connsiteY4" fmla="*/ 0 h 311638"/>
                <a:gd name="connsiteX5" fmla="*/ 4762 w 8591"/>
                <a:gd name="connsiteY5" fmla="*/ 0 h 311638"/>
                <a:gd name="connsiteX0" fmla="*/ 6737 w 8316"/>
                <a:gd name="connsiteY0" fmla="*/ 13037 h 13037"/>
                <a:gd name="connsiteX1" fmla="*/ 0 w 8316"/>
                <a:gd name="connsiteY1" fmla="*/ 3821 h 13037"/>
                <a:gd name="connsiteX2" fmla="*/ 5543 w 8316"/>
                <a:gd name="connsiteY2" fmla="*/ 3056 h 13037"/>
                <a:gd name="connsiteX3" fmla="*/ 8316 w 8316"/>
                <a:gd name="connsiteY3" fmla="*/ 2522 h 13037"/>
                <a:gd name="connsiteX4" fmla="*/ 5543 w 8316"/>
                <a:gd name="connsiteY4" fmla="*/ 0 h 13037"/>
                <a:gd name="connsiteX5" fmla="*/ 5543 w 8316"/>
                <a:gd name="connsiteY5" fmla="*/ 0 h 13037"/>
                <a:gd name="connsiteX0" fmla="*/ 8101 w 10000"/>
                <a:gd name="connsiteY0" fmla="*/ 10000 h 10000"/>
                <a:gd name="connsiteX1" fmla="*/ 0 w 10000"/>
                <a:gd name="connsiteY1" fmla="*/ 2931 h 10000"/>
                <a:gd name="connsiteX2" fmla="*/ 6665 w 10000"/>
                <a:gd name="connsiteY2" fmla="*/ 2344 h 10000"/>
                <a:gd name="connsiteX3" fmla="*/ 10000 w 10000"/>
                <a:gd name="connsiteY3" fmla="*/ 1934 h 10000"/>
                <a:gd name="connsiteX4" fmla="*/ 6665 w 10000"/>
                <a:gd name="connsiteY4" fmla="*/ 0 h 10000"/>
                <a:gd name="connsiteX5" fmla="*/ 6665 w 10000"/>
                <a:gd name="connsiteY5" fmla="*/ 867 h 10000"/>
                <a:gd name="connsiteX0" fmla="*/ 8101 w 10000"/>
                <a:gd name="connsiteY0" fmla="*/ 9133 h 9133"/>
                <a:gd name="connsiteX1" fmla="*/ 0 w 10000"/>
                <a:gd name="connsiteY1" fmla="*/ 2064 h 9133"/>
                <a:gd name="connsiteX2" fmla="*/ 6665 w 10000"/>
                <a:gd name="connsiteY2" fmla="*/ 1477 h 9133"/>
                <a:gd name="connsiteX3" fmla="*/ 10000 w 10000"/>
                <a:gd name="connsiteY3" fmla="*/ 1067 h 9133"/>
                <a:gd name="connsiteX4" fmla="*/ 6665 w 10000"/>
                <a:gd name="connsiteY4" fmla="*/ 0 h 9133"/>
                <a:gd name="connsiteX0" fmla="*/ 1481 w 3380"/>
                <a:gd name="connsiteY0" fmla="*/ 10000 h 10000"/>
                <a:gd name="connsiteX1" fmla="*/ 45 w 3380"/>
                <a:gd name="connsiteY1" fmla="*/ 1617 h 10000"/>
                <a:gd name="connsiteX2" fmla="*/ 3380 w 3380"/>
                <a:gd name="connsiteY2" fmla="*/ 1168 h 10000"/>
                <a:gd name="connsiteX3" fmla="*/ 45 w 3380"/>
                <a:gd name="connsiteY3" fmla="*/ 0 h 10000"/>
                <a:gd name="connsiteX0" fmla="*/ 7351 w 9886"/>
                <a:gd name="connsiteY0" fmla="*/ 2811 h 2811"/>
                <a:gd name="connsiteX1" fmla="*/ 19 w 9886"/>
                <a:gd name="connsiteY1" fmla="*/ 1617 h 2811"/>
                <a:gd name="connsiteX2" fmla="*/ 9886 w 9886"/>
                <a:gd name="connsiteY2" fmla="*/ 1168 h 2811"/>
                <a:gd name="connsiteX3" fmla="*/ 19 w 9886"/>
                <a:gd name="connsiteY3" fmla="*/ 0 h 2811"/>
              </a:gdLst>
              <a:ahLst/>
              <a:cxnLst>
                <a:cxn ang="0">
                  <a:pos x="connsiteX0" y="connsiteY0"/>
                </a:cxn>
                <a:cxn ang="0">
                  <a:pos x="connsiteX1" y="connsiteY1"/>
                </a:cxn>
                <a:cxn ang="0">
                  <a:pos x="connsiteX2" y="connsiteY2"/>
                </a:cxn>
                <a:cxn ang="0">
                  <a:pos x="connsiteX3" y="connsiteY3"/>
                </a:cxn>
              </a:cxnLst>
              <a:rect l="l" t="t" r="r" b="b"/>
              <a:pathLst>
                <a:path w="9886" h="2811">
                  <a:moveTo>
                    <a:pt x="7351" y="2811"/>
                  </a:moveTo>
                  <a:cubicBezTo>
                    <a:pt x="6466" y="1065"/>
                    <a:pt x="-404" y="1891"/>
                    <a:pt x="19" y="1617"/>
                  </a:cubicBezTo>
                  <a:cubicBezTo>
                    <a:pt x="442" y="1343"/>
                    <a:pt x="6596" y="1318"/>
                    <a:pt x="9886" y="1168"/>
                  </a:cubicBezTo>
                  <a:cubicBezTo>
                    <a:pt x="9886" y="899"/>
                    <a:pt x="2075" y="243"/>
                    <a:pt x="19" y="0"/>
                  </a:cubicBez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sp>
        <p:nvSpPr>
          <p:cNvPr id="17" name="Oval 16"/>
          <p:cNvSpPr/>
          <p:nvPr/>
        </p:nvSpPr>
        <p:spPr>
          <a:xfrm>
            <a:off x="1518742" y="5339600"/>
            <a:ext cx="232577" cy="232577"/>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P</a:t>
            </a:r>
          </a:p>
        </p:txBody>
      </p:sp>
      <p:cxnSp>
        <p:nvCxnSpPr>
          <p:cNvPr id="18" name="Straight Connector 17"/>
          <p:cNvCxnSpPr/>
          <p:nvPr/>
        </p:nvCxnSpPr>
        <p:spPr>
          <a:xfrm>
            <a:off x="1092951" y="5726512"/>
            <a:ext cx="1742527" cy="1"/>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957654" y="5342464"/>
            <a:ext cx="232577" cy="232577"/>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T</a:t>
            </a:r>
          </a:p>
        </p:txBody>
      </p:sp>
      <p:grpSp>
        <p:nvGrpSpPr>
          <p:cNvPr id="16" name="Group 72"/>
          <p:cNvGrpSpPr/>
          <p:nvPr/>
        </p:nvGrpSpPr>
        <p:grpSpPr>
          <a:xfrm>
            <a:off x="3493847" y="5329342"/>
            <a:ext cx="232577" cy="452034"/>
            <a:chOff x="2133600" y="1377149"/>
            <a:chExt cx="323024" cy="627825"/>
          </a:xfrm>
        </p:grpSpPr>
        <p:sp>
          <p:nvSpPr>
            <p:cNvPr id="85" name="Freeform 76"/>
            <p:cNvSpPr/>
            <p:nvPr/>
          </p:nvSpPr>
          <p:spPr>
            <a:xfrm>
              <a:off x="2133600" y="1852574"/>
              <a:ext cx="304800" cy="152400"/>
            </a:xfrm>
            <a:custGeom>
              <a:avLst/>
              <a:gdLst>
                <a:gd name="connsiteX0" fmla="*/ 0 w 749672"/>
                <a:gd name="connsiteY0" fmla="*/ 0 h 316791"/>
                <a:gd name="connsiteX1" fmla="*/ 0 w 749672"/>
                <a:gd name="connsiteY1" fmla="*/ 0 h 316791"/>
                <a:gd name="connsiteX2" fmla="*/ 80387 w 749672"/>
                <a:gd name="connsiteY2" fmla="*/ 10048 h 316791"/>
                <a:gd name="connsiteX3" fmla="*/ 110532 w 749672"/>
                <a:gd name="connsiteY3" fmla="*/ 20096 h 316791"/>
                <a:gd name="connsiteX4" fmla="*/ 130629 w 749672"/>
                <a:gd name="connsiteY4" fmla="*/ 40193 h 316791"/>
                <a:gd name="connsiteX5" fmla="*/ 140677 w 749672"/>
                <a:gd name="connsiteY5" fmla="*/ 55266 h 316791"/>
                <a:gd name="connsiteX6" fmla="*/ 190919 w 749672"/>
                <a:gd name="connsiteY6" fmla="*/ 80386 h 316791"/>
                <a:gd name="connsiteX7" fmla="*/ 221064 w 749672"/>
                <a:gd name="connsiteY7" fmla="*/ 95459 h 316791"/>
                <a:gd name="connsiteX8" fmla="*/ 236136 w 749672"/>
                <a:gd name="connsiteY8" fmla="*/ 105507 h 316791"/>
                <a:gd name="connsiteX9" fmla="*/ 281354 w 749672"/>
                <a:gd name="connsiteY9" fmla="*/ 120580 h 316791"/>
                <a:gd name="connsiteX10" fmla="*/ 296426 w 749672"/>
                <a:gd name="connsiteY10" fmla="*/ 125604 h 316791"/>
                <a:gd name="connsiteX11" fmla="*/ 316523 w 749672"/>
                <a:gd name="connsiteY11" fmla="*/ 135652 h 316791"/>
                <a:gd name="connsiteX12" fmla="*/ 336620 w 749672"/>
                <a:gd name="connsiteY12" fmla="*/ 140677 h 316791"/>
                <a:gd name="connsiteX13" fmla="*/ 376813 w 749672"/>
                <a:gd name="connsiteY13" fmla="*/ 150725 h 316791"/>
                <a:gd name="connsiteX14" fmla="*/ 401934 w 749672"/>
                <a:gd name="connsiteY14" fmla="*/ 170822 h 316791"/>
                <a:gd name="connsiteX15" fmla="*/ 411982 w 749672"/>
                <a:gd name="connsiteY15" fmla="*/ 185894 h 316791"/>
                <a:gd name="connsiteX16" fmla="*/ 442127 w 749672"/>
                <a:gd name="connsiteY16" fmla="*/ 211015 h 316791"/>
                <a:gd name="connsiteX17" fmla="*/ 452176 w 749672"/>
                <a:gd name="connsiteY17" fmla="*/ 221063 h 316791"/>
                <a:gd name="connsiteX18" fmla="*/ 487345 w 749672"/>
                <a:gd name="connsiteY18" fmla="*/ 231112 h 316791"/>
                <a:gd name="connsiteX19" fmla="*/ 552659 w 749672"/>
                <a:gd name="connsiteY19" fmla="*/ 251208 h 316791"/>
                <a:gd name="connsiteX20" fmla="*/ 648119 w 749672"/>
                <a:gd name="connsiteY20" fmla="*/ 261257 h 316791"/>
                <a:gd name="connsiteX21" fmla="*/ 673240 w 749672"/>
                <a:gd name="connsiteY21" fmla="*/ 281354 h 316791"/>
                <a:gd name="connsiteX22" fmla="*/ 708409 w 749672"/>
                <a:gd name="connsiteY22" fmla="*/ 296426 h 316791"/>
                <a:gd name="connsiteX23" fmla="*/ 723481 w 749672"/>
                <a:gd name="connsiteY23" fmla="*/ 306474 h 316791"/>
                <a:gd name="connsiteX24" fmla="*/ 738554 w 749672"/>
                <a:gd name="connsiteY24" fmla="*/ 311499 h 316791"/>
                <a:gd name="connsiteX25" fmla="*/ 728505 w 749672"/>
                <a:gd name="connsiteY25" fmla="*/ 20096 h 316791"/>
                <a:gd name="connsiteX26" fmla="*/ 683288 w 749672"/>
                <a:gd name="connsiteY26" fmla="*/ 25121 h 316791"/>
                <a:gd name="connsiteX27" fmla="*/ 663191 w 749672"/>
                <a:gd name="connsiteY27" fmla="*/ 30145 h 316791"/>
                <a:gd name="connsiteX28" fmla="*/ 602901 w 749672"/>
                <a:gd name="connsiteY28" fmla="*/ 40193 h 316791"/>
                <a:gd name="connsiteX29" fmla="*/ 577780 w 749672"/>
                <a:gd name="connsiteY29" fmla="*/ 60290 h 316791"/>
                <a:gd name="connsiteX30" fmla="*/ 562708 w 749672"/>
                <a:gd name="connsiteY30" fmla="*/ 70338 h 316791"/>
                <a:gd name="connsiteX31" fmla="*/ 552659 w 749672"/>
                <a:gd name="connsiteY31" fmla="*/ 80386 h 316791"/>
                <a:gd name="connsiteX32" fmla="*/ 512466 w 749672"/>
                <a:gd name="connsiteY32" fmla="*/ 90435 h 316791"/>
                <a:gd name="connsiteX33" fmla="*/ 482321 w 749672"/>
                <a:gd name="connsiteY33" fmla="*/ 105507 h 316791"/>
                <a:gd name="connsiteX34" fmla="*/ 457200 w 749672"/>
                <a:gd name="connsiteY34" fmla="*/ 130628 h 316791"/>
                <a:gd name="connsiteX35" fmla="*/ 442127 w 749672"/>
                <a:gd name="connsiteY35" fmla="*/ 125604 h 316791"/>
                <a:gd name="connsiteX36" fmla="*/ 406958 w 749672"/>
                <a:gd name="connsiteY36" fmla="*/ 145701 h 316791"/>
                <a:gd name="connsiteX37" fmla="*/ 351692 w 749672"/>
                <a:gd name="connsiteY37" fmla="*/ 155749 h 316791"/>
                <a:gd name="connsiteX38" fmla="*/ 321547 w 749672"/>
                <a:gd name="connsiteY38" fmla="*/ 170822 h 316791"/>
                <a:gd name="connsiteX39" fmla="*/ 306475 w 749672"/>
                <a:gd name="connsiteY39" fmla="*/ 175846 h 316791"/>
                <a:gd name="connsiteX40" fmla="*/ 281354 w 749672"/>
                <a:gd name="connsiteY40" fmla="*/ 200967 h 316791"/>
                <a:gd name="connsiteX41" fmla="*/ 195943 w 749672"/>
                <a:gd name="connsiteY41" fmla="*/ 216039 h 316791"/>
                <a:gd name="connsiteX42" fmla="*/ 180870 w 749672"/>
                <a:gd name="connsiteY42" fmla="*/ 221063 h 316791"/>
                <a:gd name="connsiteX43" fmla="*/ 170822 w 749672"/>
                <a:gd name="connsiteY43" fmla="*/ 231112 h 316791"/>
                <a:gd name="connsiteX44" fmla="*/ 140677 w 749672"/>
                <a:gd name="connsiteY44" fmla="*/ 241160 h 316791"/>
                <a:gd name="connsiteX45" fmla="*/ 125604 w 749672"/>
                <a:gd name="connsiteY45" fmla="*/ 251208 h 316791"/>
                <a:gd name="connsiteX46" fmla="*/ 100483 w 749672"/>
                <a:gd name="connsiteY46" fmla="*/ 256233 h 316791"/>
                <a:gd name="connsiteX47" fmla="*/ 85411 w 749672"/>
                <a:gd name="connsiteY47" fmla="*/ 261257 h 316791"/>
                <a:gd name="connsiteX48" fmla="*/ 65314 w 749672"/>
                <a:gd name="connsiteY48" fmla="*/ 266281 h 316791"/>
                <a:gd name="connsiteX49" fmla="*/ 50242 w 749672"/>
                <a:gd name="connsiteY49" fmla="*/ 276329 h 316791"/>
                <a:gd name="connsiteX50" fmla="*/ 35169 w 749672"/>
                <a:gd name="connsiteY50" fmla="*/ 281354 h 316791"/>
                <a:gd name="connsiteX51" fmla="*/ 25121 w 749672"/>
                <a:gd name="connsiteY51" fmla="*/ 296426 h 316791"/>
                <a:gd name="connsiteX52" fmla="*/ 15072 w 749672"/>
                <a:gd name="connsiteY52" fmla="*/ 306474 h 316791"/>
                <a:gd name="connsiteX53" fmla="*/ 0 w 749672"/>
                <a:gd name="connsiteY53" fmla="*/ 0 h 3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9672" h="316791">
                  <a:moveTo>
                    <a:pt x="0" y="0"/>
                  </a:moveTo>
                  <a:lnTo>
                    <a:pt x="0" y="0"/>
                  </a:lnTo>
                  <a:cubicBezTo>
                    <a:pt x="17470" y="1747"/>
                    <a:pt x="59610" y="4854"/>
                    <a:pt x="80387" y="10048"/>
                  </a:cubicBezTo>
                  <a:cubicBezTo>
                    <a:pt x="90663" y="12617"/>
                    <a:pt x="110532" y="20096"/>
                    <a:pt x="110532" y="20096"/>
                  </a:cubicBezTo>
                  <a:cubicBezTo>
                    <a:pt x="117231" y="26795"/>
                    <a:pt x="125374" y="32310"/>
                    <a:pt x="130629" y="40193"/>
                  </a:cubicBezTo>
                  <a:cubicBezTo>
                    <a:pt x="133978" y="45217"/>
                    <a:pt x="136133" y="51290"/>
                    <a:pt x="140677" y="55266"/>
                  </a:cubicBezTo>
                  <a:cubicBezTo>
                    <a:pt x="164603" y="76201"/>
                    <a:pt x="165947" y="74143"/>
                    <a:pt x="190919" y="80386"/>
                  </a:cubicBezTo>
                  <a:cubicBezTo>
                    <a:pt x="234103" y="109178"/>
                    <a:pt x="179471" y="74663"/>
                    <a:pt x="221064" y="95459"/>
                  </a:cubicBezTo>
                  <a:cubicBezTo>
                    <a:pt x="226465" y="98159"/>
                    <a:pt x="230618" y="103055"/>
                    <a:pt x="236136" y="105507"/>
                  </a:cubicBezTo>
                  <a:cubicBezTo>
                    <a:pt x="236151" y="105514"/>
                    <a:pt x="273810" y="118065"/>
                    <a:pt x="281354" y="120580"/>
                  </a:cubicBezTo>
                  <a:cubicBezTo>
                    <a:pt x="286378" y="122255"/>
                    <a:pt x="291689" y="123236"/>
                    <a:pt x="296426" y="125604"/>
                  </a:cubicBezTo>
                  <a:cubicBezTo>
                    <a:pt x="303125" y="128953"/>
                    <a:pt x="309510" y="133022"/>
                    <a:pt x="316523" y="135652"/>
                  </a:cubicBezTo>
                  <a:cubicBezTo>
                    <a:pt x="322989" y="138077"/>
                    <a:pt x="329980" y="138780"/>
                    <a:pt x="336620" y="140677"/>
                  </a:cubicBezTo>
                  <a:cubicBezTo>
                    <a:pt x="372658" y="150974"/>
                    <a:pt x="325755" y="140514"/>
                    <a:pt x="376813" y="150725"/>
                  </a:cubicBezTo>
                  <a:cubicBezTo>
                    <a:pt x="388008" y="158188"/>
                    <a:pt x="393750" y="160592"/>
                    <a:pt x="401934" y="170822"/>
                  </a:cubicBezTo>
                  <a:cubicBezTo>
                    <a:pt x="405706" y="175537"/>
                    <a:pt x="408116" y="181255"/>
                    <a:pt x="411982" y="185894"/>
                  </a:cubicBezTo>
                  <a:cubicBezTo>
                    <a:pt x="429883" y="207375"/>
                    <a:pt x="422368" y="195208"/>
                    <a:pt x="442127" y="211015"/>
                  </a:cubicBezTo>
                  <a:cubicBezTo>
                    <a:pt x="445826" y="213974"/>
                    <a:pt x="448114" y="218626"/>
                    <a:pt x="452176" y="221063"/>
                  </a:cubicBezTo>
                  <a:cubicBezTo>
                    <a:pt x="457809" y="224443"/>
                    <a:pt x="482958" y="229796"/>
                    <a:pt x="487345" y="231112"/>
                  </a:cubicBezTo>
                  <a:cubicBezTo>
                    <a:pt x="509031" y="237618"/>
                    <a:pt x="530230" y="247130"/>
                    <a:pt x="552659" y="251208"/>
                  </a:cubicBezTo>
                  <a:cubicBezTo>
                    <a:pt x="585990" y="257268"/>
                    <a:pt x="613156" y="258343"/>
                    <a:pt x="648119" y="261257"/>
                  </a:cubicBezTo>
                  <a:cubicBezTo>
                    <a:pt x="677461" y="271038"/>
                    <a:pt x="650514" y="258628"/>
                    <a:pt x="673240" y="281354"/>
                  </a:cubicBezTo>
                  <a:cubicBezTo>
                    <a:pt x="684805" y="292919"/>
                    <a:pt x="693035" y="292583"/>
                    <a:pt x="708409" y="296426"/>
                  </a:cubicBezTo>
                  <a:cubicBezTo>
                    <a:pt x="713433" y="299775"/>
                    <a:pt x="718080" y="303774"/>
                    <a:pt x="723481" y="306474"/>
                  </a:cubicBezTo>
                  <a:cubicBezTo>
                    <a:pt x="728218" y="308843"/>
                    <a:pt x="738350" y="316791"/>
                    <a:pt x="738554" y="311499"/>
                  </a:cubicBezTo>
                  <a:cubicBezTo>
                    <a:pt x="746584" y="102742"/>
                    <a:pt x="749672" y="125914"/>
                    <a:pt x="728505" y="20096"/>
                  </a:cubicBezTo>
                  <a:cubicBezTo>
                    <a:pt x="713433" y="21771"/>
                    <a:pt x="698277" y="22815"/>
                    <a:pt x="683288" y="25121"/>
                  </a:cubicBezTo>
                  <a:cubicBezTo>
                    <a:pt x="676463" y="26171"/>
                    <a:pt x="670002" y="29010"/>
                    <a:pt x="663191" y="30145"/>
                  </a:cubicBezTo>
                  <a:cubicBezTo>
                    <a:pt x="592623" y="41906"/>
                    <a:pt x="648127" y="28887"/>
                    <a:pt x="602901" y="40193"/>
                  </a:cubicBezTo>
                  <a:cubicBezTo>
                    <a:pt x="556514" y="71118"/>
                    <a:pt x="613574" y="31654"/>
                    <a:pt x="577780" y="60290"/>
                  </a:cubicBezTo>
                  <a:cubicBezTo>
                    <a:pt x="573065" y="64062"/>
                    <a:pt x="567423" y="66566"/>
                    <a:pt x="562708" y="70338"/>
                  </a:cubicBezTo>
                  <a:cubicBezTo>
                    <a:pt x="559009" y="73297"/>
                    <a:pt x="557013" y="78520"/>
                    <a:pt x="552659" y="80386"/>
                  </a:cubicBezTo>
                  <a:cubicBezTo>
                    <a:pt x="512532" y="97583"/>
                    <a:pt x="541725" y="75806"/>
                    <a:pt x="512466" y="90435"/>
                  </a:cubicBezTo>
                  <a:cubicBezTo>
                    <a:pt x="473508" y="109913"/>
                    <a:pt x="520204" y="92879"/>
                    <a:pt x="482321" y="105507"/>
                  </a:cubicBezTo>
                  <a:cubicBezTo>
                    <a:pt x="476460" y="114299"/>
                    <a:pt x="469760" y="128535"/>
                    <a:pt x="457200" y="130628"/>
                  </a:cubicBezTo>
                  <a:cubicBezTo>
                    <a:pt x="451976" y="131499"/>
                    <a:pt x="447151" y="127279"/>
                    <a:pt x="442127" y="125604"/>
                  </a:cubicBezTo>
                  <a:cubicBezTo>
                    <a:pt x="396026" y="140971"/>
                    <a:pt x="467794" y="115283"/>
                    <a:pt x="406958" y="145701"/>
                  </a:cubicBezTo>
                  <a:cubicBezTo>
                    <a:pt x="397483" y="150438"/>
                    <a:pt x="355778" y="155165"/>
                    <a:pt x="351692" y="155749"/>
                  </a:cubicBezTo>
                  <a:cubicBezTo>
                    <a:pt x="313809" y="168377"/>
                    <a:pt x="360504" y="151343"/>
                    <a:pt x="321547" y="170822"/>
                  </a:cubicBezTo>
                  <a:cubicBezTo>
                    <a:pt x="316810" y="173190"/>
                    <a:pt x="311499" y="174171"/>
                    <a:pt x="306475" y="175846"/>
                  </a:cubicBezTo>
                  <a:cubicBezTo>
                    <a:pt x="298101" y="184220"/>
                    <a:pt x="292588" y="197222"/>
                    <a:pt x="281354" y="200967"/>
                  </a:cubicBezTo>
                  <a:cubicBezTo>
                    <a:pt x="233660" y="216864"/>
                    <a:pt x="261757" y="210056"/>
                    <a:pt x="195943" y="216039"/>
                  </a:cubicBezTo>
                  <a:cubicBezTo>
                    <a:pt x="190919" y="217714"/>
                    <a:pt x="185411" y="218338"/>
                    <a:pt x="180870" y="221063"/>
                  </a:cubicBezTo>
                  <a:cubicBezTo>
                    <a:pt x="176808" y="223500"/>
                    <a:pt x="175059" y="228994"/>
                    <a:pt x="170822" y="231112"/>
                  </a:cubicBezTo>
                  <a:cubicBezTo>
                    <a:pt x="161348" y="235849"/>
                    <a:pt x="149490" y="235285"/>
                    <a:pt x="140677" y="241160"/>
                  </a:cubicBezTo>
                  <a:cubicBezTo>
                    <a:pt x="135653" y="244509"/>
                    <a:pt x="131258" y="249088"/>
                    <a:pt x="125604" y="251208"/>
                  </a:cubicBezTo>
                  <a:cubicBezTo>
                    <a:pt x="117608" y="254206"/>
                    <a:pt x="108768" y="254162"/>
                    <a:pt x="100483" y="256233"/>
                  </a:cubicBezTo>
                  <a:cubicBezTo>
                    <a:pt x="95345" y="257518"/>
                    <a:pt x="90503" y="259802"/>
                    <a:pt x="85411" y="261257"/>
                  </a:cubicBezTo>
                  <a:cubicBezTo>
                    <a:pt x="78772" y="263154"/>
                    <a:pt x="72013" y="264606"/>
                    <a:pt x="65314" y="266281"/>
                  </a:cubicBezTo>
                  <a:cubicBezTo>
                    <a:pt x="60290" y="269630"/>
                    <a:pt x="55643" y="273629"/>
                    <a:pt x="50242" y="276329"/>
                  </a:cubicBezTo>
                  <a:cubicBezTo>
                    <a:pt x="45505" y="278698"/>
                    <a:pt x="39305" y="278045"/>
                    <a:pt x="35169" y="281354"/>
                  </a:cubicBezTo>
                  <a:cubicBezTo>
                    <a:pt x="30454" y="285126"/>
                    <a:pt x="28893" y="291711"/>
                    <a:pt x="25121" y="296426"/>
                  </a:cubicBezTo>
                  <a:cubicBezTo>
                    <a:pt x="22162" y="300125"/>
                    <a:pt x="18422" y="303125"/>
                    <a:pt x="15072" y="306474"/>
                  </a:cubicBezTo>
                  <a:cubicBezTo>
                    <a:pt x="13370" y="202641"/>
                    <a:pt x="2512" y="51079"/>
                    <a:pt x="0" y="0"/>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6" name="Oval 85"/>
            <p:cNvSpPr/>
            <p:nvPr/>
          </p:nvSpPr>
          <p:spPr>
            <a:xfrm>
              <a:off x="2133600" y="1377149"/>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M</a:t>
              </a:r>
            </a:p>
          </p:txBody>
        </p:sp>
        <p:sp>
          <p:nvSpPr>
            <p:cNvPr id="87" name="Freeform 86"/>
            <p:cNvSpPr/>
            <p:nvPr/>
          </p:nvSpPr>
          <p:spPr>
            <a:xfrm flipH="1">
              <a:off x="2286000" y="1690647"/>
              <a:ext cx="15277" cy="237427"/>
            </a:xfrm>
            <a:custGeom>
              <a:avLst/>
              <a:gdLst>
                <a:gd name="connsiteX0" fmla="*/ 0 w 14288"/>
                <a:gd name="connsiteY0" fmla="*/ 302418 h 302418"/>
                <a:gd name="connsiteX1" fmla="*/ 0 w 14288"/>
                <a:gd name="connsiteY1" fmla="*/ 302418 h 302418"/>
                <a:gd name="connsiteX2" fmla="*/ 2381 w 14288"/>
                <a:gd name="connsiteY2" fmla="*/ 242887 h 302418"/>
                <a:gd name="connsiteX3" fmla="*/ 4763 w 14288"/>
                <a:gd name="connsiteY3" fmla="*/ 235743 h 302418"/>
                <a:gd name="connsiteX4" fmla="*/ 7144 w 14288"/>
                <a:gd name="connsiteY4" fmla="*/ 119062 h 302418"/>
                <a:gd name="connsiteX5" fmla="*/ 11906 w 14288"/>
                <a:gd name="connsiteY5" fmla="*/ 95250 h 302418"/>
                <a:gd name="connsiteX6" fmla="*/ 14288 w 14288"/>
                <a:gd name="connsiteY6" fmla="*/ 78581 h 302418"/>
                <a:gd name="connsiteX7" fmla="*/ 11906 w 14288"/>
                <a:gd name="connsiteY7" fmla="*/ 0 h 302418"/>
                <a:gd name="connsiteX8" fmla="*/ 11906 w 14288"/>
                <a:gd name="connsiteY8" fmla="*/ 0 h 302418"/>
                <a:gd name="connsiteX0" fmla="*/ 0 w 15664"/>
                <a:gd name="connsiteY0" fmla="*/ 302418 h 311638"/>
                <a:gd name="connsiteX1" fmla="*/ 15628 w 15664"/>
                <a:gd name="connsiteY1" fmla="*/ 311638 h 311638"/>
                <a:gd name="connsiteX2" fmla="*/ 2381 w 15664"/>
                <a:gd name="connsiteY2" fmla="*/ 242887 h 311638"/>
                <a:gd name="connsiteX3" fmla="*/ 4763 w 15664"/>
                <a:gd name="connsiteY3" fmla="*/ 235743 h 311638"/>
                <a:gd name="connsiteX4" fmla="*/ 7144 w 15664"/>
                <a:gd name="connsiteY4" fmla="*/ 119062 h 311638"/>
                <a:gd name="connsiteX5" fmla="*/ 11906 w 15664"/>
                <a:gd name="connsiteY5" fmla="*/ 95250 h 311638"/>
                <a:gd name="connsiteX6" fmla="*/ 14288 w 15664"/>
                <a:gd name="connsiteY6" fmla="*/ 78581 h 311638"/>
                <a:gd name="connsiteX7" fmla="*/ 11906 w 15664"/>
                <a:gd name="connsiteY7" fmla="*/ 0 h 311638"/>
                <a:gd name="connsiteX8" fmla="*/ 11906 w 15664"/>
                <a:gd name="connsiteY8" fmla="*/ 0 h 311638"/>
                <a:gd name="connsiteX0" fmla="*/ 0 w 15663"/>
                <a:gd name="connsiteY0" fmla="*/ 302418 h 311638"/>
                <a:gd name="connsiteX1" fmla="*/ 15628 w 15663"/>
                <a:gd name="connsiteY1" fmla="*/ 311638 h 311638"/>
                <a:gd name="connsiteX2" fmla="*/ 2381 w 15663"/>
                <a:gd name="connsiteY2" fmla="*/ 242887 h 311638"/>
                <a:gd name="connsiteX3" fmla="*/ 7144 w 15663"/>
                <a:gd name="connsiteY3" fmla="*/ 119062 h 311638"/>
                <a:gd name="connsiteX4" fmla="*/ 11906 w 15663"/>
                <a:gd name="connsiteY4" fmla="*/ 95250 h 311638"/>
                <a:gd name="connsiteX5" fmla="*/ 14288 w 15663"/>
                <a:gd name="connsiteY5" fmla="*/ 78581 h 311638"/>
                <a:gd name="connsiteX6" fmla="*/ 11906 w 15663"/>
                <a:gd name="connsiteY6" fmla="*/ 0 h 311638"/>
                <a:gd name="connsiteX7" fmla="*/ 11906 w 15663"/>
                <a:gd name="connsiteY7" fmla="*/ 0 h 311638"/>
                <a:gd name="connsiteX0" fmla="*/ 0 w 15735"/>
                <a:gd name="connsiteY0" fmla="*/ 302418 h 323714"/>
                <a:gd name="connsiteX1" fmla="*/ 15628 w 15735"/>
                <a:gd name="connsiteY1" fmla="*/ 311638 h 323714"/>
                <a:gd name="connsiteX2" fmla="*/ 7144 w 15735"/>
                <a:gd name="connsiteY2" fmla="*/ 119062 h 323714"/>
                <a:gd name="connsiteX3" fmla="*/ 11906 w 15735"/>
                <a:gd name="connsiteY3" fmla="*/ 95250 h 323714"/>
                <a:gd name="connsiteX4" fmla="*/ 14288 w 15735"/>
                <a:gd name="connsiteY4" fmla="*/ 78581 h 323714"/>
                <a:gd name="connsiteX5" fmla="*/ 11906 w 15735"/>
                <a:gd name="connsiteY5" fmla="*/ 0 h 323714"/>
                <a:gd name="connsiteX6" fmla="*/ 11906 w 15735"/>
                <a:gd name="connsiteY6" fmla="*/ 0 h 323714"/>
                <a:gd name="connsiteX0" fmla="*/ 8484 w 8591"/>
                <a:gd name="connsiteY0" fmla="*/ 311638 h 311638"/>
                <a:gd name="connsiteX1" fmla="*/ 0 w 8591"/>
                <a:gd name="connsiteY1" fmla="*/ 119062 h 311638"/>
                <a:gd name="connsiteX2" fmla="*/ 4762 w 8591"/>
                <a:gd name="connsiteY2" fmla="*/ 95250 h 311638"/>
                <a:gd name="connsiteX3" fmla="*/ 7144 w 8591"/>
                <a:gd name="connsiteY3" fmla="*/ 78581 h 311638"/>
                <a:gd name="connsiteX4" fmla="*/ 4762 w 8591"/>
                <a:gd name="connsiteY4" fmla="*/ 0 h 311638"/>
                <a:gd name="connsiteX5" fmla="*/ 4762 w 8591"/>
                <a:gd name="connsiteY5" fmla="*/ 0 h 311638"/>
                <a:gd name="connsiteX0" fmla="*/ 6737 w 8316"/>
                <a:gd name="connsiteY0" fmla="*/ 13037 h 13037"/>
                <a:gd name="connsiteX1" fmla="*/ 0 w 8316"/>
                <a:gd name="connsiteY1" fmla="*/ 3821 h 13037"/>
                <a:gd name="connsiteX2" fmla="*/ 5543 w 8316"/>
                <a:gd name="connsiteY2" fmla="*/ 3056 h 13037"/>
                <a:gd name="connsiteX3" fmla="*/ 8316 w 8316"/>
                <a:gd name="connsiteY3" fmla="*/ 2522 h 13037"/>
                <a:gd name="connsiteX4" fmla="*/ 5543 w 8316"/>
                <a:gd name="connsiteY4" fmla="*/ 0 h 13037"/>
                <a:gd name="connsiteX5" fmla="*/ 5543 w 8316"/>
                <a:gd name="connsiteY5" fmla="*/ 0 h 13037"/>
                <a:gd name="connsiteX0" fmla="*/ 8101 w 10000"/>
                <a:gd name="connsiteY0" fmla="*/ 10000 h 10000"/>
                <a:gd name="connsiteX1" fmla="*/ 0 w 10000"/>
                <a:gd name="connsiteY1" fmla="*/ 2931 h 10000"/>
                <a:gd name="connsiteX2" fmla="*/ 6665 w 10000"/>
                <a:gd name="connsiteY2" fmla="*/ 2344 h 10000"/>
                <a:gd name="connsiteX3" fmla="*/ 10000 w 10000"/>
                <a:gd name="connsiteY3" fmla="*/ 1934 h 10000"/>
                <a:gd name="connsiteX4" fmla="*/ 6665 w 10000"/>
                <a:gd name="connsiteY4" fmla="*/ 0 h 10000"/>
                <a:gd name="connsiteX5" fmla="*/ 6665 w 10000"/>
                <a:gd name="connsiteY5" fmla="*/ 867 h 10000"/>
                <a:gd name="connsiteX0" fmla="*/ 8101 w 10000"/>
                <a:gd name="connsiteY0" fmla="*/ 9133 h 9133"/>
                <a:gd name="connsiteX1" fmla="*/ 0 w 10000"/>
                <a:gd name="connsiteY1" fmla="*/ 2064 h 9133"/>
                <a:gd name="connsiteX2" fmla="*/ 6665 w 10000"/>
                <a:gd name="connsiteY2" fmla="*/ 1477 h 9133"/>
                <a:gd name="connsiteX3" fmla="*/ 10000 w 10000"/>
                <a:gd name="connsiteY3" fmla="*/ 1067 h 9133"/>
                <a:gd name="connsiteX4" fmla="*/ 6665 w 10000"/>
                <a:gd name="connsiteY4" fmla="*/ 0 h 9133"/>
                <a:gd name="connsiteX0" fmla="*/ 1481 w 3380"/>
                <a:gd name="connsiteY0" fmla="*/ 10000 h 10000"/>
                <a:gd name="connsiteX1" fmla="*/ 45 w 3380"/>
                <a:gd name="connsiteY1" fmla="*/ 1617 h 10000"/>
                <a:gd name="connsiteX2" fmla="*/ 3380 w 3380"/>
                <a:gd name="connsiteY2" fmla="*/ 1168 h 10000"/>
                <a:gd name="connsiteX3" fmla="*/ 45 w 3380"/>
                <a:gd name="connsiteY3" fmla="*/ 0 h 10000"/>
                <a:gd name="connsiteX0" fmla="*/ 7351 w 9886"/>
                <a:gd name="connsiteY0" fmla="*/ 2811 h 2811"/>
                <a:gd name="connsiteX1" fmla="*/ 19 w 9886"/>
                <a:gd name="connsiteY1" fmla="*/ 1617 h 2811"/>
                <a:gd name="connsiteX2" fmla="*/ 9886 w 9886"/>
                <a:gd name="connsiteY2" fmla="*/ 1168 h 2811"/>
                <a:gd name="connsiteX3" fmla="*/ 19 w 9886"/>
                <a:gd name="connsiteY3" fmla="*/ 0 h 2811"/>
              </a:gdLst>
              <a:ahLst/>
              <a:cxnLst>
                <a:cxn ang="0">
                  <a:pos x="connsiteX0" y="connsiteY0"/>
                </a:cxn>
                <a:cxn ang="0">
                  <a:pos x="connsiteX1" y="connsiteY1"/>
                </a:cxn>
                <a:cxn ang="0">
                  <a:pos x="connsiteX2" y="connsiteY2"/>
                </a:cxn>
                <a:cxn ang="0">
                  <a:pos x="connsiteX3" y="connsiteY3"/>
                </a:cxn>
              </a:cxnLst>
              <a:rect l="l" t="t" r="r" b="b"/>
              <a:pathLst>
                <a:path w="9886" h="2811">
                  <a:moveTo>
                    <a:pt x="7351" y="2811"/>
                  </a:moveTo>
                  <a:cubicBezTo>
                    <a:pt x="6466" y="1065"/>
                    <a:pt x="-404" y="1891"/>
                    <a:pt x="19" y="1617"/>
                  </a:cubicBezTo>
                  <a:cubicBezTo>
                    <a:pt x="442" y="1343"/>
                    <a:pt x="6596" y="1318"/>
                    <a:pt x="9886" y="1168"/>
                  </a:cubicBezTo>
                  <a:cubicBezTo>
                    <a:pt x="9886" y="899"/>
                    <a:pt x="2075" y="243"/>
                    <a:pt x="19" y="0"/>
                  </a:cubicBez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cxnSp>
        <p:nvCxnSpPr>
          <p:cNvPr id="21" name="Straight Connector 20"/>
          <p:cNvCxnSpPr/>
          <p:nvPr/>
        </p:nvCxnSpPr>
        <p:spPr>
          <a:xfrm>
            <a:off x="3068056" y="5726512"/>
            <a:ext cx="425791"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726424" y="5726512"/>
            <a:ext cx="651808"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20" name="Group 189"/>
          <p:cNvGrpSpPr/>
          <p:nvPr/>
        </p:nvGrpSpPr>
        <p:grpSpPr>
          <a:xfrm>
            <a:off x="3287318" y="2365370"/>
            <a:ext cx="1173844" cy="660645"/>
            <a:chOff x="3287318" y="2365370"/>
            <a:chExt cx="1173844" cy="660645"/>
          </a:xfrm>
        </p:grpSpPr>
        <p:grpSp>
          <p:nvGrpSpPr>
            <p:cNvPr id="23" name="Group 188"/>
            <p:cNvGrpSpPr/>
            <p:nvPr/>
          </p:nvGrpSpPr>
          <p:grpSpPr>
            <a:xfrm>
              <a:off x="3470187" y="2365370"/>
              <a:ext cx="990975" cy="534675"/>
              <a:chOff x="3470187" y="2365370"/>
              <a:chExt cx="990975" cy="534675"/>
            </a:xfrm>
          </p:grpSpPr>
          <p:sp>
            <p:nvSpPr>
              <p:cNvPr id="83" name="Freeform 82"/>
              <p:cNvSpPr/>
              <p:nvPr/>
            </p:nvSpPr>
            <p:spPr>
              <a:xfrm>
                <a:off x="3491880" y="2365370"/>
                <a:ext cx="891540" cy="499482"/>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4" name="TextBox 83"/>
              <p:cNvSpPr txBox="1"/>
              <p:nvPr/>
            </p:nvSpPr>
            <p:spPr>
              <a:xfrm>
                <a:off x="3470187" y="2376825"/>
                <a:ext cx="990975" cy="523220"/>
              </a:xfrm>
              <a:prstGeom prst="rect">
                <a:avLst/>
              </a:prstGeom>
              <a:noFill/>
            </p:spPr>
            <p:txBody>
              <a:bodyPr wrap="none" rtlCol="0">
                <a:spAutoFit/>
              </a:bodyPr>
              <a:lstStyle/>
              <a:p>
                <a:pPr algn="ctr"/>
                <a:r>
                  <a:rPr lang="en-US" sz="1400" b="1" dirty="0">
                    <a:solidFill>
                      <a:srgbClr val="FF0000"/>
                    </a:solidFill>
                    <a:latin typeface="Comic Sans MS" pitchFamily="66" charset="0"/>
                  </a:rPr>
                  <a:t>M.O.V.</a:t>
                </a:r>
              </a:p>
              <a:p>
                <a:pPr algn="ctr"/>
                <a:r>
                  <a:rPr lang="en-US" sz="1400" b="1" dirty="0">
                    <a:solidFill>
                      <a:srgbClr val="FF0000"/>
                    </a:solidFill>
                    <a:latin typeface="Comic Sans MS" pitchFamily="66" charset="0"/>
                  </a:rPr>
                  <a:t>CONFIG.</a:t>
                </a:r>
              </a:p>
            </p:txBody>
          </p:sp>
        </p:grpSp>
        <p:sp>
          <p:nvSpPr>
            <p:cNvPr id="81" name="Freeform 80"/>
            <p:cNvSpPr/>
            <p:nvPr/>
          </p:nvSpPr>
          <p:spPr>
            <a:xfrm>
              <a:off x="3287318" y="2912336"/>
              <a:ext cx="1102618" cy="113679"/>
            </a:xfrm>
            <a:custGeom>
              <a:avLst/>
              <a:gdLst>
                <a:gd name="connsiteX0" fmla="*/ 305069 w 1531413"/>
                <a:gd name="connsiteY0" fmla="*/ 725 h 307906"/>
                <a:gd name="connsiteX1" fmla="*/ 305069 w 1531413"/>
                <a:gd name="connsiteY1" fmla="*/ 725 h 307906"/>
                <a:gd name="connsiteX2" fmla="*/ 290782 w 1531413"/>
                <a:gd name="connsiteY2" fmla="*/ 17393 h 307906"/>
                <a:gd name="connsiteX3" fmla="*/ 283638 w 1531413"/>
                <a:gd name="connsiteY3" fmla="*/ 19775 h 307906"/>
                <a:gd name="connsiteX4" fmla="*/ 274113 w 1531413"/>
                <a:gd name="connsiteY4" fmla="*/ 34062 h 307906"/>
                <a:gd name="connsiteX5" fmla="*/ 266969 w 1531413"/>
                <a:gd name="connsiteY5" fmla="*/ 48350 h 307906"/>
                <a:gd name="connsiteX6" fmla="*/ 250300 w 1531413"/>
                <a:gd name="connsiteY6" fmla="*/ 57875 h 307906"/>
                <a:gd name="connsiteX7" fmla="*/ 247919 w 1531413"/>
                <a:gd name="connsiteY7" fmla="*/ 65018 h 307906"/>
                <a:gd name="connsiteX8" fmla="*/ 236013 w 1531413"/>
                <a:gd name="connsiteY8" fmla="*/ 79306 h 307906"/>
                <a:gd name="connsiteX9" fmla="*/ 228869 w 1531413"/>
                <a:gd name="connsiteY9" fmla="*/ 93593 h 307906"/>
                <a:gd name="connsiteX10" fmla="*/ 221725 w 1531413"/>
                <a:gd name="connsiteY10" fmla="*/ 98356 h 307906"/>
                <a:gd name="connsiteX11" fmla="*/ 214582 w 1531413"/>
                <a:gd name="connsiteY11" fmla="*/ 112643 h 307906"/>
                <a:gd name="connsiteX12" fmla="*/ 207438 w 1531413"/>
                <a:gd name="connsiteY12" fmla="*/ 115025 h 307906"/>
                <a:gd name="connsiteX13" fmla="*/ 193150 w 1531413"/>
                <a:gd name="connsiteY13" fmla="*/ 124550 h 307906"/>
                <a:gd name="connsiteX14" fmla="*/ 183625 w 1531413"/>
                <a:gd name="connsiteY14" fmla="*/ 138837 h 307906"/>
                <a:gd name="connsiteX15" fmla="*/ 178863 w 1531413"/>
                <a:gd name="connsiteY15" fmla="*/ 145981 h 307906"/>
                <a:gd name="connsiteX16" fmla="*/ 176482 w 1531413"/>
                <a:gd name="connsiteY16" fmla="*/ 153125 h 307906"/>
                <a:gd name="connsiteX17" fmla="*/ 169338 w 1531413"/>
                <a:gd name="connsiteY17" fmla="*/ 157887 h 307906"/>
                <a:gd name="connsiteX18" fmla="*/ 152669 w 1531413"/>
                <a:gd name="connsiteY18" fmla="*/ 174556 h 307906"/>
                <a:gd name="connsiteX19" fmla="*/ 138382 w 1531413"/>
                <a:gd name="connsiteY19" fmla="*/ 179318 h 307906"/>
                <a:gd name="connsiteX20" fmla="*/ 119332 w 1531413"/>
                <a:gd name="connsiteY20" fmla="*/ 195987 h 307906"/>
                <a:gd name="connsiteX21" fmla="*/ 112188 w 1531413"/>
                <a:gd name="connsiteY21" fmla="*/ 203131 h 307906"/>
                <a:gd name="connsiteX22" fmla="*/ 105044 w 1531413"/>
                <a:gd name="connsiteY22" fmla="*/ 212656 h 307906"/>
                <a:gd name="connsiteX23" fmla="*/ 95519 w 1531413"/>
                <a:gd name="connsiteY23" fmla="*/ 217418 h 307906"/>
                <a:gd name="connsiteX24" fmla="*/ 88375 w 1531413"/>
                <a:gd name="connsiteY24" fmla="*/ 222181 h 307906"/>
                <a:gd name="connsiteX25" fmla="*/ 85994 w 1531413"/>
                <a:gd name="connsiteY25" fmla="*/ 229325 h 307906"/>
                <a:gd name="connsiteX26" fmla="*/ 74088 w 1531413"/>
                <a:gd name="connsiteY26" fmla="*/ 236468 h 307906"/>
                <a:gd name="connsiteX27" fmla="*/ 59800 w 1531413"/>
                <a:gd name="connsiteY27" fmla="*/ 243612 h 307906"/>
                <a:gd name="connsiteX28" fmla="*/ 50275 w 1531413"/>
                <a:gd name="connsiteY28" fmla="*/ 257900 h 307906"/>
                <a:gd name="connsiteX29" fmla="*/ 47894 w 1531413"/>
                <a:gd name="connsiteY29" fmla="*/ 265043 h 307906"/>
                <a:gd name="connsiteX30" fmla="*/ 40750 w 1531413"/>
                <a:gd name="connsiteY30" fmla="*/ 269806 h 307906"/>
                <a:gd name="connsiteX31" fmla="*/ 24082 w 1531413"/>
                <a:gd name="connsiteY31" fmla="*/ 279331 h 307906"/>
                <a:gd name="connsiteX32" fmla="*/ 9794 w 1531413"/>
                <a:gd name="connsiteY32" fmla="*/ 286475 h 307906"/>
                <a:gd name="connsiteX33" fmla="*/ 7413 w 1531413"/>
                <a:gd name="connsiteY33" fmla="*/ 298381 h 307906"/>
                <a:gd name="connsiteX34" fmla="*/ 269 w 1531413"/>
                <a:gd name="connsiteY34" fmla="*/ 300762 h 307906"/>
                <a:gd name="connsiteX35" fmla="*/ 12175 w 1531413"/>
                <a:gd name="connsiteY35" fmla="*/ 303143 h 307906"/>
                <a:gd name="connsiteX36" fmla="*/ 38369 w 1531413"/>
                <a:gd name="connsiteY36" fmla="*/ 305525 h 307906"/>
                <a:gd name="connsiteX37" fmla="*/ 1186132 w 1531413"/>
                <a:gd name="connsiteY37" fmla="*/ 307906 h 307906"/>
                <a:gd name="connsiteX38" fmla="*/ 1248044 w 1531413"/>
                <a:gd name="connsiteY38" fmla="*/ 303143 h 307906"/>
                <a:gd name="connsiteX39" fmla="*/ 1264713 w 1531413"/>
                <a:gd name="connsiteY39" fmla="*/ 288856 h 307906"/>
                <a:gd name="connsiteX40" fmla="*/ 1274238 w 1531413"/>
                <a:gd name="connsiteY40" fmla="*/ 274568 h 307906"/>
                <a:gd name="connsiteX41" fmla="*/ 1279000 w 1531413"/>
                <a:gd name="connsiteY41" fmla="*/ 267425 h 307906"/>
                <a:gd name="connsiteX42" fmla="*/ 1286144 w 1531413"/>
                <a:gd name="connsiteY42" fmla="*/ 250756 h 307906"/>
                <a:gd name="connsiteX43" fmla="*/ 1302813 w 1531413"/>
                <a:gd name="connsiteY43" fmla="*/ 238850 h 307906"/>
                <a:gd name="connsiteX44" fmla="*/ 1317100 w 1531413"/>
                <a:gd name="connsiteY44" fmla="*/ 229325 h 307906"/>
                <a:gd name="connsiteX45" fmla="*/ 1324244 w 1531413"/>
                <a:gd name="connsiteY45" fmla="*/ 222181 h 307906"/>
                <a:gd name="connsiteX46" fmla="*/ 1338532 w 1531413"/>
                <a:gd name="connsiteY46" fmla="*/ 217418 h 307906"/>
                <a:gd name="connsiteX47" fmla="*/ 1343294 w 1531413"/>
                <a:gd name="connsiteY47" fmla="*/ 210275 h 307906"/>
                <a:gd name="connsiteX48" fmla="*/ 1369488 w 1531413"/>
                <a:gd name="connsiteY48" fmla="*/ 193606 h 307906"/>
                <a:gd name="connsiteX49" fmla="*/ 1383775 w 1531413"/>
                <a:gd name="connsiteY49" fmla="*/ 184081 h 307906"/>
                <a:gd name="connsiteX50" fmla="*/ 1393300 w 1531413"/>
                <a:gd name="connsiteY50" fmla="*/ 179318 h 307906"/>
                <a:gd name="connsiteX51" fmla="*/ 1412350 w 1531413"/>
                <a:gd name="connsiteY51" fmla="*/ 167412 h 307906"/>
                <a:gd name="connsiteX52" fmla="*/ 1414732 w 1531413"/>
                <a:gd name="connsiteY52" fmla="*/ 160268 h 307906"/>
                <a:gd name="connsiteX53" fmla="*/ 1429019 w 1531413"/>
                <a:gd name="connsiteY53" fmla="*/ 150743 h 307906"/>
                <a:gd name="connsiteX54" fmla="*/ 1443307 w 1531413"/>
                <a:gd name="connsiteY54" fmla="*/ 141218 h 307906"/>
                <a:gd name="connsiteX55" fmla="*/ 1459975 w 1531413"/>
                <a:gd name="connsiteY55" fmla="*/ 119787 h 307906"/>
                <a:gd name="connsiteX56" fmla="*/ 1464738 w 1531413"/>
                <a:gd name="connsiteY56" fmla="*/ 112643 h 307906"/>
                <a:gd name="connsiteX57" fmla="*/ 1476644 w 1531413"/>
                <a:gd name="connsiteY57" fmla="*/ 98356 h 307906"/>
                <a:gd name="connsiteX58" fmla="*/ 1486169 w 1531413"/>
                <a:gd name="connsiteY58" fmla="*/ 84068 h 307906"/>
                <a:gd name="connsiteX59" fmla="*/ 1488550 w 1531413"/>
                <a:gd name="connsiteY59" fmla="*/ 76925 h 307906"/>
                <a:gd name="connsiteX60" fmla="*/ 1498075 w 1531413"/>
                <a:gd name="connsiteY60" fmla="*/ 62637 h 307906"/>
                <a:gd name="connsiteX61" fmla="*/ 1502838 w 1531413"/>
                <a:gd name="connsiteY61" fmla="*/ 55493 h 307906"/>
                <a:gd name="connsiteX62" fmla="*/ 1509982 w 1531413"/>
                <a:gd name="connsiteY62" fmla="*/ 41206 h 307906"/>
                <a:gd name="connsiteX63" fmla="*/ 1512363 w 1531413"/>
                <a:gd name="connsiteY63" fmla="*/ 34062 h 307906"/>
                <a:gd name="connsiteX64" fmla="*/ 1521888 w 1531413"/>
                <a:gd name="connsiteY64" fmla="*/ 19775 h 307906"/>
                <a:gd name="connsiteX65" fmla="*/ 1526650 w 1531413"/>
                <a:gd name="connsiteY65" fmla="*/ 12631 h 307906"/>
                <a:gd name="connsiteX66" fmla="*/ 1531413 w 1531413"/>
                <a:gd name="connsiteY66" fmla="*/ 5487 h 307906"/>
                <a:gd name="connsiteX67" fmla="*/ 1457594 w 1531413"/>
                <a:gd name="connsiteY67" fmla="*/ 5487 h 307906"/>
                <a:gd name="connsiteX68" fmla="*/ 1445688 w 1531413"/>
                <a:gd name="connsiteY68" fmla="*/ 7868 h 307906"/>
                <a:gd name="connsiteX69" fmla="*/ 1390919 w 1531413"/>
                <a:gd name="connsiteY69" fmla="*/ 10250 h 307906"/>
                <a:gd name="connsiteX70" fmla="*/ 1329007 w 1531413"/>
                <a:gd name="connsiteY70" fmla="*/ 15012 h 307906"/>
                <a:gd name="connsiteX71" fmla="*/ 724169 w 1531413"/>
                <a:gd name="connsiteY71" fmla="*/ 12631 h 307906"/>
                <a:gd name="connsiteX72" fmla="*/ 471757 w 1531413"/>
                <a:gd name="connsiteY72" fmla="*/ 10250 h 307906"/>
                <a:gd name="connsiteX73" fmla="*/ 457469 w 1531413"/>
                <a:gd name="connsiteY73" fmla="*/ 7868 h 307906"/>
                <a:gd name="connsiteX74" fmla="*/ 397938 w 1531413"/>
                <a:gd name="connsiteY74" fmla="*/ 5487 h 307906"/>
                <a:gd name="connsiteX75" fmla="*/ 305069 w 1531413"/>
                <a:gd name="connsiteY75" fmla="*/ 725 h 3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31413" h="307906">
                  <a:moveTo>
                    <a:pt x="305069" y="725"/>
                  </a:moveTo>
                  <a:lnTo>
                    <a:pt x="305069" y="725"/>
                  </a:lnTo>
                  <a:cubicBezTo>
                    <a:pt x="300307" y="6281"/>
                    <a:pt x="296251" y="12531"/>
                    <a:pt x="290782" y="17393"/>
                  </a:cubicBezTo>
                  <a:cubicBezTo>
                    <a:pt x="288906" y="19061"/>
                    <a:pt x="285413" y="18000"/>
                    <a:pt x="283638" y="19775"/>
                  </a:cubicBezTo>
                  <a:cubicBezTo>
                    <a:pt x="279591" y="23822"/>
                    <a:pt x="275923" y="28632"/>
                    <a:pt x="274113" y="34062"/>
                  </a:cubicBezTo>
                  <a:cubicBezTo>
                    <a:pt x="272176" y="39873"/>
                    <a:pt x="271586" y="43733"/>
                    <a:pt x="266969" y="48350"/>
                  </a:cubicBezTo>
                  <a:cubicBezTo>
                    <a:pt x="263605" y="51714"/>
                    <a:pt x="254032" y="56009"/>
                    <a:pt x="250300" y="57875"/>
                  </a:cubicBezTo>
                  <a:cubicBezTo>
                    <a:pt x="249506" y="60256"/>
                    <a:pt x="249311" y="62930"/>
                    <a:pt x="247919" y="65018"/>
                  </a:cubicBezTo>
                  <a:cubicBezTo>
                    <a:pt x="237388" y="80813"/>
                    <a:pt x="243801" y="63728"/>
                    <a:pt x="236013" y="79306"/>
                  </a:cubicBezTo>
                  <a:cubicBezTo>
                    <a:pt x="232139" y="87054"/>
                    <a:pt x="235695" y="86768"/>
                    <a:pt x="228869" y="93593"/>
                  </a:cubicBezTo>
                  <a:cubicBezTo>
                    <a:pt x="226845" y="95617"/>
                    <a:pt x="224106" y="96768"/>
                    <a:pt x="221725" y="98356"/>
                  </a:cubicBezTo>
                  <a:cubicBezTo>
                    <a:pt x="220157" y="103062"/>
                    <a:pt x="218779" y="109286"/>
                    <a:pt x="214582" y="112643"/>
                  </a:cubicBezTo>
                  <a:cubicBezTo>
                    <a:pt x="212622" y="114211"/>
                    <a:pt x="209632" y="113806"/>
                    <a:pt x="207438" y="115025"/>
                  </a:cubicBezTo>
                  <a:cubicBezTo>
                    <a:pt x="202434" y="117805"/>
                    <a:pt x="193150" y="124550"/>
                    <a:pt x="193150" y="124550"/>
                  </a:cubicBezTo>
                  <a:lnTo>
                    <a:pt x="183625" y="138837"/>
                  </a:lnTo>
                  <a:cubicBezTo>
                    <a:pt x="182038" y="141218"/>
                    <a:pt x="179768" y="143266"/>
                    <a:pt x="178863" y="145981"/>
                  </a:cubicBezTo>
                  <a:cubicBezTo>
                    <a:pt x="178069" y="148362"/>
                    <a:pt x="178050" y="151165"/>
                    <a:pt x="176482" y="153125"/>
                  </a:cubicBezTo>
                  <a:cubicBezTo>
                    <a:pt x="174694" y="155360"/>
                    <a:pt x="171719" y="156300"/>
                    <a:pt x="169338" y="157887"/>
                  </a:cubicBezTo>
                  <a:cubicBezTo>
                    <a:pt x="166045" y="167768"/>
                    <a:pt x="166999" y="169780"/>
                    <a:pt x="152669" y="174556"/>
                  </a:cubicBezTo>
                  <a:lnTo>
                    <a:pt x="138382" y="179318"/>
                  </a:lnTo>
                  <a:cubicBezTo>
                    <a:pt x="124887" y="199560"/>
                    <a:pt x="147114" y="168205"/>
                    <a:pt x="119332" y="195987"/>
                  </a:cubicBezTo>
                  <a:cubicBezTo>
                    <a:pt x="116951" y="198368"/>
                    <a:pt x="114380" y="200574"/>
                    <a:pt x="112188" y="203131"/>
                  </a:cubicBezTo>
                  <a:cubicBezTo>
                    <a:pt x="109605" y="206144"/>
                    <a:pt x="108057" y="210073"/>
                    <a:pt x="105044" y="212656"/>
                  </a:cubicBezTo>
                  <a:cubicBezTo>
                    <a:pt x="102349" y="214966"/>
                    <a:pt x="98601" y="215657"/>
                    <a:pt x="95519" y="217418"/>
                  </a:cubicBezTo>
                  <a:cubicBezTo>
                    <a:pt x="93034" y="218838"/>
                    <a:pt x="90756" y="220593"/>
                    <a:pt x="88375" y="222181"/>
                  </a:cubicBezTo>
                  <a:cubicBezTo>
                    <a:pt x="87581" y="224562"/>
                    <a:pt x="87769" y="227550"/>
                    <a:pt x="85994" y="229325"/>
                  </a:cubicBezTo>
                  <a:cubicBezTo>
                    <a:pt x="82721" y="232598"/>
                    <a:pt x="78013" y="234015"/>
                    <a:pt x="74088" y="236468"/>
                  </a:cubicBezTo>
                  <a:cubicBezTo>
                    <a:pt x="63535" y="243064"/>
                    <a:pt x="70817" y="239940"/>
                    <a:pt x="59800" y="243612"/>
                  </a:cubicBezTo>
                  <a:cubicBezTo>
                    <a:pt x="56625" y="248375"/>
                    <a:pt x="52085" y="252470"/>
                    <a:pt x="50275" y="257900"/>
                  </a:cubicBezTo>
                  <a:cubicBezTo>
                    <a:pt x="49481" y="260281"/>
                    <a:pt x="49462" y="263083"/>
                    <a:pt x="47894" y="265043"/>
                  </a:cubicBezTo>
                  <a:cubicBezTo>
                    <a:pt x="46106" y="267278"/>
                    <a:pt x="43079" y="268142"/>
                    <a:pt x="40750" y="269806"/>
                  </a:cubicBezTo>
                  <a:cubicBezTo>
                    <a:pt x="13887" y="288995"/>
                    <a:pt x="44685" y="269030"/>
                    <a:pt x="24082" y="279331"/>
                  </a:cubicBezTo>
                  <a:cubicBezTo>
                    <a:pt x="5613" y="288565"/>
                    <a:pt x="27755" y="280486"/>
                    <a:pt x="9794" y="286475"/>
                  </a:cubicBezTo>
                  <a:cubicBezTo>
                    <a:pt x="9000" y="290444"/>
                    <a:pt x="9658" y="295014"/>
                    <a:pt x="7413" y="298381"/>
                  </a:cubicBezTo>
                  <a:cubicBezTo>
                    <a:pt x="6021" y="300470"/>
                    <a:pt x="-1506" y="298987"/>
                    <a:pt x="269" y="300762"/>
                  </a:cubicBezTo>
                  <a:cubicBezTo>
                    <a:pt x="3131" y="303624"/>
                    <a:pt x="8159" y="302641"/>
                    <a:pt x="12175" y="303143"/>
                  </a:cubicBezTo>
                  <a:cubicBezTo>
                    <a:pt x="20875" y="304231"/>
                    <a:pt x="29602" y="305489"/>
                    <a:pt x="38369" y="305525"/>
                  </a:cubicBezTo>
                  <a:lnTo>
                    <a:pt x="1186132" y="307906"/>
                  </a:lnTo>
                  <a:cubicBezTo>
                    <a:pt x="1206769" y="306318"/>
                    <a:pt x="1227540" y="305971"/>
                    <a:pt x="1248044" y="303143"/>
                  </a:cubicBezTo>
                  <a:cubicBezTo>
                    <a:pt x="1252097" y="302584"/>
                    <a:pt x="1263875" y="289903"/>
                    <a:pt x="1264713" y="288856"/>
                  </a:cubicBezTo>
                  <a:cubicBezTo>
                    <a:pt x="1268289" y="284386"/>
                    <a:pt x="1271063" y="279331"/>
                    <a:pt x="1274238" y="274568"/>
                  </a:cubicBezTo>
                  <a:cubicBezTo>
                    <a:pt x="1275825" y="272187"/>
                    <a:pt x="1278095" y="270140"/>
                    <a:pt x="1279000" y="267425"/>
                  </a:cubicBezTo>
                  <a:cubicBezTo>
                    <a:pt x="1280943" y="261598"/>
                    <a:pt x="1282468" y="255903"/>
                    <a:pt x="1286144" y="250756"/>
                  </a:cubicBezTo>
                  <a:cubicBezTo>
                    <a:pt x="1292458" y="241916"/>
                    <a:pt x="1293796" y="244260"/>
                    <a:pt x="1302813" y="238850"/>
                  </a:cubicBezTo>
                  <a:cubicBezTo>
                    <a:pt x="1307721" y="235905"/>
                    <a:pt x="1313053" y="233372"/>
                    <a:pt x="1317100" y="229325"/>
                  </a:cubicBezTo>
                  <a:cubicBezTo>
                    <a:pt x="1319481" y="226944"/>
                    <a:pt x="1321300" y="223817"/>
                    <a:pt x="1324244" y="222181"/>
                  </a:cubicBezTo>
                  <a:cubicBezTo>
                    <a:pt x="1328633" y="219743"/>
                    <a:pt x="1338532" y="217418"/>
                    <a:pt x="1338532" y="217418"/>
                  </a:cubicBezTo>
                  <a:cubicBezTo>
                    <a:pt x="1340119" y="215037"/>
                    <a:pt x="1341140" y="212159"/>
                    <a:pt x="1343294" y="210275"/>
                  </a:cubicBezTo>
                  <a:cubicBezTo>
                    <a:pt x="1349945" y="204455"/>
                    <a:pt x="1361963" y="198623"/>
                    <a:pt x="1369488" y="193606"/>
                  </a:cubicBezTo>
                  <a:cubicBezTo>
                    <a:pt x="1374250" y="190431"/>
                    <a:pt x="1378656" y="186641"/>
                    <a:pt x="1383775" y="184081"/>
                  </a:cubicBezTo>
                  <a:cubicBezTo>
                    <a:pt x="1386950" y="182493"/>
                    <a:pt x="1390290" y="181199"/>
                    <a:pt x="1393300" y="179318"/>
                  </a:cubicBezTo>
                  <a:cubicBezTo>
                    <a:pt x="1418030" y="163862"/>
                    <a:pt x="1388215" y="179481"/>
                    <a:pt x="1412350" y="167412"/>
                  </a:cubicBezTo>
                  <a:cubicBezTo>
                    <a:pt x="1413144" y="165031"/>
                    <a:pt x="1413340" y="162357"/>
                    <a:pt x="1414732" y="160268"/>
                  </a:cubicBezTo>
                  <a:cubicBezTo>
                    <a:pt x="1422191" y="149080"/>
                    <a:pt x="1419768" y="155882"/>
                    <a:pt x="1429019" y="150743"/>
                  </a:cubicBezTo>
                  <a:cubicBezTo>
                    <a:pt x="1434023" y="147963"/>
                    <a:pt x="1439260" y="145265"/>
                    <a:pt x="1443307" y="141218"/>
                  </a:cubicBezTo>
                  <a:cubicBezTo>
                    <a:pt x="1454498" y="130027"/>
                    <a:pt x="1448581" y="136878"/>
                    <a:pt x="1459975" y="119787"/>
                  </a:cubicBezTo>
                  <a:cubicBezTo>
                    <a:pt x="1461563" y="117406"/>
                    <a:pt x="1463458" y="115203"/>
                    <a:pt x="1464738" y="112643"/>
                  </a:cubicBezTo>
                  <a:cubicBezTo>
                    <a:pt x="1470780" y="100558"/>
                    <a:pt x="1466546" y="105087"/>
                    <a:pt x="1476644" y="98356"/>
                  </a:cubicBezTo>
                  <a:cubicBezTo>
                    <a:pt x="1482305" y="81371"/>
                    <a:pt x="1474278" y="101903"/>
                    <a:pt x="1486169" y="84068"/>
                  </a:cubicBezTo>
                  <a:cubicBezTo>
                    <a:pt x="1487561" y="81980"/>
                    <a:pt x="1487331" y="79119"/>
                    <a:pt x="1488550" y="76925"/>
                  </a:cubicBezTo>
                  <a:cubicBezTo>
                    <a:pt x="1491330" y="71921"/>
                    <a:pt x="1494900" y="67400"/>
                    <a:pt x="1498075" y="62637"/>
                  </a:cubicBezTo>
                  <a:lnTo>
                    <a:pt x="1502838" y="55493"/>
                  </a:lnTo>
                  <a:cubicBezTo>
                    <a:pt x="1508823" y="37537"/>
                    <a:pt x="1500748" y="59673"/>
                    <a:pt x="1509982" y="41206"/>
                  </a:cubicBezTo>
                  <a:cubicBezTo>
                    <a:pt x="1511105" y="38961"/>
                    <a:pt x="1511144" y="36256"/>
                    <a:pt x="1512363" y="34062"/>
                  </a:cubicBezTo>
                  <a:cubicBezTo>
                    <a:pt x="1515143" y="29059"/>
                    <a:pt x="1518713" y="24537"/>
                    <a:pt x="1521888" y="19775"/>
                  </a:cubicBezTo>
                  <a:lnTo>
                    <a:pt x="1526650" y="12631"/>
                  </a:lnTo>
                  <a:lnTo>
                    <a:pt x="1531413" y="5487"/>
                  </a:lnTo>
                  <a:cubicBezTo>
                    <a:pt x="1501922" y="-1885"/>
                    <a:pt x="1519653" y="1609"/>
                    <a:pt x="1457594" y="5487"/>
                  </a:cubicBezTo>
                  <a:cubicBezTo>
                    <a:pt x="1453555" y="5739"/>
                    <a:pt x="1449725" y="7580"/>
                    <a:pt x="1445688" y="7868"/>
                  </a:cubicBezTo>
                  <a:cubicBezTo>
                    <a:pt x="1427461" y="9170"/>
                    <a:pt x="1409175" y="9456"/>
                    <a:pt x="1390919" y="10250"/>
                  </a:cubicBezTo>
                  <a:cubicBezTo>
                    <a:pt x="1366263" y="13772"/>
                    <a:pt x="1361121" y="15012"/>
                    <a:pt x="1329007" y="15012"/>
                  </a:cubicBezTo>
                  <a:lnTo>
                    <a:pt x="724169" y="12631"/>
                  </a:lnTo>
                  <a:lnTo>
                    <a:pt x="471757" y="10250"/>
                  </a:lnTo>
                  <a:cubicBezTo>
                    <a:pt x="466929" y="10164"/>
                    <a:pt x="462287" y="8179"/>
                    <a:pt x="457469" y="7868"/>
                  </a:cubicBezTo>
                  <a:cubicBezTo>
                    <a:pt x="437651" y="6589"/>
                    <a:pt x="417782" y="6281"/>
                    <a:pt x="397938" y="5487"/>
                  </a:cubicBezTo>
                  <a:cubicBezTo>
                    <a:pt x="352563" y="-3587"/>
                    <a:pt x="320547" y="1519"/>
                    <a:pt x="305069" y="725"/>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24" name="Group 159"/>
          <p:cNvGrpSpPr/>
          <p:nvPr/>
        </p:nvGrpSpPr>
        <p:grpSpPr>
          <a:xfrm>
            <a:off x="983223" y="2348880"/>
            <a:ext cx="1129317" cy="677135"/>
            <a:chOff x="1066800" y="1193135"/>
            <a:chExt cx="1568496" cy="940465"/>
          </a:xfrm>
        </p:grpSpPr>
        <p:grpSp>
          <p:nvGrpSpPr>
            <p:cNvPr id="29" name="Group 136"/>
            <p:cNvGrpSpPr/>
            <p:nvPr/>
          </p:nvGrpSpPr>
          <p:grpSpPr>
            <a:xfrm>
              <a:off x="1383856" y="1193135"/>
              <a:ext cx="1251440" cy="726694"/>
              <a:chOff x="2200688" y="1959114"/>
              <a:chExt cx="1251440" cy="726694"/>
            </a:xfrm>
          </p:grpSpPr>
          <p:sp>
            <p:nvSpPr>
              <p:cNvPr id="78" name="TextBox 77"/>
              <p:cNvSpPr txBox="1"/>
              <p:nvPr/>
            </p:nvSpPr>
            <p:spPr>
              <a:xfrm>
                <a:off x="2244978" y="1959114"/>
                <a:ext cx="1207150" cy="726694"/>
              </a:xfrm>
              <a:prstGeom prst="rect">
                <a:avLst/>
              </a:prstGeom>
              <a:noFill/>
            </p:spPr>
            <p:txBody>
              <a:bodyPr wrap="none" rtlCol="0">
                <a:spAutoFit/>
              </a:bodyPr>
              <a:lstStyle/>
              <a:p>
                <a:pPr algn="ctr"/>
                <a:r>
                  <a:rPr lang="en-US" sz="1400" b="1" dirty="0">
                    <a:latin typeface="Comic Sans MS" pitchFamily="66" charset="0"/>
                  </a:rPr>
                  <a:t>DEVICE</a:t>
                </a:r>
              </a:p>
              <a:p>
                <a:pPr algn="ctr"/>
                <a:r>
                  <a:rPr lang="en-US" sz="1400" b="1" dirty="0">
                    <a:latin typeface="Comic Sans MS" pitchFamily="66" charset="0"/>
                  </a:rPr>
                  <a:t>MGMT</a:t>
                </a:r>
              </a:p>
            </p:txBody>
          </p:sp>
          <p:sp>
            <p:nvSpPr>
              <p:cNvPr id="79" name="Freeform 78"/>
              <p:cNvSpPr/>
              <p:nvPr/>
            </p:nvSpPr>
            <p:spPr>
              <a:xfrm>
                <a:off x="2200688" y="1977254"/>
                <a:ext cx="12382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77" name="Freeform 76"/>
            <p:cNvSpPr/>
            <p:nvPr/>
          </p:nvSpPr>
          <p:spPr>
            <a:xfrm>
              <a:off x="1066800" y="1975713"/>
              <a:ext cx="1531413" cy="157887"/>
            </a:xfrm>
            <a:custGeom>
              <a:avLst/>
              <a:gdLst>
                <a:gd name="connsiteX0" fmla="*/ 305069 w 1531413"/>
                <a:gd name="connsiteY0" fmla="*/ 725 h 307906"/>
                <a:gd name="connsiteX1" fmla="*/ 305069 w 1531413"/>
                <a:gd name="connsiteY1" fmla="*/ 725 h 307906"/>
                <a:gd name="connsiteX2" fmla="*/ 290782 w 1531413"/>
                <a:gd name="connsiteY2" fmla="*/ 17393 h 307906"/>
                <a:gd name="connsiteX3" fmla="*/ 283638 w 1531413"/>
                <a:gd name="connsiteY3" fmla="*/ 19775 h 307906"/>
                <a:gd name="connsiteX4" fmla="*/ 274113 w 1531413"/>
                <a:gd name="connsiteY4" fmla="*/ 34062 h 307906"/>
                <a:gd name="connsiteX5" fmla="*/ 266969 w 1531413"/>
                <a:gd name="connsiteY5" fmla="*/ 48350 h 307906"/>
                <a:gd name="connsiteX6" fmla="*/ 250300 w 1531413"/>
                <a:gd name="connsiteY6" fmla="*/ 57875 h 307906"/>
                <a:gd name="connsiteX7" fmla="*/ 247919 w 1531413"/>
                <a:gd name="connsiteY7" fmla="*/ 65018 h 307906"/>
                <a:gd name="connsiteX8" fmla="*/ 236013 w 1531413"/>
                <a:gd name="connsiteY8" fmla="*/ 79306 h 307906"/>
                <a:gd name="connsiteX9" fmla="*/ 228869 w 1531413"/>
                <a:gd name="connsiteY9" fmla="*/ 93593 h 307906"/>
                <a:gd name="connsiteX10" fmla="*/ 221725 w 1531413"/>
                <a:gd name="connsiteY10" fmla="*/ 98356 h 307906"/>
                <a:gd name="connsiteX11" fmla="*/ 214582 w 1531413"/>
                <a:gd name="connsiteY11" fmla="*/ 112643 h 307906"/>
                <a:gd name="connsiteX12" fmla="*/ 207438 w 1531413"/>
                <a:gd name="connsiteY12" fmla="*/ 115025 h 307906"/>
                <a:gd name="connsiteX13" fmla="*/ 193150 w 1531413"/>
                <a:gd name="connsiteY13" fmla="*/ 124550 h 307906"/>
                <a:gd name="connsiteX14" fmla="*/ 183625 w 1531413"/>
                <a:gd name="connsiteY14" fmla="*/ 138837 h 307906"/>
                <a:gd name="connsiteX15" fmla="*/ 178863 w 1531413"/>
                <a:gd name="connsiteY15" fmla="*/ 145981 h 307906"/>
                <a:gd name="connsiteX16" fmla="*/ 176482 w 1531413"/>
                <a:gd name="connsiteY16" fmla="*/ 153125 h 307906"/>
                <a:gd name="connsiteX17" fmla="*/ 169338 w 1531413"/>
                <a:gd name="connsiteY17" fmla="*/ 157887 h 307906"/>
                <a:gd name="connsiteX18" fmla="*/ 152669 w 1531413"/>
                <a:gd name="connsiteY18" fmla="*/ 174556 h 307906"/>
                <a:gd name="connsiteX19" fmla="*/ 138382 w 1531413"/>
                <a:gd name="connsiteY19" fmla="*/ 179318 h 307906"/>
                <a:gd name="connsiteX20" fmla="*/ 119332 w 1531413"/>
                <a:gd name="connsiteY20" fmla="*/ 195987 h 307906"/>
                <a:gd name="connsiteX21" fmla="*/ 112188 w 1531413"/>
                <a:gd name="connsiteY21" fmla="*/ 203131 h 307906"/>
                <a:gd name="connsiteX22" fmla="*/ 105044 w 1531413"/>
                <a:gd name="connsiteY22" fmla="*/ 212656 h 307906"/>
                <a:gd name="connsiteX23" fmla="*/ 95519 w 1531413"/>
                <a:gd name="connsiteY23" fmla="*/ 217418 h 307906"/>
                <a:gd name="connsiteX24" fmla="*/ 88375 w 1531413"/>
                <a:gd name="connsiteY24" fmla="*/ 222181 h 307906"/>
                <a:gd name="connsiteX25" fmla="*/ 85994 w 1531413"/>
                <a:gd name="connsiteY25" fmla="*/ 229325 h 307906"/>
                <a:gd name="connsiteX26" fmla="*/ 74088 w 1531413"/>
                <a:gd name="connsiteY26" fmla="*/ 236468 h 307906"/>
                <a:gd name="connsiteX27" fmla="*/ 59800 w 1531413"/>
                <a:gd name="connsiteY27" fmla="*/ 243612 h 307906"/>
                <a:gd name="connsiteX28" fmla="*/ 50275 w 1531413"/>
                <a:gd name="connsiteY28" fmla="*/ 257900 h 307906"/>
                <a:gd name="connsiteX29" fmla="*/ 47894 w 1531413"/>
                <a:gd name="connsiteY29" fmla="*/ 265043 h 307906"/>
                <a:gd name="connsiteX30" fmla="*/ 40750 w 1531413"/>
                <a:gd name="connsiteY30" fmla="*/ 269806 h 307906"/>
                <a:gd name="connsiteX31" fmla="*/ 24082 w 1531413"/>
                <a:gd name="connsiteY31" fmla="*/ 279331 h 307906"/>
                <a:gd name="connsiteX32" fmla="*/ 9794 w 1531413"/>
                <a:gd name="connsiteY32" fmla="*/ 286475 h 307906"/>
                <a:gd name="connsiteX33" fmla="*/ 7413 w 1531413"/>
                <a:gd name="connsiteY33" fmla="*/ 298381 h 307906"/>
                <a:gd name="connsiteX34" fmla="*/ 269 w 1531413"/>
                <a:gd name="connsiteY34" fmla="*/ 300762 h 307906"/>
                <a:gd name="connsiteX35" fmla="*/ 12175 w 1531413"/>
                <a:gd name="connsiteY35" fmla="*/ 303143 h 307906"/>
                <a:gd name="connsiteX36" fmla="*/ 38369 w 1531413"/>
                <a:gd name="connsiteY36" fmla="*/ 305525 h 307906"/>
                <a:gd name="connsiteX37" fmla="*/ 1186132 w 1531413"/>
                <a:gd name="connsiteY37" fmla="*/ 307906 h 307906"/>
                <a:gd name="connsiteX38" fmla="*/ 1248044 w 1531413"/>
                <a:gd name="connsiteY38" fmla="*/ 303143 h 307906"/>
                <a:gd name="connsiteX39" fmla="*/ 1264713 w 1531413"/>
                <a:gd name="connsiteY39" fmla="*/ 288856 h 307906"/>
                <a:gd name="connsiteX40" fmla="*/ 1274238 w 1531413"/>
                <a:gd name="connsiteY40" fmla="*/ 274568 h 307906"/>
                <a:gd name="connsiteX41" fmla="*/ 1279000 w 1531413"/>
                <a:gd name="connsiteY41" fmla="*/ 267425 h 307906"/>
                <a:gd name="connsiteX42" fmla="*/ 1286144 w 1531413"/>
                <a:gd name="connsiteY42" fmla="*/ 250756 h 307906"/>
                <a:gd name="connsiteX43" fmla="*/ 1302813 w 1531413"/>
                <a:gd name="connsiteY43" fmla="*/ 238850 h 307906"/>
                <a:gd name="connsiteX44" fmla="*/ 1317100 w 1531413"/>
                <a:gd name="connsiteY44" fmla="*/ 229325 h 307906"/>
                <a:gd name="connsiteX45" fmla="*/ 1324244 w 1531413"/>
                <a:gd name="connsiteY45" fmla="*/ 222181 h 307906"/>
                <a:gd name="connsiteX46" fmla="*/ 1338532 w 1531413"/>
                <a:gd name="connsiteY46" fmla="*/ 217418 h 307906"/>
                <a:gd name="connsiteX47" fmla="*/ 1343294 w 1531413"/>
                <a:gd name="connsiteY47" fmla="*/ 210275 h 307906"/>
                <a:gd name="connsiteX48" fmla="*/ 1369488 w 1531413"/>
                <a:gd name="connsiteY48" fmla="*/ 193606 h 307906"/>
                <a:gd name="connsiteX49" fmla="*/ 1383775 w 1531413"/>
                <a:gd name="connsiteY49" fmla="*/ 184081 h 307906"/>
                <a:gd name="connsiteX50" fmla="*/ 1393300 w 1531413"/>
                <a:gd name="connsiteY50" fmla="*/ 179318 h 307906"/>
                <a:gd name="connsiteX51" fmla="*/ 1412350 w 1531413"/>
                <a:gd name="connsiteY51" fmla="*/ 167412 h 307906"/>
                <a:gd name="connsiteX52" fmla="*/ 1414732 w 1531413"/>
                <a:gd name="connsiteY52" fmla="*/ 160268 h 307906"/>
                <a:gd name="connsiteX53" fmla="*/ 1429019 w 1531413"/>
                <a:gd name="connsiteY53" fmla="*/ 150743 h 307906"/>
                <a:gd name="connsiteX54" fmla="*/ 1443307 w 1531413"/>
                <a:gd name="connsiteY54" fmla="*/ 141218 h 307906"/>
                <a:gd name="connsiteX55" fmla="*/ 1459975 w 1531413"/>
                <a:gd name="connsiteY55" fmla="*/ 119787 h 307906"/>
                <a:gd name="connsiteX56" fmla="*/ 1464738 w 1531413"/>
                <a:gd name="connsiteY56" fmla="*/ 112643 h 307906"/>
                <a:gd name="connsiteX57" fmla="*/ 1476644 w 1531413"/>
                <a:gd name="connsiteY57" fmla="*/ 98356 h 307906"/>
                <a:gd name="connsiteX58" fmla="*/ 1486169 w 1531413"/>
                <a:gd name="connsiteY58" fmla="*/ 84068 h 307906"/>
                <a:gd name="connsiteX59" fmla="*/ 1488550 w 1531413"/>
                <a:gd name="connsiteY59" fmla="*/ 76925 h 307906"/>
                <a:gd name="connsiteX60" fmla="*/ 1498075 w 1531413"/>
                <a:gd name="connsiteY60" fmla="*/ 62637 h 307906"/>
                <a:gd name="connsiteX61" fmla="*/ 1502838 w 1531413"/>
                <a:gd name="connsiteY61" fmla="*/ 55493 h 307906"/>
                <a:gd name="connsiteX62" fmla="*/ 1509982 w 1531413"/>
                <a:gd name="connsiteY62" fmla="*/ 41206 h 307906"/>
                <a:gd name="connsiteX63" fmla="*/ 1512363 w 1531413"/>
                <a:gd name="connsiteY63" fmla="*/ 34062 h 307906"/>
                <a:gd name="connsiteX64" fmla="*/ 1521888 w 1531413"/>
                <a:gd name="connsiteY64" fmla="*/ 19775 h 307906"/>
                <a:gd name="connsiteX65" fmla="*/ 1526650 w 1531413"/>
                <a:gd name="connsiteY65" fmla="*/ 12631 h 307906"/>
                <a:gd name="connsiteX66" fmla="*/ 1531413 w 1531413"/>
                <a:gd name="connsiteY66" fmla="*/ 5487 h 307906"/>
                <a:gd name="connsiteX67" fmla="*/ 1457594 w 1531413"/>
                <a:gd name="connsiteY67" fmla="*/ 5487 h 307906"/>
                <a:gd name="connsiteX68" fmla="*/ 1445688 w 1531413"/>
                <a:gd name="connsiteY68" fmla="*/ 7868 h 307906"/>
                <a:gd name="connsiteX69" fmla="*/ 1390919 w 1531413"/>
                <a:gd name="connsiteY69" fmla="*/ 10250 h 307906"/>
                <a:gd name="connsiteX70" fmla="*/ 1329007 w 1531413"/>
                <a:gd name="connsiteY70" fmla="*/ 15012 h 307906"/>
                <a:gd name="connsiteX71" fmla="*/ 724169 w 1531413"/>
                <a:gd name="connsiteY71" fmla="*/ 12631 h 307906"/>
                <a:gd name="connsiteX72" fmla="*/ 471757 w 1531413"/>
                <a:gd name="connsiteY72" fmla="*/ 10250 h 307906"/>
                <a:gd name="connsiteX73" fmla="*/ 457469 w 1531413"/>
                <a:gd name="connsiteY73" fmla="*/ 7868 h 307906"/>
                <a:gd name="connsiteX74" fmla="*/ 397938 w 1531413"/>
                <a:gd name="connsiteY74" fmla="*/ 5487 h 307906"/>
                <a:gd name="connsiteX75" fmla="*/ 305069 w 1531413"/>
                <a:gd name="connsiteY75" fmla="*/ 725 h 3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31413" h="307906">
                  <a:moveTo>
                    <a:pt x="305069" y="725"/>
                  </a:moveTo>
                  <a:lnTo>
                    <a:pt x="305069" y="725"/>
                  </a:lnTo>
                  <a:cubicBezTo>
                    <a:pt x="300307" y="6281"/>
                    <a:pt x="296251" y="12531"/>
                    <a:pt x="290782" y="17393"/>
                  </a:cubicBezTo>
                  <a:cubicBezTo>
                    <a:pt x="288906" y="19061"/>
                    <a:pt x="285413" y="18000"/>
                    <a:pt x="283638" y="19775"/>
                  </a:cubicBezTo>
                  <a:cubicBezTo>
                    <a:pt x="279591" y="23822"/>
                    <a:pt x="275923" y="28632"/>
                    <a:pt x="274113" y="34062"/>
                  </a:cubicBezTo>
                  <a:cubicBezTo>
                    <a:pt x="272176" y="39873"/>
                    <a:pt x="271586" y="43733"/>
                    <a:pt x="266969" y="48350"/>
                  </a:cubicBezTo>
                  <a:cubicBezTo>
                    <a:pt x="263605" y="51714"/>
                    <a:pt x="254032" y="56009"/>
                    <a:pt x="250300" y="57875"/>
                  </a:cubicBezTo>
                  <a:cubicBezTo>
                    <a:pt x="249506" y="60256"/>
                    <a:pt x="249311" y="62930"/>
                    <a:pt x="247919" y="65018"/>
                  </a:cubicBezTo>
                  <a:cubicBezTo>
                    <a:pt x="237388" y="80813"/>
                    <a:pt x="243801" y="63728"/>
                    <a:pt x="236013" y="79306"/>
                  </a:cubicBezTo>
                  <a:cubicBezTo>
                    <a:pt x="232139" y="87054"/>
                    <a:pt x="235695" y="86768"/>
                    <a:pt x="228869" y="93593"/>
                  </a:cubicBezTo>
                  <a:cubicBezTo>
                    <a:pt x="226845" y="95617"/>
                    <a:pt x="224106" y="96768"/>
                    <a:pt x="221725" y="98356"/>
                  </a:cubicBezTo>
                  <a:cubicBezTo>
                    <a:pt x="220157" y="103062"/>
                    <a:pt x="218779" y="109286"/>
                    <a:pt x="214582" y="112643"/>
                  </a:cubicBezTo>
                  <a:cubicBezTo>
                    <a:pt x="212622" y="114211"/>
                    <a:pt x="209632" y="113806"/>
                    <a:pt x="207438" y="115025"/>
                  </a:cubicBezTo>
                  <a:cubicBezTo>
                    <a:pt x="202434" y="117805"/>
                    <a:pt x="193150" y="124550"/>
                    <a:pt x="193150" y="124550"/>
                  </a:cubicBezTo>
                  <a:lnTo>
                    <a:pt x="183625" y="138837"/>
                  </a:lnTo>
                  <a:cubicBezTo>
                    <a:pt x="182038" y="141218"/>
                    <a:pt x="179768" y="143266"/>
                    <a:pt x="178863" y="145981"/>
                  </a:cubicBezTo>
                  <a:cubicBezTo>
                    <a:pt x="178069" y="148362"/>
                    <a:pt x="178050" y="151165"/>
                    <a:pt x="176482" y="153125"/>
                  </a:cubicBezTo>
                  <a:cubicBezTo>
                    <a:pt x="174694" y="155360"/>
                    <a:pt x="171719" y="156300"/>
                    <a:pt x="169338" y="157887"/>
                  </a:cubicBezTo>
                  <a:cubicBezTo>
                    <a:pt x="166045" y="167768"/>
                    <a:pt x="166999" y="169780"/>
                    <a:pt x="152669" y="174556"/>
                  </a:cubicBezTo>
                  <a:lnTo>
                    <a:pt x="138382" y="179318"/>
                  </a:lnTo>
                  <a:cubicBezTo>
                    <a:pt x="124887" y="199560"/>
                    <a:pt x="147114" y="168205"/>
                    <a:pt x="119332" y="195987"/>
                  </a:cubicBezTo>
                  <a:cubicBezTo>
                    <a:pt x="116951" y="198368"/>
                    <a:pt x="114380" y="200574"/>
                    <a:pt x="112188" y="203131"/>
                  </a:cubicBezTo>
                  <a:cubicBezTo>
                    <a:pt x="109605" y="206144"/>
                    <a:pt x="108057" y="210073"/>
                    <a:pt x="105044" y="212656"/>
                  </a:cubicBezTo>
                  <a:cubicBezTo>
                    <a:pt x="102349" y="214966"/>
                    <a:pt x="98601" y="215657"/>
                    <a:pt x="95519" y="217418"/>
                  </a:cubicBezTo>
                  <a:cubicBezTo>
                    <a:pt x="93034" y="218838"/>
                    <a:pt x="90756" y="220593"/>
                    <a:pt x="88375" y="222181"/>
                  </a:cubicBezTo>
                  <a:cubicBezTo>
                    <a:pt x="87581" y="224562"/>
                    <a:pt x="87769" y="227550"/>
                    <a:pt x="85994" y="229325"/>
                  </a:cubicBezTo>
                  <a:cubicBezTo>
                    <a:pt x="82721" y="232598"/>
                    <a:pt x="78013" y="234015"/>
                    <a:pt x="74088" y="236468"/>
                  </a:cubicBezTo>
                  <a:cubicBezTo>
                    <a:pt x="63535" y="243064"/>
                    <a:pt x="70817" y="239940"/>
                    <a:pt x="59800" y="243612"/>
                  </a:cubicBezTo>
                  <a:cubicBezTo>
                    <a:pt x="56625" y="248375"/>
                    <a:pt x="52085" y="252470"/>
                    <a:pt x="50275" y="257900"/>
                  </a:cubicBezTo>
                  <a:cubicBezTo>
                    <a:pt x="49481" y="260281"/>
                    <a:pt x="49462" y="263083"/>
                    <a:pt x="47894" y="265043"/>
                  </a:cubicBezTo>
                  <a:cubicBezTo>
                    <a:pt x="46106" y="267278"/>
                    <a:pt x="43079" y="268142"/>
                    <a:pt x="40750" y="269806"/>
                  </a:cubicBezTo>
                  <a:cubicBezTo>
                    <a:pt x="13887" y="288995"/>
                    <a:pt x="44685" y="269030"/>
                    <a:pt x="24082" y="279331"/>
                  </a:cubicBezTo>
                  <a:cubicBezTo>
                    <a:pt x="5613" y="288565"/>
                    <a:pt x="27755" y="280486"/>
                    <a:pt x="9794" y="286475"/>
                  </a:cubicBezTo>
                  <a:cubicBezTo>
                    <a:pt x="9000" y="290444"/>
                    <a:pt x="9658" y="295014"/>
                    <a:pt x="7413" y="298381"/>
                  </a:cubicBezTo>
                  <a:cubicBezTo>
                    <a:pt x="6021" y="300470"/>
                    <a:pt x="-1506" y="298987"/>
                    <a:pt x="269" y="300762"/>
                  </a:cubicBezTo>
                  <a:cubicBezTo>
                    <a:pt x="3131" y="303624"/>
                    <a:pt x="8159" y="302641"/>
                    <a:pt x="12175" y="303143"/>
                  </a:cubicBezTo>
                  <a:cubicBezTo>
                    <a:pt x="20875" y="304231"/>
                    <a:pt x="29602" y="305489"/>
                    <a:pt x="38369" y="305525"/>
                  </a:cubicBezTo>
                  <a:lnTo>
                    <a:pt x="1186132" y="307906"/>
                  </a:lnTo>
                  <a:cubicBezTo>
                    <a:pt x="1206769" y="306318"/>
                    <a:pt x="1227540" y="305971"/>
                    <a:pt x="1248044" y="303143"/>
                  </a:cubicBezTo>
                  <a:cubicBezTo>
                    <a:pt x="1252097" y="302584"/>
                    <a:pt x="1263875" y="289903"/>
                    <a:pt x="1264713" y="288856"/>
                  </a:cubicBezTo>
                  <a:cubicBezTo>
                    <a:pt x="1268289" y="284386"/>
                    <a:pt x="1271063" y="279331"/>
                    <a:pt x="1274238" y="274568"/>
                  </a:cubicBezTo>
                  <a:cubicBezTo>
                    <a:pt x="1275825" y="272187"/>
                    <a:pt x="1278095" y="270140"/>
                    <a:pt x="1279000" y="267425"/>
                  </a:cubicBezTo>
                  <a:cubicBezTo>
                    <a:pt x="1280943" y="261598"/>
                    <a:pt x="1282468" y="255903"/>
                    <a:pt x="1286144" y="250756"/>
                  </a:cubicBezTo>
                  <a:cubicBezTo>
                    <a:pt x="1292458" y="241916"/>
                    <a:pt x="1293796" y="244260"/>
                    <a:pt x="1302813" y="238850"/>
                  </a:cubicBezTo>
                  <a:cubicBezTo>
                    <a:pt x="1307721" y="235905"/>
                    <a:pt x="1313053" y="233372"/>
                    <a:pt x="1317100" y="229325"/>
                  </a:cubicBezTo>
                  <a:cubicBezTo>
                    <a:pt x="1319481" y="226944"/>
                    <a:pt x="1321300" y="223817"/>
                    <a:pt x="1324244" y="222181"/>
                  </a:cubicBezTo>
                  <a:cubicBezTo>
                    <a:pt x="1328633" y="219743"/>
                    <a:pt x="1338532" y="217418"/>
                    <a:pt x="1338532" y="217418"/>
                  </a:cubicBezTo>
                  <a:cubicBezTo>
                    <a:pt x="1340119" y="215037"/>
                    <a:pt x="1341140" y="212159"/>
                    <a:pt x="1343294" y="210275"/>
                  </a:cubicBezTo>
                  <a:cubicBezTo>
                    <a:pt x="1349945" y="204455"/>
                    <a:pt x="1361963" y="198623"/>
                    <a:pt x="1369488" y="193606"/>
                  </a:cubicBezTo>
                  <a:cubicBezTo>
                    <a:pt x="1374250" y="190431"/>
                    <a:pt x="1378656" y="186641"/>
                    <a:pt x="1383775" y="184081"/>
                  </a:cubicBezTo>
                  <a:cubicBezTo>
                    <a:pt x="1386950" y="182493"/>
                    <a:pt x="1390290" y="181199"/>
                    <a:pt x="1393300" y="179318"/>
                  </a:cubicBezTo>
                  <a:cubicBezTo>
                    <a:pt x="1418030" y="163862"/>
                    <a:pt x="1388215" y="179481"/>
                    <a:pt x="1412350" y="167412"/>
                  </a:cubicBezTo>
                  <a:cubicBezTo>
                    <a:pt x="1413144" y="165031"/>
                    <a:pt x="1413340" y="162357"/>
                    <a:pt x="1414732" y="160268"/>
                  </a:cubicBezTo>
                  <a:cubicBezTo>
                    <a:pt x="1422191" y="149080"/>
                    <a:pt x="1419768" y="155882"/>
                    <a:pt x="1429019" y="150743"/>
                  </a:cubicBezTo>
                  <a:cubicBezTo>
                    <a:pt x="1434023" y="147963"/>
                    <a:pt x="1439260" y="145265"/>
                    <a:pt x="1443307" y="141218"/>
                  </a:cubicBezTo>
                  <a:cubicBezTo>
                    <a:pt x="1454498" y="130027"/>
                    <a:pt x="1448581" y="136878"/>
                    <a:pt x="1459975" y="119787"/>
                  </a:cubicBezTo>
                  <a:cubicBezTo>
                    <a:pt x="1461563" y="117406"/>
                    <a:pt x="1463458" y="115203"/>
                    <a:pt x="1464738" y="112643"/>
                  </a:cubicBezTo>
                  <a:cubicBezTo>
                    <a:pt x="1470780" y="100558"/>
                    <a:pt x="1466546" y="105087"/>
                    <a:pt x="1476644" y="98356"/>
                  </a:cubicBezTo>
                  <a:cubicBezTo>
                    <a:pt x="1482305" y="81371"/>
                    <a:pt x="1474278" y="101903"/>
                    <a:pt x="1486169" y="84068"/>
                  </a:cubicBezTo>
                  <a:cubicBezTo>
                    <a:pt x="1487561" y="81980"/>
                    <a:pt x="1487331" y="79119"/>
                    <a:pt x="1488550" y="76925"/>
                  </a:cubicBezTo>
                  <a:cubicBezTo>
                    <a:pt x="1491330" y="71921"/>
                    <a:pt x="1494900" y="67400"/>
                    <a:pt x="1498075" y="62637"/>
                  </a:cubicBezTo>
                  <a:lnTo>
                    <a:pt x="1502838" y="55493"/>
                  </a:lnTo>
                  <a:cubicBezTo>
                    <a:pt x="1508823" y="37537"/>
                    <a:pt x="1500748" y="59673"/>
                    <a:pt x="1509982" y="41206"/>
                  </a:cubicBezTo>
                  <a:cubicBezTo>
                    <a:pt x="1511105" y="38961"/>
                    <a:pt x="1511144" y="36256"/>
                    <a:pt x="1512363" y="34062"/>
                  </a:cubicBezTo>
                  <a:cubicBezTo>
                    <a:pt x="1515143" y="29059"/>
                    <a:pt x="1518713" y="24537"/>
                    <a:pt x="1521888" y="19775"/>
                  </a:cubicBezTo>
                  <a:lnTo>
                    <a:pt x="1526650" y="12631"/>
                  </a:lnTo>
                  <a:lnTo>
                    <a:pt x="1531413" y="5487"/>
                  </a:lnTo>
                  <a:cubicBezTo>
                    <a:pt x="1501922" y="-1885"/>
                    <a:pt x="1519653" y="1609"/>
                    <a:pt x="1457594" y="5487"/>
                  </a:cubicBezTo>
                  <a:cubicBezTo>
                    <a:pt x="1453555" y="5739"/>
                    <a:pt x="1449725" y="7580"/>
                    <a:pt x="1445688" y="7868"/>
                  </a:cubicBezTo>
                  <a:cubicBezTo>
                    <a:pt x="1427461" y="9170"/>
                    <a:pt x="1409175" y="9456"/>
                    <a:pt x="1390919" y="10250"/>
                  </a:cubicBezTo>
                  <a:cubicBezTo>
                    <a:pt x="1366263" y="13772"/>
                    <a:pt x="1361121" y="15012"/>
                    <a:pt x="1329007" y="15012"/>
                  </a:cubicBezTo>
                  <a:lnTo>
                    <a:pt x="724169" y="12631"/>
                  </a:lnTo>
                  <a:lnTo>
                    <a:pt x="471757" y="10250"/>
                  </a:lnTo>
                  <a:cubicBezTo>
                    <a:pt x="466929" y="10164"/>
                    <a:pt x="462287" y="8179"/>
                    <a:pt x="457469" y="7868"/>
                  </a:cubicBezTo>
                  <a:cubicBezTo>
                    <a:pt x="437651" y="6589"/>
                    <a:pt x="417782" y="6281"/>
                    <a:pt x="397938" y="5487"/>
                  </a:cubicBezTo>
                  <a:cubicBezTo>
                    <a:pt x="352563" y="-3587"/>
                    <a:pt x="320547" y="1519"/>
                    <a:pt x="305069" y="725"/>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25" name="Freeform 24"/>
          <p:cNvSpPr/>
          <p:nvPr/>
        </p:nvSpPr>
        <p:spPr>
          <a:xfrm>
            <a:off x="1631305" y="4860966"/>
            <a:ext cx="8801" cy="152590"/>
          </a:xfrm>
          <a:custGeom>
            <a:avLst/>
            <a:gdLst>
              <a:gd name="connsiteX0" fmla="*/ 0 w 12223"/>
              <a:gd name="connsiteY0" fmla="*/ 0 h 211931"/>
              <a:gd name="connsiteX1" fmla="*/ 0 w 12223"/>
              <a:gd name="connsiteY1" fmla="*/ 0 h 211931"/>
              <a:gd name="connsiteX2" fmla="*/ 2381 w 12223"/>
              <a:gd name="connsiteY2" fmla="*/ 21431 h 211931"/>
              <a:gd name="connsiteX3" fmla="*/ 4762 w 12223"/>
              <a:gd name="connsiteY3" fmla="*/ 30956 h 211931"/>
              <a:gd name="connsiteX4" fmla="*/ 7143 w 12223"/>
              <a:gd name="connsiteY4" fmla="*/ 107156 h 211931"/>
              <a:gd name="connsiteX5" fmla="*/ 9525 w 12223"/>
              <a:gd name="connsiteY5" fmla="*/ 140493 h 211931"/>
              <a:gd name="connsiteX6" fmla="*/ 11906 w 12223"/>
              <a:gd name="connsiteY6" fmla="*/ 147637 h 211931"/>
              <a:gd name="connsiteX7" fmla="*/ 11906 w 12223"/>
              <a:gd name="connsiteY7" fmla="*/ 211931 h 211931"/>
              <a:gd name="connsiteX8" fmla="*/ 11906 w 12223"/>
              <a:gd name="connsiteY8"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3" h="211931">
                <a:moveTo>
                  <a:pt x="0" y="0"/>
                </a:moveTo>
                <a:lnTo>
                  <a:pt x="0" y="0"/>
                </a:lnTo>
                <a:cubicBezTo>
                  <a:pt x="794" y="7144"/>
                  <a:pt x="1288" y="14327"/>
                  <a:pt x="2381" y="21431"/>
                </a:cubicBezTo>
                <a:cubicBezTo>
                  <a:pt x="2879" y="24666"/>
                  <a:pt x="4580" y="27688"/>
                  <a:pt x="4762" y="30956"/>
                </a:cubicBezTo>
                <a:cubicBezTo>
                  <a:pt x="6171" y="56329"/>
                  <a:pt x="6039" y="81768"/>
                  <a:pt x="7143" y="107156"/>
                </a:cubicBezTo>
                <a:cubicBezTo>
                  <a:pt x="7627" y="118286"/>
                  <a:pt x="8223" y="129429"/>
                  <a:pt x="9525" y="140493"/>
                </a:cubicBezTo>
                <a:cubicBezTo>
                  <a:pt x="9818" y="142986"/>
                  <a:pt x="11822" y="145128"/>
                  <a:pt x="11906" y="147637"/>
                </a:cubicBezTo>
                <a:cubicBezTo>
                  <a:pt x="12620" y="169056"/>
                  <a:pt x="11906" y="190500"/>
                  <a:pt x="11906" y="211931"/>
                </a:cubicBezTo>
                <a:lnTo>
                  <a:pt x="11906" y="211931"/>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6" name="Freeform 25"/>
          <p:cNvSpPr/>
          <p:nvPr/>
        </p:nvSpPr>
        <p:spPr>
          <a:xfrm>
            <a:off x="2071703" y="4855822"/>
            <a:ext cx="8801" cy="152590"/>
          </a:xfrm>
          <a:custGeom>
            <a:avLst/>
            <a:gdLst>
              <a:gd name="connsiteX0" fmla="*/ 0 w 12223"/>
              <a:gd name="connsiteY0" fmla="*/ 0 h 211931"/>
              <a:gd name="connsiteX1" fmla="*/ 0 w 12223"/>
              <a:gd name="connsiteY1" fmla="*/ 0 h 211931"/>
              <a:gd name="connsiteX2" fmla="*/ 2381 w 12223"/>
              <a:gd name="connsiteY2" fmla="*/ 21431 h 211931"/>
              <a:gd name="connsiteX3" fmla="*/ 4762 w 12223"/>
              <a:gd name="connsiteY3" fmla="*/ 30956 h 211931"/>
              <a:gd name="connsiteX4" fmla="*/ 7143 w 12223"/>
              <a:gd name="connsiteY4" fmla="*/ 107156 h 211931"/>
              <a:gd name="connsiteX5" fmla="*/ 9525 w 12223"/>
              <a:gd name="connsiteY5" fmla="*/ 140493 h 211931"/>
              <a:gd name="connsiteX6" fmla="*/ 11906 w 12223"/>
              <a:gd name="connsiteY6" fmla="*/ 147637 h 211931"/>
              <a:gd name="connsiteX7" fmla="*/ 11906 w 12223"/>
              <a:gd name="connsiteY7" fmla="*/ 211931 h 211931"/>
              <a:gd name="connsiteX8" fmla="*/ 11906 w 12223"/>
              <a:gd name="connsiteY8"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3" h="211931">
                <a:moveTo>
                  <a:pt x="0" y="0"/>
                </a:moveTo>
                <a:lnTo>
                  <a:pt x="0" y="0"/>
                </a:lnTo>
                <a:cubicBezTo>
                  <a:pt x="794" y="7144"/>
                  <a:pt x="1288" y="14327"/>
                  <a:pt x="2381" y="21431"/>
                </a:cubicBezTo>
                <a:cubicBezTo>
                  <a:pt x="2879" y="24666"/>
                  <a:pt x="4580" y="27688"/>
                  <a:pt x="4762" y="30956"/>
                </a:cubicBezTo>
                <a:cubicBezTo>
                  <a:pt x="6171" y="56329"/>
                  <a:pt x="6039" y="81768"/>
                  <a:pt x="7143" y="107156"/>
                </a:cubicBezTo>
                <a:cubicBezTo>
                  <a:pt x="7627" y="118286"/>
                  <a:pt x="8223" y="129429"/>
                  <a:pt x="9525" y="140493"/>
                </a:cubicBezTo>
                <a:cubicBezTo>
                  <a:pt x="9818" y="142986"/>
                  <a:pt x="11822" y="145128"/>
                  <a:pt x="11906" y="147637"/>
                </a:cubicBezTo>
                <a:cubicBezTo>
                  <a:pt x="12620" y="169056"/>
                  <a:pt x="11906" y="190500"/>
                  <a:pt x="11906" y="211931"/>
                </a:cubicBezTo>
                <a:lnTo>
                  <a:pt x="11906" y="211931"/>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7" name="Freeform 26"/>
          <p:cNvSpPr/>
          <p:nvPr/>
        </p:nvSpPr>
        <p:spPr>
          <a:xfrm>
            <a:off x="1641592" y="5569054"/>
            <a:ext cx="8801" cy="152590"/>
          </a:xfrm>
          <a:custGeom>
            <a:avLst/>
            <a:gdLst>
              <a:gd name="connsiteX0" fmla="*/ 0 w 12223"/>
              <a:gd name="connsiteY0" fmla="*/ 0 h 211931"/>
              <a:gd name="connsiteX1" fmla="*/ 0 w 12223"/>
              <a:gd name="connsiteY1" fmla="*/ 0 h 211931"/>
              <a:gd name="connsiteX2" fmla="*/ 2381 w 12223"/>
              <a:gd name="connsiteY2" fmla="*/ 21431 h 211931"/>
              <a:gd name="connsiteX3" fmla="*/ 4762 w 12223"/>
              <a:gd name="connsiteY3" fmla="*/ 30956 h 211931"/>
              <a:gd name="connsiteX4" fmla="*/ 7143 w 12223"/>
              <a:gd name="connsiteY4" fmla="*/ 107156 h 211931"/>
              <a:gd name="connsiteX5" fmla="*/ 9525 w 12223"/>
              <a:gd name="connsiteY5" fmla="*/ 140493 h 211931"/>
              <a:gd name="connsiteX6" fmla="*/ 11906 w 12223"/>
              <a:gd name="connsiteY6" fmla="*/ 147637 h 211931"/>
              <a:gd name="connsiteX7" fmla="*/ 11906 w 12223"/>
              <a:gd name="connsiteY7" fmla="*/ 211931 h 211931"/>
              <a:gd name="connsiteX8" fmla="*/ 11906 w 12223"/>
              <a:gd name="connsiteY8"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3" h="211931">
                <a:moveTo>
                  <a:pt x="0" y="0"/>
                </a:moveTo>
                <a:lnTo>
                  <a:pt x="0" y="0"/>
                </a:lnTo>
                <a:cubicBezTo>
                  <a:pt x="794" y="7144"/>
                  <a:pt x="1288" y="14327"/>
                  <a:pt x="2381" y="21431"/>
                </a:cubicBezTo>
                <a:cubicBezTo>
                  <a:pt x="2879" y="24666"/>
                  <a:pt x="4580" y="27688"/>
                  <a:pt x="4762" y="30956"/>
                </a:cubicBezTo>
                <a:cubicBezTo>
                  <a:pt x="6171" y="56329"/>
                  <a:pt x="6039" y="81768"/>
                  <a:pt x="7143" y="107156"/>
                </a:cubicBezTo>
                <a:cubicBezTo>
                  <a:pt x="7627" y="118286"/>
                  <a:pt x="8223" y="129429"/>
                  <a:pt x="9525" y="140493"/>
                </a:cubicBezTo>
                <a:cubicBezTo>
                  <a:pt x="9818" y="142986"/>
                  <a:pt x="11822" y="145128"/>
                  <a:pt x="11906" y="147637"/>
                </a:cubicBezTo>
                <a:cubicBezTo>
                  <a:pt x="12620" y="169056"/>
                  <a:pt x="11906" y="190500"/>
                  <a:pt x="11906" y="211931"/>
                </a:cubicBezTo>
                <a:lnTo>
                  <a:pt x="11906" y="211931"/>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8" name="Freeform 27"/>
          <p:cNvSpPr/>
          <p:nvPr/>
        </p:nvSpPr>
        <p:spPr>
          <a:xfrm>
            <a:off x="2081990" y="5563911"/>
            <a:ext cx="8801" cy="152590"/>
          </a:xfrm>
          <a:custGeom>
            <a:avLst/>
            <a:gdLst>
              <a:gd name="connsiteX0" fmla="*/ 0 w 12223"/>
              <a:gd name="connsiteY0" fmla="*/ 0 h 211931"/>
              <a:gd name="connsiteX1" fmla="*/ 0 w 12223"/>
              <a:gd name="connsiteY1" fmla="*/ 0 h 211931"/>
              <a:gd name="connsiteX2" fmla="*/ 2381 w 12223"/>
              <a:gd name="connsiteY2" fmla="*/ 21431 h 211931"/>
              <a:gd name="connsiteX3" fmla="*/ 4762 w 12223"/>
              <a:gd name="connsiteY3" fmla="*/ 30956 h 211931"/>
              <a:gd name="connsiteX4" fmla="*/ 7143 w 12223"/>
              <a:gd name="connsiteY4" fmla="*/ 107156 h 211931"/>
              <a:gd name="connsiteX5" fmla="*/ 9525 w 12223"/>
              <a:gd name="connsiteY5" fmla="*/ 140493 h 211931"/>
              <a:gd name="connsiteX6" fmla="*/ 11906 w 12223"/>
              <a:gd name="connsiteY6" fmla="*/ 147637 h 211931"/>
              <a:gd name="connsiteX7" fmla="*/ 11906 w 12223"/>
              <a:gd name="connsiteY7" fmla="*/ 211931 h 211931"/>
              <a:gd name="connsiteX8" fmla="*/ 11906 w 12223"/>
              <a:gd name="connsiteY8"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3" h="211931">
                <a:moveTo>
                  <a:pt x="0" y="0"/>
                </a:moveTo>
                <a:lnTo>
                  <a:pt x="0" y="0"/>
                </a:lnTo>
                <a:cubicBezTo>
                  <a:pt x="794" y="7144"/>
                  <a:pt x="1288" y="14327"/>
                  <a:pt x="2381" y="21431"/>
                </a:cubicBezTo>
                <a:cubicBezTo>
                  <a:pt x="2879" y="24666"/>
                  <a:pt x="4580" y="27688"/>
                  <a:pt x="4762" y="30956"/>
                </a:cubicBezTo>
                <a:cubicBezTo>
                  <a:pt x="6171" y="56329"/>
                  <a:pt x="6039" y="81768"/>
                  <a:pt x="7143" y="107156"/>
                </a:cubicBezTo>
                <a:cubicBezTo>
                  <a:pt x="7627" y="118286"/>
                  <a:pt x="8223" y="129429"/>
                  <a:pt x="9525" y="140493"/>
                </a:cubicBezTo>
                <a:cubicBezTo>
                  <a:pt x="9818" y="142986"/>
                  <a:pt x="11822" y="145128"/>
                  <a:pt x="11906" y="147637"/>
                </a:cubicBezTo>
                <a:cubicBezTo>
                  <a:pt x="12620" y="169056"/>
                  <a:pt x="11906" y="190500"/>
                  <a:pt x="11906" y="211931"/>
                </a:cubicBezTo>
                <a:lnTo>
                  <a:pt x="11906" y="211931"/>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nvGrpSpPr>
          <p:cNvPr id="30" name="Group 201"/>
          <p:cNvGrpSpPr/>
          <p:nvPr/>
        </p:nvGrpSpPr>
        <p:grpSpPr>
          <a:xfrm>
            <a:off x="1237180" y="3446160"/>
            <a:ext cx="1964436" cy="523220"/>
            <a:chOff x="1982606" y="2717135"/>
            <a:chExt cx="2728383" cy="726695"/>
          </a:xfrm>
        </p:grpSpPr>
        <p:grpSp>
          <p:nvGrpSpPr>
            <p:cNvPr id="52" name="Group 141"/>
            <p:cNvGrpSpPr/>
            <p:nvPr/>
          </p:nvGrpSpPr>
          <p:grpSpPr>
            <a:xfrm>
              <a:off x="2310661" y="2717135"/>
              <a:ext cx="407875" cy="726695"/>
              <a:chOff x="5640206" y="3850939"/>
              <a:chExt cx="407875" cy="726695"/>
            </a:xfrm>
          </p:grpSpPr>
          <p:sp>
            <p:nvSpPr>
              <p:cNvPr id="74" name="TextBox 73"/>
              <p:cNvSpPr txBox="1"/>
              <p:nvPr/>
            </p:nvSpPr>
            <p:spPr>
              <a:xfrm>
                <a:off x="5640206" y="3850939"/>
                <a:ext cx="407875" cy="726695"/>
              </a:xfrm>
              <a:prstGeom prst="rect">
                <a:avLst/>
              </a:prstGeom>
              <a:noFill/>
            </p:spPr>
            <p:txBody>
              <a:bodyPr wrap="none" rtlCol="0">
                <a:spAutoFit/>
              </a:bodyPr>
              <a:lstStyle/>
              <a:p>
                <a:pPr algn="ctr"/>
                <a:r>
                  <a:rPr lang="en-US" sz="1400" b="1" dirty="0">
                    <a:latin typeface="Comic Sans MS" pitchFamily="66" charset="0"/>
                  </a:rPr>
                  <a:t>F</a:t>
                </a:r>
              </a:p>
              <a:p>
                <a:pPr algn="ctr"/>
                <a:r>
                  <a:rPr lang="en-US" sz="1400" b="1" dirty="0">
                    <a:latin typeface="Comic Sans MS" pitchFamily="66" charset="0"/>
                  </a:rPr>
                  <a:t>F</a:t>
                </a:r>
              </a:p>
            </p:txBody>
          </p:sp>
          <p:sp>
            <p:nvSpPr>
              <p:cNvPr id="75" name="Freeform 74"/>
              <p:cNvSpPr/>
              <p:nvPr/>
            </p:nvSpPr>
            <p:spPr>
              <a:xfrm>
                <a:off x="5695950" y="3869079"/>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54" name="Group 185"/>
            <p:cNvGrpSpPr/>
            <p:nvPr/>
          </p:nvGrpSpPr>
          <p:grpSpPr>
            <a:xfrm>
              <a:off x="3899607" y="2717135"/>
              <a:ext cx="476894" cy="726695"/>
              <a:chOff x="5605696" y="3850939"/>
              <a:chExt cx="476894" cy="726695"/>
            </a:xfrm>
          </p:grpSpPr>
          <p:sp>
            <p:nvSpPr>
              <p:cNvPr id="72" name="TextBox 71"/>
              <p:cNvSpPr txBox="1"/>
              <p:nvPr/>
            </p:nvSpPr>
            <p:spPr>
              <a:xfrm>
                <a:off x="5605696" y="3850939"/>
                <a:ext cx="476894" cy="726695"/>
              </a:xfrm>
              <a:prstGeom prst="rect">
                <a:avLst/>
              </a:prstGeom>
              <a:noFill/>
            </p:spPr>
            <p:txBody>
              <a:bodyPr wrap="none" rtlCol="0">
                <a:spAutoFit/>
              </a:bodyPr>
              <a:lstStyle/>
              <a:p>
                <a:pPr algn="ctr"/>
                <a:r>
                  <a:rPr lang="en-US" sz="1400" b="1" dirty="0">
                    <a:latin typeface="Comic Sans MS" pitchFamily="66" charset="0"/>
                  </a:rPr>
                  <a:t>M</a:t>
                </a:r>
              </a:p>
              <a:p>
                <a:pPr algn="ctr"/>
                <a:r>
                  <a:rPr lang="en-US" sz="1400" b="1" dirty="0">
                    <a:latin typeface="Comic Sans MS" pitchFamily="66" charset="0"/>
                  </a:rPr>
                  <a:t>B</a:t>
                </a:r>
              </a:p>
            </p:txBody>
          </p:sp>
          <p:sp>
            <p:nvSpPr>
              <p:cNvPr id="73" name="Freeform 72"/>
              <p:cNvSpPr/>
              <p:nvPr/>
            </p:nvSpPr>
            <p:spPr>
              <a:xfrm>
                <a:off x="5695950" y="3869079"/>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60" name="Group 188"/>
            <p:cNvGrpSpPr/>
            <p:nvPr/>
          </p:nvGrpSpPr>
          <p:grpSpPr>
            <a:xfrm>
              <a:off x="4234095" y="2717135"/>
              <a:ext cx="476894" cy="726695"/>
              <a:chOff x="5605695" y="3850939"/>
              <a:chExt cx="476894" cy="726695"/>
            </a:xfrm>
          </p:grpSpPr>
          <p:sp>
            <p:nvSpPr>
              <p:cNvPr id="70" name="TextBox 69"/>
              <p:cNvSpPr txBox="1"/>
              <p:nvPr/>
            </p:nvSpPr>
            <p:spPr>
              <a:xfrm>
                <a:off x="5605695" y="3850939"/>
                <a:ext cx="476894" cy="726695"/>
              </a:xfrm>
              <a:prstGeom prst="rect">
                <a:avLst/>
              </a:prstGeom>
              <a:noFill/>
            </p:spPr>
            <p:txBody>
              <a:bodyPr wrap="none" rtlCol="0">
                <a:spAutoFit/>
              </a:bodyPr>
              <a:lstStyle/>
              <a:p>
                <a:pPr algn="ctr"/>
                <a:r>
                  <a:rPr lang="en-US" sz="1400" b="1" dirty="0">
                    <a:latin typeface="Comic Sans MS" pitchFamily="66" charset="0"/>
                  </a:rPr>
                  <a:t>M</a:t>
                </a:r>
              </a:p>
              <a:p>
                <a:pPr algn="ctr"/>
                <a:r>
                  <a:rPr lang="en-US" sz="1400" b="1" dirty="0">
                    <a:latin typeface="Comic Sans MS" pitchFamily="66" charset="0"/>
                  </a:rPr>
                  <a:t>B</a:t>
                </a:r>
              </a:p>
            </p:txBody>
          </p:sp>
          <p:sp>
            <p:nvSpPr>
              <p:cNvPr id="71" name="Freeform 70"/>
              <p:cNvSpPr/>
              <p:nvPr/>
            </p:nvSpPr>
            <p:spPr>
              <a:xfrm>
                <a:off x="5695950" y="3869079"/>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61" name="Group 192"/>
            <p:cNvGrpSpPr/>
            <p:nvPr/>
          </p:nvGrpSpPr>
          <p:grpSpPr>
            <a:xfrm>
              <a:off x="1982606" y="2717135"/>
              <a:ext cx="407875" cy="726695"/>
              <a:chOff x="5640206" y="3850939"/>
              <a:chExt cx="407875" cy="726695"/>
            </a:xfrm>
          </p:grpSpPr>
          <p:sp>
            <p:nvSpPr>
              <p:cNvPr id="68" name="TextBox 67"/>
              <p:cNvSpPr txBox="1"/>
              <p:nvPr/>
            </p:nvSpPr>
            <p:spPr>
              <a:xfrm>
                <a:off x="5640206" y="3850939"/>
                <a:ext cx="407875" cy="726695"/>
              </a:xfrm>
              <a:prstGeom prst="rect">
                <a:avLst/>
              </a:prstGeom>
              <a:noFill/>
            </p:spPr>
            <p:txBody>
              <a:bodyPr wrap="none" rtlCol="0">
                <a:spAutoFit/>
              </a:bodyPr>
              <a:lstStyle/>
              <a:p>
                <a:pPr algn="ctr"/>
                <a:r>
                  <a:rPr lang="en-US" sz="1400" b="1" dirty="0">
                    <a:latin typeface="Comic Sans MS" pitchFamily="66" charset="0"/>
                  </a:rPr>
                  <a:t>F</a:t>
                </a:r>
              </a:p>
              <a:p>
                <a:pPr algn="ctr"/>
                <a:r>
                  <a:rPr lang="en-US" sz="1400" b="1" dirty="0">
                    <a:latin typeface="Comic Sans MS" pitchFamily="66" charset="0"/>
                  </a:rPr>
                  <a:t>F</a:t>
                </a:r>
              </a:p>
            </p:txBody>
          </p:sp>
          <p:sp>
            <p:nvSpPr>
              <p:cNvPr id="69" name="Freeform 68"/>
              <p:cNvSpPr/>
              <p:nvPr/>
            </p:nvSpPr>
            <p:spPr>
              <a:xfrm>
                <a:off x="5695950" y="3869079"/>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64" name="Freeform 63"/>
            <p:cNvSpPr/>
            <p:nvPr/>
          </p:nvSpPr>
          <p:spPr>
            <a:xfrm>
              <a:off x="2712140" y="2743200"/>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5" name="Freeform 64"/>
            <p:cNvSpPr/>
            <p:nvPr/>
          </p:nvSpPr>
          <p:spPr>
            <a:xfrm>
              <a:off x="3028950" y="2743200"/>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6" name="Freeform 65"/>
            <p:cNvSpPr/>
            <p:nvPr/>
          </p:nvSpPr>
          <p:spPr>
            <a:xfrm>
              <a:off x="3345760" y="2735275"/>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7" name="Freeform 66"/>
            <p:cNvSpPr/>
            <p:nvPr/>
          </p:nvSpPr>
          <p:spPr>
            <a:xfrm>
              <a:off x="3657600" y="2743200"/>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62" name="Group 190"/>
          <p:cNvGrpSpPr/>
          <p:nvPr/>
        </p:nvGrpSpPr>
        <p:grpSpPr>
          <a:xfrm>
            <a:off x="3345620" y="3459221"/>
            <a:ext cx="1106392" cy="499482"/>
            <a:chOff x="3345620" y="3459221"/>
            <a:chExt cx="1106392" cy="499482"/>
          </a:xfrm>
        </p:grpSpPr>
        <p:sp>
          <p:nvSpPr>
            <p:cNvPr id="58" name="TextBox 57"/>
            <p:cNvSpPr txBox="1"/>
            <p:nvPr/>
          </p:nvSpPr>
          <p:spPr>
            <a:xfrm>
              <a:off x="3345620" y="3587716"/>
              <a:ext cx="1106392" cy="307777"/>
            </a:xfrm>
            <a:prstGeom prst="rect">
              <a:avLst/>
            </a:prstGeom>
            <a:noFill/>
          </p:spPr>
          <p:txBody>
            <a:bodyPr wrap="none" rtlCol="0">
              <a:spAutoFit/>
            </a:bodyPr>
            <a:lstStyle/>
            <a:p>
              <a:pPr algn="ctr"/>
              <a:r>
                <a:rPr lang="en-US" sz="1400" b="1" dirty="0">
                  <a:solidFill>
                    <a:srgbClr val="FF0000"/>
                  </a:solidFill>
                  <a:latin typeface="Comic Sans MS" pitchFamily="66" charset="0"/>
                </a:rPr>
                <a:t>GATEWAY</a:t>
              </a:r>
            </a:p>
          </p:txBody>
        </p:sp>
        <p:sp>
          <p:nvSpPr>
            <p:cNvPr id="59" name="Freeform 58"/>
            <p:cNvSpPr/>
            <p:nvPr/>
          </p:nvSpPr>
          <p:spPr>
            <a:xfrm>
              <a:off x="3347864" y="3459221"/>
              <a:ext cx="1093860" cy="499482"/>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endParaRPr>
            </a:p>
          </p:txBody>
        </p:sp>
      </p:grpSp>
      <p:sp>
        <p:nvSpPr>
          <p:cNvPr id="31" name="Freeform 30"/>
          <p:cNvSpPr/>
          <p:nvPr/>
        </p:nvSpPr>
        <p:spPr>
          <a:xfrm>
            <a:off x="1024371" y="3464928"/>
            <a:ext cx="233172" cy="713232"/>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2" name="TextBox 31"/>
          <p:cNvSpPr txBox="1"/>
          <p:nvPr/>
        </p:nvSpPr>
        <p:spPr>
          <a:xfrm>
            <a:off x="1601760" y="4164400"/>
            <a:ext cx="1104790" cy="307777"/>
          </a:xfrm>
          <a:prstGeom prst="rect">
            <a:avLst/>
          </a:prstGeom>
          <a:noFill/>
        </p:spPr>
        <p:txBody>
          <a:bodyPr wrap="none" rtlCol="0">
            <a:spAutoFit/>
          </a:bodyPr>
          <a:lstStyle/>
          <a:p>
            <a:pPr algn="ctr"/>
            <a:r>
              <a:rPr lang="en-US" sz="1400" b="1" dirty="0">
                <a:solidFill>
                  <a:srgbClr val="00B0F0"/>
                </a:solidFill>
                <a:latin typeface="Comic Sans MS" pitchFamily="66" charset="0"/>
              </a:rPr>
              <a:t>FIELDBUS</a:t>
            </a:r>
          </a:p>
        </p:txBody>
      </p:sp>
      <p:sp>
        <p:nvSpPr>
          <p:cNvPr id="33" name="TextBox 32"/>
          <p:cNvSpPr txBox="1"/>
          <p:nvPr/>
        </p:nvSpPr>
        <p:spPr>
          <a:xfrm>
            <a:off x="2754021" y="4164400"/>
            <a:ext cx="987771" cy="307777"/>
          </a:xfrm>
          <a:prstGeom prst="rect">
            <a:avLst/>
          </a:prstGeom>
          <a:noFill/>
        </p:spPr>
        <p:txBody>
          <a:bodyPr wrap="none" rtlCol="0">
            <a:spAutoFit/>
          </a:bodyPr>
          <a:lstStyle/>
          <a:p>
            <a:pPr algn="ctr"/>
            <a:r>
              <a:rPr lang="en-US" sz="1400" b="1" dirty="0">
                <a:solidFill>
                  <a:srgbClr val="FFC000"/>
                </a:solidFill>
                <a:latin typeface="Comic Sans MS" pitchFamily="66" charset="0"/>
              </a:rPr>
              <a:t>MODBUS</a:t>
            </a:r>
          </a:p>
        </p:txBody>
      </p:sp>
      <p:sp>
        <p:nvSpPr>
          <p:cNvPr id="34" name="Freeform 33"/>
          <p:cNvSpPr/>
          <p:nvPr/>
        </p:nvSpPr>
        <p:spPr>
          <a:xfrm>
            <a:off x="3742168" y="3960134"/>
            <a:ext cx="435095" cy="1502323"/>
          </a:xfrm>
          <a:custGeom>
            <a:avLst/>
            <a:gdLst>
              <a:gd name="connsiteX0" fmla="*/ 588397 w 604299"/>
              <a:gd name="connsiteY0" fmla="*/ 0 h 2086560"/>
              <a:gd name="connsiteX1" fmla="*/ 588397 w 604299"/>
              <a:gd name="connsiteY1" fmla="*/ 0 h 2086560"/>
              <a:gd name="connsiteX2" fmla="*/ 592372 w 604299"/>
              <a:gd name="connsiteY2" fmla="*/ 373711 h 2086560"/>
              <a:gd name="connsiteX3" fmla="*/ 600324 w 604299"/>
              <a:gd name="connsiteY3" fmla="*/ 385638 h 2086560"/>
              <a:gd name="connsiteX4" fmla="*/ 604299 w 604299"/>
              <a:gd name="connsiteY4" fmla="*/ 397565 h 2086560"/>
              <a:gd name="connsiteX5" fmla="*/ 600324 w 604299"/>
              <a:gd name="connsiteY5" fmla="*/ 1176793 h 2086560"/>
              <a:gd name="connsiteX6" fmla="*/ 596348 w 604299"/>
              <a:gd name="connsiteY6" fmla="*/ 1192695 h 2086560"/>
              <a:gd name="connsiteX7" fmla="*/ 588397 w 604299"/>
              <a:gd name="connsiteY7" fmla="*/ 1220525 h 2086560"/>
              <a:gd name="connsiteX8" fmla="*/ 592372 w 604299"/>
              <a:gd name="connsiteY8" fmla="*/ 2051436 h 2086560"/>
              <a:gd name="connsiteX9" fmla="*/ 588397 w 604299"/>
              <a:gd name="connsiteY9" fmla="*/ 2083242 h 2086560"/>
              <a:gd name="connsiteX10" fmla="*/ 0 w 604299"/>
              <a:gd name="connsiteY10" fmla="*/ 2079266 h 2086560"/>
              <a:gd name="connsiteX11" fmla="*/ 0 w 604299"/>
              <a:gd name="connsiteY11" fmla="*/ 2079266 h 208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299" h="2086560">
                <a:moveTo>
                  <a:pt x="588397" y="0"/>
                </a:moveTo>
                <a:lnTo>
                  <a:pt x="588397" y="0"/>
                </a:lnTo>
                <a:cubicBezTo>
                  <a:pt x="589722" y="124570"/>
                  <a:pt x="588521" y="249193"/>
                  <a:pt x="592372" y="373711"/>
                </a:cubicBezTo>
                <a:cubicBezTo>
                  <a:pt x="592520" y="378487"/>
                  <a:pt x="598187" y="381364"/>
                  <a:pt x="600324" y="385638"/>
                </a:cubicBezTo>
                <a:cubicBezTo>
                  <a:pt x="602198" y="389386"/>
                  <a:pt x="602974" y="393589"/>
                  <a:pt x="604299" y="397565"/>
                </a:cubicBezTo>
                <a:cubicBezTo>
                  <a:pt x="602974" y="657308"/>
                  <a:pt x="602921" y="917060"/>
                  <a:pt x="600324" y="1176793"/>
                </a:cubicBezTo>
                <a:cubicBezTo>
                  <a:pt x="600269" y="1182257"/>
                  <a:pt x="597849" y="1187441"/>
                  <a:pt x="596348" y="1192695"/>
                </a:cubicBezTo>
                <a:cubicBezTo>
                  <a:pt x="584954" y="1232569"/>
                  <a:pt x="600807" y="1170877"/>
                  <a:pt x="588397" y="1220525"/>
                </a:cubicBezTo>
                <a:cubicBezTo>
                  <a:pt x="589722" y="1497495"/>
                  <a:pt x="592372" y="1774462"/>
                  <a:pt x="592372" y="2051436"/>
                </a:cubicBezTo>
                <a:cubicBezTo>
                  <a:pt x="592372" y="2062120"/>
                  <a:pt x="599069" y="2082734"/>
                  <a:pt x="588397" y="2083242"/>
                </a:cubicBezTo>
                <a:cubicBezTo>
                  <a:pt x="392482" y="2092571"/>
                  <a:pt x="196137" y="2079266"/>
                  <a:pt x="0" y="2079266"/>
                </a:cubicBezTo>
                <a:lnTo>
                  <a:pt x="0" y="2079266"/>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35" name="Freeform 34"/>
          <p:cNvSpPr/>
          <p:nvPr/>
        </p:nvSpPr>
        <p:spPr>
          <a:xfrm>
            <a:off x="3066625" y="5448618"/>
            <a:ext cx="423646" cy="6114"/>
          </a:xfrm>
          <a:custGeom>
            <a:avLst/>
            <a:gdLst>
              <a:gd name="connsiteX0" fmla="*/ 588397 w 588397"/>
              <a:gd name="connsiteY0" fmla="*/ 0 h 8491"/>
              <a:gd name="connsiteX1" fmla="*/ 588397 w 588397"/>
              <a:gd name="connsiteY1" fmla="*/ 0 h 8491"/>
              <a:gd name="connsiteX2" fmla="*/ 381663 w 588397"/>
              <a:gd name="connsiteY2" fmla="*/ 3976 h 8491"/>
              <a:gd name="connsiteX3" fmla="*/ 349858 w 588397"/>
              <a:gd name="connsiteY3" fmla="*/ 7951 h 8491"/>
              <a:gd name="connsiteX4" fmla="*/ 0 w 588397"/>
              <a:gd name="connsiteY4" fmla="*/ 7951 h 8491"/>
              <a:gd name="connsiteX5" fmla="*/ 0 w 588397"/>
              <a:gd name="connsiteY5" fmla="*/ 7951 h 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397" h="8491">
                <a:moveTo>
                  <a:pt x="588397" y="0"/>
                </a:moveTo>
                <a:lnTo>
                  <a:pt x="588397" y="0"/>
                </a:lnTo>
                <a:lnTo>
                  <a:pt x="381663" y="3976"/>
                </a:lnTo>
                <a:cubicBezTo>
                  <a:pt x="370985" y="4332"/>
                  <a:pt x="360542" y="7840"/>
                  <a:pt x="349858" y="7951"/>
                </a:cubicBezTo>
                <a:cubicBezTo>
                  <a:pt x="233245" y="9166"/>
                  <a:pt x="116619" y="7951"/>
                  <a:pt x="0" y="7951"/>
                </a:cubicBezTo>
                <a:lnTo>
                  <a:pt x="0" y="7951"/>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36" name="Freeform 35"/>
          <p:cNvSpPr/>
          <p:nvPr/>
        </p:nvSpPr>
        <p:spPr>
          <a:xfrm>
            <a:off x="2622942" y="4735864"/>
            <a:ext cx="206098" cy="721342"/>
          </a:xfrm>
          <a:custGeom>
            <a:avLst/>
            <a:gdLst>
              <a:gd name="connsiteX0" fmla="*/ 286247 w 286247"/>
              <a:gd name="connsiteY0" fmla="*/ 993913 h 1001864"/>
              <a:gd name="connsiteX1" fmla="*/ 286247 w 286247"/>
              <a:gd name="connsiteY1" fmla="*/ 993913 h 1001864"/>
              <a:gd name="connsiteX2" fmla="*/ 91440 w 286247"/>
              <a:gd name="connsiteY2" fmla="*/ 997888 h 1001864"/>
              <a:gd name="connsiteX3" fmla="*/ 79513 w 286247"/>
              <a:gd name="connsiteY3" fmla="*/ 1001864 h 1001864"/>
              <a:gd name="connsiteX4" fmla="*/ 3976 w 286247"/>
              <a:gd name="connsiteY4" fmla="*/ 997888 h 1001864"/>
              <a:gd name="connsiteX5" fmla="*/ 0 w 286247"/>
              <a:gd name="connsiteY5" fmla="*/ 703690 h 1001864"/>
              <a:gd name="connsiteX6" fmla="*/ 3976 w 286247"/>
              <a:gd name="connsiteY6" fmla="*/ 43732 h 1001864"/>
              <a:gd name="connsiteX7" fmla="*/ 7951 w 286247"/>
              <a:gd name="connsiteY7" fmla="*/ 7951 h 1001864"/>
              <a:gd name="connsiteX8" fmla="*/ 19878 w 286247"/>
              <a:gd name="connsiteY8" fmla="*/ 3975 h 1001864"/>
              <a:gd name="connsiteX9" fmla="*/ 286247 w 286247"/>
              <a:gd name="connsiteY9" fmla="*/ 0 h 1001864"/>
              <a:gd name="connsiteX10" fmla="*/ 286247 w 286247"/>
              <a:gd name="connsiteY10" fmla="*/ 0 h 10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247" h="1001864">
                <a:moveTo>
                  <a:pt x="286247" y="993913"/>
                </a:moveTo>
                <a:lnTo>
                  <a:pt x="286247" y="993913"/>
                </a:lnTo>
                <a:lnTo>
                  <a:pt x="91440" y="997888"/>
                </a:lnTo>
                <a:cubicBezTo>
                  <a:pt x="87252" y="998049"/>
                  <a:pt x="83704" y="1001864"/>
                  <a:pt x="79513" y="1001864"/>
                </a:cubicBezTo>
                <a:cubicBezTo>
                  <a:pt x="54299" y="1001864"/>
                  <a:pt x="29155" y="999213"/>
                  <a:pt x="3976" y="997888"/>
                </a:cubicBezTo>
                <a:cubicBezTo>
                  <a:pt x="2651" y="899822"/>
                  <a:pt x="0" y="801765"/>
                  <a:pt x="0" y="703690"/>
                </a:cubicBezTo>
                <a:cubicBezTo>
                  <a:pt x="0" y="483700"/>
                  <a:pt x="1462" y="263708"/>
                  <a:pt x="3976" y="43732"/>
                </a:cubicBezTo>
                <a:cubicBezTo>
                  <a:pt x="4113" y="31732"/>
                  <a:pt x="3494" y="19093"/>
                  <a:pt x="7951" y="7951"/>
                </a:cubicBezTo>
                <a:cubicBezTo>
                  <a:pt x="9507" y="4060"/>
                  <a:pt x="15689" y="4106"/>
                  <a:pt x="19878" y="3975"/>
                </a:cubicBezTo>
                <a:cubicBezTo>
                  <a:pt x="151253" y="-130"/>
                  <a:pt x="193256" y="0"/>
                  <a:pt x="286247" y="0"/>
                </a:cubicBezTo>
                <a:lnTo>
                  <a:pt x="286247" y="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37" name="Freeform 36"/>
          <p:cNvSpPr/>
          <p:nvPr/>
        </p:nvSpPr>
        <p:spPr>
          <a:xfrm>
            <a:off x="3072349" y="4734017"/>
            <a:ext cx="417921" cy="4709"/>
          </a:xfrm>
          <a:custGeom>
            <a:avLst/>
            <a:gdLst>
              <a:gd name="connsiteX0" fmla="*/ 0 w 580446"/>
              <a:gd name="connsiteY0" fmla="*/ 6540 h 6540"/>
              <a:gd name="connsiteX1" fmla="*/ 0 w 580446"/>
              <a:gd name="connsiteY1" fmla="*/ 6540 h 6540"/>
              <a:gd name="connsiteX2" fmla="*/ 580446 w 580446"/>
              <a:gd name="connsiteY2" fmla="*/ 2565 h 6540"/>
              <a:gd name="connsiteX3" fmla="*/ 580446 w 580446"/>
              <a:gd name="connsiteY3" fmla="*/ 2565 h 6540"/>
            </a:gdLst>
            <a:ahLst/>
            <a:cxnLst>
              <a:cxn ang="0">
                <a:pos x="connsiteX0" y="connsiteY0"/>
              </a:cxn>
              <a:cxn ang="0">
                <a:pos x="connsiteX1" y="connsiteY1"/>
              </a:cxn>
              <a:cxn ang="0">
                <a:pos x="connsiteX2" y="connsiteY2"/>
              </a:cxn>
              <a:cxn ang="0">
                <a:pos x="connsiteX3" y="connsiteY3"/>
              </a:cxn>
            </a:cxnLst>
            <a:rect l="l" t="t" r="r" b="b"/>
            <a:pathLst>
              <a:path w="580446" h="6540">
                <a:moveTo>
                  <a:pt x="0" y="6540"/>
                </a:moveTo>
                <a:lnTo>
                  <a:pt x="0" y="6540"/>
                </a:lnTo>
                <a:cubicBezTo>
                  <a:pt x="248954" y="-5313"/>
                  <a:pt x="55628" y="2565"/>
                  <a:pt x="580446" y="2565"/>
                </a:cubicBezTo>
                <a:lnTo>
                  <a:pt x="580446" y="2565"/>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38" name="Freeform 37"/>
          <p:cNvSpPr/>
          <p:nvPr/>
        </p:nvSpPr>
        <p:spPr>
          <a:xfrm>
            <a:off x="3733580" y="3968722"/>
            <a:ext cx="215241" cy="768286"/>
          </a:xfrm>
          <a:custGeom>
            <a:avLst/>
            <a:gdLst>
              <a:gd name="connsiteX0" fmla="*/ 0 w 298946"/>
              <a:gd name="connsiteY0" fmla="*/ 1061499 h 1067064"/>
              <a:gd name="connsiteX1" fmla="*/ 0 w 298946"/>
              <a:gd name="connsiteY1" fmla="*/ 1061499 h 1067064"/>
              <a:gd name="connsiteX2" fmla="*/ 298174 w 298946"/>
              <a:gd name="connsiteY2" fmla="*/ 1061499 h 1067064"/>
              <a:gd name="connsiteX3" fmla="*/ 290223 w 298946"/>
              <a:gd name="connsiteY3" fmla="*/ 1021742 h 1067064"/>
              <a:gd name="connsiteX4" fmla="*/ 290223 w 298946"/>
              <a:gd name="connsiteY4" fmla="*/ 0 h 1067064"/>
              <a:gd name="connsiteX5" fmla="*/ 290223 w 298946"/>
              <a:gd name="connsiteY5" fmla="*/ 0 h 10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946" h="1067064">
                <a:moveTo>
                  <a:pt x="0" y="1061499"/>
                </a:moveTo>
                <a:lnTo>
                  <a:pt x="0" y="1061499"/>
                </a:lnTo>
                <a:cubicBezTo>
                  <a:pt x="85429" y="1064785"/>
                  <a:pt x="224930" y="1072181"/>
                  <a:pt x="298174" y="1061499"/>
                </a:cubicBezTo>
                <a:cubicBezTo>
                  <a:pt x="302023" y="1060938"/>
                  <a:pt x="290239" y="1026023"/>
                  <a:pt x="290223" y="1021742"/>
                </a:cubicBezTo>
                <a:cubicBezTo>
                  <a:pt x="288918" y="681164"/>
                  <a:pt x="290223" y="340581"/>
                  <a:pt x="290223" y="0"/>
                </a:cubicBezTo>
                <a:lnTo>
                  <a:pt x="290223" y="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39" name="TextBox 38"/>
          <p:cNvSpPr txBox="1"/>
          <p:nvPr/>
        </p:nvSpPr>
        <p:spPr>
          <a:xfrm>
            <a:off x="2673968" y="5054385"/>
            <a:ext cx="1446230" cy="307777"/>
          </a:xfrm>
          <a:prstGeom prst="rect">
            <a:avLst/>
          </a:prstGeom>
          <a:noFill/>
        </p:spPr>
        <p:txBody>
          <a:bodyPr wrap="none" rtlCol="0">
            <a:spAutoFit/>
          </a:bodyPr>
          <a:lstStyle/>
          <a:p>
            <a:pPr algn="ctr"/>
            <a:r>
              <a:rPr lang="en-US" sz="1400" b="1" dirty="0">
                <a:solidFill>
                  <a:srgbClr val="FF0000"/>
                </a:solidFill>
                <a:latin typeface="Comic Sans MS" pitchFamily="66" charset="0"/>
              </a:rPr>
              <a:t>PROPRIETARY</a:t>
            </a:r>
          </a:p>
        </p:txBody>
      </p:sp>
      <p:sp>
        <p:nvSpPr>
          <p:cNvPr id="40" name="Freeform 39"/>
          <p:cNvSpPr/>
          <p:nvPr/>
        </p:nvSpPr>
        <p:spPr>
          <a:xfrm>
            <a:off x="1409767" y="3959654"/>
            <a:ext cx="681202" cy="1153096"/>
          </a:xfrm>
          <a:custGeom>
            <a:avLst/>
            <a:gdLst>
              <a:gd name="connsiteX0" fmla="*/ 0 w 946113"/>
              <a:gd name="connsiteY0" fmla="*/ 0 h 1601522"/>
              <a:gd name="connsiteX1" fmla="*/ 0 w 946113"/>
              <a:gd name="connsiteY1" fmla="*/ 0 h 1601522"/>
              <a:gd name="connsiteX2" fmla="*/ 5286 w 946113"/>
              <a:gd name="connsiteY2" fmla="*/ 1035968 h 1601522"/>
              <a:gd name="connsiteX3" fmla="*/ 21142 w 946113"/>
              <a:gd name="connsiteY3" fmla="*/ 1046539 h 1601522"/>
              <a:gd name="connsiteX4" fmla="*/ 26428 w 946113"/>
              <a:gd name="connsiteY4" fmla="*/ 1601522 h 1601522"/>
              <a:gd name="connsiteX5" fmla="*/ 946113 w 946113"/>
              <a:gd name="connsiteY5" fmla="*/ 1596236 h 1601522"/>
              <a:gd name="connsiteX6" fmla="*/ 946113 w 946113"/>
              <a:gd name="connsiteY6" fmla="*/ 1596236 h 160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113" h="1601522">
                <a:moveTo>
                  <a:pt x="0" y="0"/>
                </a:moveTo>
                <a:lnTo>
                  <a:pt x="0" y="0"/>
                </a:lnTo>
                <a:cubicBezTo>
                  <a:pt x="1762" y="345323"/>
                  <a:pt x="-1689" y="690711"/>
                  <a:pt x="5286" y="1035968"/>
                </a:cubicBezTo>
                <a:cubicBezTo>
                  <a:pt x="5414" y="1042319"/>
                  <a:pt x="20905" y="1040191"/>
                  <a:pt x="21142" y="1046539"/>
                </a:cubicBezTo>
                <a:cubicBezTo>
                  <a:pt x="28053" y="1231413"/>
                  <a:pt x="24666" y="1416528"/>
                  <a:pt x="26428" y="1601522"/>
                </a:cubicBezTo>
                <a:cubicBezTo>
                  <a:pt x="558483" y="1593208"/>
                  <a:pt x="251931" y="1596236"/>
                  <a:pt x="946113" y="1596236"/>
                </a:cubicBezTo>
                <a:lnTo>
                  <a:pt x="946113" y="1596236"/>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1" name="Freeform 40"/>
          <p:cNvSpPr/>
          <p:nvPr/>
        </p:nvSpPr>
        <p:spPr>
          <a:xfrm>
            <a:off x="1618758" y="3958703"/>
            <a:ext cx="457345" cy="446206"/>
          </a:xfrm>
          <a:custGeom>
            <a:avLst/>
            <a:gdLst>
              <a:gd name="connsiteX0" fmla="*/ 0 w 946113"/>
              <a:gd name="connsiteY0" fmla="*/ 0 h 1601522"/>
              <a:gd name="connsiteX1" fmla="*/ 0 w 946113"/>
              <a:gd name="connsiteY1" fmla="*/ 0 h 1601522"/>
              <a:gd name="connsiteX2" fmla="*/ 5286 w 946113"/>
              <a:gd name="connsiteY2" fmla="*/ 1035968 h 1601522"/>
              <a:gd name="connsiteX3" fmla="*/ 21142 w 946113"/>
              <a:gd name="connsiteY3" fmla="*/ 1046539 h 1601522"/>
              <a:gd name="connsiteX4" fmla="*/ 26428 w 946113"/>
              <a:gd name="connsiteY4" fmla="*/ 1601522 h 1601522"/>
              <a:gd name="connsiteX5" fmla="*/ 946113 w 946113"/>
              <a:gd name="connsiteY5" fmla="*/ 1596236 h 1601522"/>
              <a:gd name="connsiteX6" fmla="*/ 946113 w 946113"/>
              <a:gd name="connsiteY6" fmla="*/ 1596236 h 160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113" h="1601522">
                <a:moveTo>
                  <a:pt x="0" y="0"/>
                </a:moveTo>
                <a:lnTo>
                  <a:pt x="0" y="0"/>
                </a:lnTo>
                <a:cubicBezTo>
                  <a:pt x="1762" y="345323"/>
                  <a:pt x="-1689" y="690711"/>
                  <a:pt x="5286" y="1035968"/>
                </a:cubicBezTo>
                <a:cubicBezTo>
                  <a:pt x="5414" y="1042319"/>
                  <a:pt x="20905" y="1040191"/>
                  <a:pt x="21142" y="1046539"/>
                </a:cubicBezTo>
                <a:cubicBezTo>
                  <a:pt x="28053" y="1231413"/>
                  <a:pt x="24666" y="1416528"/>
                  <a:pt x="26428" y="1601522"/>
                </a:cubicBezTo>
                <a:cubicBezTo>
                  <a:pt x="558483" y="1593208"/>
                  <a:pt x="251931" y="1596236"/>
                  <a:pt x="946113" y="1596236"/>
                </a:cubicBezTo>
                <a:lnTo>
                  <a:pt x="946113" y="1596236"/>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2" name="Freeform 41"/>
          <p:cNvSpPr/>
          <p:nvPr/>
        </p:nvSpPr>
        <p:spPr>
          <a:xfrm>
            <a:off x="1641592" y="4401103"/>
            <a:ext cx="11417" cy="224530"/>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3" name="Freeform 42"/>
          <p:cNvSpPr/>
          <p:nvPr/>
        </p:nvSpPr>
        <p:spPr>
          <a:xfrm>
            <a:off x="2080504" y="5105773"/>
            <a:ext cx="11417" cy="224530"/>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4" name="Freeform 43"/>
          <p:cNvSpPr/>
          <p:nvPr/>
        </p:nvSpPr>
        <p:spPr>
          <a:xfrm rot="10800000">
            <a:off x="1630174" y="5114447"/>
            <a:ext cx="11417" cy="224530"/>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5" name="Freeform 44"/>
          <p:cNvSpPr/>
          <p:nvPr/>
        </p:nvSpPr>
        <p:spPr>
          <a:xfrm rot="10800000">
            <a:off x="2069087" y="4397615"/>
            <a:ext cx="11417" cy="224530"/>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6" name="Freeform 45"/>
          <p:cNvSpPr/>
          <p:nvPr/>
        </p:nvSpPr>
        <p:spPr>
          <a:xfrm>
            <a:off x="972844" y="3243776"/>
            <a:ext cx="2084408" cy="15590"/>
          </a:xfrm>
          <a:custGeom>
            <a:avLst/>
            <a:gdLst>
              <a:gd name="connsiteX0" fmla="*/ 0 w 2895011"/>
              <a:gd name="connsiteY0" fmla="*/ 0 h 21653"/>
              <a:gd name="connsiteX1" fmla="*/ 0 w 2895011"/>
              <a:gd name="connsiteY1" fmla="*/ 0 h 21653"/>
              <a:gd name="connsiteX2" fmla="*/ 134159 w 2895011"/>
              <a:gd name="connsiteY2" fmla="*/ 7061 h 21653"/>
              <a:gd name="connsiteX3" fmla="*/ 144750 w 2895011"/>
              <a:gd name="connsiteY3" fmla="*/ 10592 h 21653"/>
              <a:gd name="connsiteX4" fmla="*/ 169464 w 2895011"/>
              <a:gd name="connsiteY4" fmla="*/ 14122 h 21653"/>
              <a:gd name="connsiteX5" fmla="*/ 2774974 w 2895011"/>
              <a:gd name="connsiteY5" fmla="*/ 14122 h 21653"/>
              <a:gd name="connsiteX6" fmla="*/ 2799688 w 2895011"/>
              <a:gd name="connsiteY6" fmla="*/ 21183 h 21653"/>
              <a:gd name="connsiteX7" fmla="*/ 2895011 w 2895011"/>
              <a:gd name="connsiteY7" fmla="*/ 21183 h 21653"/>
              <a:gd name="connsiteX8" fmla="*/ 2895011 w 2895011"/>
              <a:gd name="connsiteY8" fmla="*/ 21183 h 2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011" h="21653">
                <a:moveTo>
                  <a:pt x="0" y="0"/>
                </a:moveTo>
                <a:lnTo>
                  <a:pt x="0" y="0"/>
                </a:lnTo>
                <a:cubicBezTo>
                  <a:pt x="23626" y="875"/>
                  <a:pt x="98278" y="1935"/>
                  <a:pt x="134159" y="7061"/>
                </a:cubicBezTo>
                <a:cubicBezTo>
                  <a:pt x="137843" y="7587"/>
                  <a:pt x="141101" y="9862"/>
                  <a:pt x="144750" y="10592"/>
                </a:cubicBezTo>
                <a:cubicBezTo>
                  <a:pt x="152910" y="12224"/>
                  <a:pt x="161226" y="12945"/>
                  <a:pt x="169464" y="14122"/>
                </a:cubicBezTo>
                <a:cubicBezTo>
                  <a:pt x="1189344" y="526"/>
                  <a:pt x="567674" y="7503"/>
                  <a:pt x="2774974" y="14122"/>
                </a:cubicBezTo>
                <a:cubicBezTo>
                  <a:pt x="2844201" y="14330"/>
                  <a:pt x="2744997" y="19360"/>
                  <a:pt x="2799688" y="21183"/>
                </a:cubicBezTo>
                <a:cubicBezTo>
                  <a:pt x="2831445" y="22241"/>
                  <a:pt x="2863237" y="21183"/>
                  <a:pt x="2895011" y="21183"/>
                </a:cubicBezTo>
                <a:lnTo>
                  <a:pt x="2895011" y="21183"/>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7" name="Freeform 46"/>
          <p:cNvSpPr/>
          <p:nvPr/>
        </p:nvSpPr>
        <p:spPr>
          <a:xfrm>
            <a:off x="1636644" y="3030251"/>
            <a:ext cx="5371" cy="210983"/>
          </a:xfrm>
          <a:custGeom>
            <a:avLst/>
            <a:gdLst>
              <a:gd name="connsiteX0" fmla="*/ 7460 w 7460"/>
              <a:gd name="connsiteY0" fmla="*/ 0 h 293032"/>
              <a:gd name="connsiteX1" fmla="*/ 7460 w 7460"/>
              <a:gd name="connsiteY1" fmla="*/ 0 h 293032"/>
              <a:gd name="connsiteX2" fmla="*/ 3930 w 7460"/>
              <a:gd name="connsiteY2" fmla="*/ 233013 h 293032"/>
              <a:gd name="connsiteX3" fmla="*/ 399 w 7460"/>
              <a:gd name="connsiteY3" fmla="*/ 247135 h 293032"/>
              <a:gd name="connsiteX4" fmla="*/ 399 w 7460"/>
              <a:gd name="connsiteY4" fmla="*/ 293032 h 293032"/>
              <a:gd name="connsiteX5" fmla="*/ 399 w 7460"/>
              <a:gd name="connsiteY5" fmla="*/ 293032 h 29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0" h="293032">
                <a:moveTo>
                  <a:pt x="7460" y="0"/>
                </a:moveTo>
                <a:lnTo>
                  <a:pt x="7460" y="0"/>
                </a:lnTo>
                <a:cubicBezTo>
                  <a:pt x="6283" y="77671"/>
                  <a:pt x="6149" y="155365"/>
                  <a:pt x="3930" y="233013"/>
                </a:cubicBezTo>
                <a:cubicBezTo>
                  <a:pt x="3791" y="237863"/>
                  <a:pt x="684" y="242291"/>
                  <a:pt x="399" y="247135"/>
                </a:cubicBezTo>
                <a:cubicBezTo>
                  <a:pt x="-500" y="262408"/>
                  <a:pt x="399" y="277733"/>
                  <a:pt x="399" y="293032"/>
                </a:cubicBezTo>
                <a:lnTo>
                  <a:pt x="399" y="293032"/>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8" name="Freeform 47"/>
          <p:cNvSpPr/>
          <p:nvPr/>
        </p:nvSpPr>
        <p:spPr>
          <a:xfrm>
            <a:off x="1142444" y="3257036"/>
            <a:ext cx="5371" cy="210983"/>
          </a:xfrm>
          <a:custGeom>
            <a:avLst/>
            <a:gdLst>
              <a:gd name="connsiteX0" fmla="*/ 7460 w 7460"/>
              <a:gd name="connsiteY0" fmla="*/ 0 h 293032"/>
              <a:gd name="connsiteX1" fmla="*/ 7460 w 7460"/>
              <a:gd name="connsiteY1" fmla="*/ 0 h 293032"/>
              <a:gd name="connsiteX2" fmla="*/ 3930 w 7460"/>
              <a:gd name="connsiteY2" fmla="*/ 233013 h 293032"/>
              <a:gd name="connsiteX3" fmla="*/ 399 w 7460"/>
              <a:gd name="connsiteY3" fmla="*/ 247135 h 293032"/>
              <a:gd name="connsiteX4" fmla="*/ 399 w 7460"/>
              <a:gd name="connsiteY4" fmla="*/ 293032 h 293032"/>
              <a:gd name="connsiteX5" fmla="*/ 399 w 7460"/>
              <a:gd name="connsiteY5" fmla="*/ 293032 h 29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0" h="293032">
                <a:moveTo>
                  <a:pt x="7460" y="0"/>
                </a:moveTo>
                <a:lnTo>
                  <a:pt x="7460" y="0"/>
                </a:lnTo>
                <a:cubicBezTo>
                  <a:pt x="6283" y="77671"/>
                  <a:pt x="6149" y="155365"/>
                  <a:pt x="3930" y="233013"/>
                </a:cubicBezTo>
                <a:cubicBezTo>
                  <a:pt x="3791" y="237863"/>
                  <a:pt x="684" y="242291"/>
                  <a:pt x="399" y="247135"/>
                </a:cubicBezTo>
                <a:cubicBezTo>
                  <a:pt x="-500" y="262408"/>
                  <a:pt x="399" y="277733"/>
                  <a:pt x="399" y="293032"/>
                </a:cubicBezTo>
                <a:lnTo>
                  <a:pt x="399" y="293032"/>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9" name="Freeform 48"/>
          <p:cNvSpPr/>
          <p:nvPr/>
        </p:nvSpPr>
        <p:spPr>
          <a:xfrm>
            <a:off x="3888474" y="3022626"/>
            <a:ext cx="12710" cy="444843"/>
          </a:xfrm>
          <a:custGeom>
            <a:avLst/>
            <a:gdLst>
              <a:gd name="connsiteX0" fmla="*/ 0 w 17653"/>
              <a:gd name="connsiteY0" fmla="*/ 0 h 617838"/>
              <a:gd name="connsiteX1" fmla="*/ 0 w 17653"/>
              <a:gd name="connsiteY1" fmla="*/ 0 h 617838"/>
              <a:gd name="connsiteX2" fmla="*/ 3531 w 17653"/>
              <a:gd name="connsiteY2" fmla="*/ 303623 h 617838"/>
              <a:gd name="connsiteX3" fmla="*/ 10592 w 17653"/>
              <a:gd name="connsiteY3" fmla="*/ 324806 h 617838"/>
              <a:gd name="connsiteX4" fmla="*/ 14123 w 17653"/>
              <a:gd name="connsiteY4" fmla="*/ 607246 h 617838"/>
              <a:gd name="connsiteX5" fmla="*/ 17653 w 17653"/>
              <a:gd name="connsiteY5" fmla="*/ 617838 h 617838"/>
              <a:gd name="connsiteX6" fmla="*/ 17653 w 17653"/>
              <a:gd name="connsiteY6" fmla="*/ 617838 h 61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3" h="617838">
                <a:moveTo>
                  <a:pt x="0" y="0"/>
                </a:moveTo>
                <a:lnTo>
                  <a:pt x="0" y="0"/>
                </a:lnTo>
                <a:cubicBezTo>
                  <a:pt x="1177" y="101208"/>
                  <a:pt x="232" y="202462"/>
                  <a:pt x="3531" y="303623"/>
                </a:cubicBezTo>
                <a:cubicBezTo>
                  <a:pt x="3774" y="311062"/>
                  <a:pt x="10592" y="324806"/>
                  <a:pt x="10592" y="324806"/>
                </a:cubicBezTo>
                <a:cubicBezTo>
                  <a:pt x="11769" y="418953"/>
                  <a:pt x="11855" y="513119"/>
                  <a:pt x="14123" y="607246"/>
                </a:cubicBezTo>
                <a:cubicBezTo>
                  <a:pt x="14213" y="610966"/>
                  <a:pt x="17653" y="617838"/>
                  <a:pt x="17653" y="617838"/>
                </a:cubicBezTo>
                <a:lnTo>
                  <a:pt x="17653" y="617838"/>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50" name="Freeform 49"/>
          <p:cNvSpPr/>
          <p:nvPr/>
        </p:nvSpPr>
        <p:spPr>
          <a:xfrm>
            <a:off x="3016064" y="3955526"/>
            <a:ext cx="503826" cy="225726"/>
          </a:xfrm>
          <a:custGeom>
            <a:avLst/>
            <a:gdLst>
              <a:gd name="connsiteX0" fmla="*/ 4249 w 699758"/>
              <a:gd name="connsiteY0" fmla="*/ 0 h 313508"/>
              <a:gd name="connsiteX1" fmla="*/ 4249 w 699758"/>
              <a:gd name="connsiteY1" fmla="*/ 0 h 313508"/>
              <a:gd name="connsiteX2" fmla="*/ 4249 w 699758"/>
              <a:gd name="connsiteY2" fmla="*/ 307154 h 313508"/>
              <a:gd name="connsiteX3" fmla="*/ 43084 w 699758"/>
              <a:gd name="connsiteY3" fmla="*/ 310684 h 313508"/>
              <a:gd name="connsiteX4" fmla="*/ 163121 w 699758"/>
              <a:gd name="connsiteY4" fmla="*/ 307154 h 313508"/>
              <a:gd name="connsiteX5" fmla="*/ 265506 w 699758"/>
              <a:gd name="connsiteY5" fmla="*/ 303623 h 313508"/>
              <a:gd name="connsiteX6" fmla="*/ 682105 w 699758"/>
              <a:gd name="connsiteY6" fmla="*/ 300093 h 313508"/>
              <a:gd name="connsiteX7" fmla="*/ 689166 w 699758"/>
              <a:gd name="connsiteY7" fmla="*/ 275379 h 313508"/>
              <a:gd name="connsiteX8" fmla="*/ 696227 w 699758"/>
              <a:gd name="connsiteY8" fmla="*/ 254196 h 313508"/>
              <a:gd name="connsiteX9" fmla="*/ 699758 w 699758"/>
              <a:gd name="connsiteY9" fmla="*/ 243605 h 313508"/>
              <a:gd name="connsiteX10" fmla="*/ 696227 w 699758"/>
              <a:gd name="connsiteY10" fmla="*/ 28244 h 313508"/>
              <a:gd name="connsiteX11" fmla="*/ 692697 w 699758"/>
              <a:gd name="connsiteY11" fmla="*/ 17652 h 313508"/>
              <a:gd name="connsiteX12" fmla="*/ 689166 w 699758"/>
              <a:gd name="connsiteY12" fmla="*/ 10591 h 313508"/>
              <a:gd name="connsiteX13" fmla="*/ 689166 w 699758"/>
              <a:gd name="connsiteY13" fmla="*/ 10591 h 31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9758" h="313508">
                <a:moveTo>
                  <a:pt x="4249" y="0"/>
                </a:moveTo>
                <a:lnTo>
                  <a:pt x="4249" y="0"/>
                </a:lnTo>
                <a:cubicBezTo>
                  <a:pt x="3105" y="45738"/>
                  <a:pt x="-4713" y="271304"/>
                  <a:pt x="4249" y="307154"/>
                </a:cubicBezTo>
                <a:cubicBezTo>
                  <a:pt x="7402" y="319764"/>
                  <a:pt x="30139" y="309507"/>
                  <a:pt x="43084" y="310684"/>
                </a:cubicBezTo>
                <a:lnTo>
                  <a:pt x="163121" y="307154"/>
                </a:lnTo>
                <a:cubicBezTo>
                  <a:pt x="197252" y="306070"/>
                  <a:pt x="231361" y="304088"/>
                  <a:pt x="265506" y="303623"/>
                </a:cubicBezTo>
                <a:lnTo>
                  <a:pt x="682105" y="300093"/>
                </a:lnTo>
                <a:cubicBezTo>
                  <a:pt x="693965" y="264515"/>
                  <a:pt x="675875" y="319685"/>
                  <a:pt x="689166" y="275379"/>
                </a:cubicBezTo>
                <a:cubicBezTo>
                  <a:pt x="691305" y="268250"/>
                  <a:pt x="693873" y="261257"/>
                  <a:pt x="696227" y="254196"/>
                </a:cubicBezTo>
                <a:lnTo>
                  <a:pt x="699758" y="243605"/>
                </a:lnTo>
                <a:cubicBezTo>
                  <a:pt x="698581" y="171818"/>
                  <a:pt x="698470" y="100006"/>
                  <a:pt x="696227" y="28244"/>
                </a:cubicBezTo>
                <a:cubicBezTo>
                  <a:pt x="696111" y="24524"/>
                  <a:pt x="694079" y="21107"/>
                  <a:pt x="692697" y="17652"/>
                </a:cubicBezTo>
                <a:cubicBezTo>
                  <a:pt x="691720" y="15209"/>
                  <a:pt x="690343" y="12945"/>
                  <a:pt x="689166" y="10591"/>
                </a:cubicBezTo>
                <a:lnTo>
                  <a:pt x="689166" y="10591"/>
                </a:lnTo>
              </a:path>
            </a:pathLst>
          </a:cu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51" name="Freeform 50"/>
          <p:cNvSpPr/>
          <p:nvPr/>
        </p:nvSpPr>
        <p:spPr>
          <a:xfrm>
            <a:off x="2793736" y="3958703"/>
            <a:ext cx="919567" cy="446206"/>
          </a:xfrm>
          <a:custGeom>
            <a:avLst/>
            <a:gdLst>
              <a:gd name="connsiteX0" fmla="*/ 4249 w 699758"/>
              <a:gd name="connsiteY0" fmla="*/ 0 h 313508"/>
              <a:gd name="connsiteX1" fmla="*/ 4249 w 699758"/>
              <a:gd name="connsiteY1" fmla="*/ 0 h 313508"/>
              <a:gd name="connsiteX2" fmla="*/ 4249 w 699758"/>
              <a:gd name="connsiteY2" fmla="*/ 307154 h 313508"/>
              <a:gd name="connsiteX3" fmla="*/ 43084 w 699758"/>
              <a:gd name="connsiteY3" fmla="*/ 310684 h 313508"/>
              <a:gd name="connsiteX4" fmla="*/ 163121 w 699758"/>
              <a:gd name="connsiteY4" fmla="*/ 307154 h 313508"/>
              <a:gd name="connsiteX5" fmla="*/ 265506 w 699758"/>
              <a:gd name="connsiteY5" fmla="*/ 303623 h 313508"/>
              <a:gd name="connsiteX6" fmla="*/ 682105 w 699758"/>
              <a:gd name="connsiteY6" fmla="*/ 300093 h 313508"/>
              <a:gd name="connsiteX7" fmla="*/ 689166 w 699758"/>
              <a:gd name="connsiteY7" fmla="*/ 275379 h 313508"/>
              <a:gd name="connsiteX8" fmla="*/ 696227 w 699758"/>
              <a:gd name="connsiteY8" fmla="*/ 254196 h 313508"/>
              <a:gd name="connsiteX9" fmla="*/ 699758 w 699758"/>
              <a:gd name="connsiteY9" fmla="*/ 243605 h 313508"/>
              <a:gd name="connsiteX10" fmla="*/ 696227 w 699758"/>
              <a:gd name="connsiteY10" fmla="*/ 28244 h 313508"/>
              <a:gd name="connsiteX11" fmla="*/ 692697 w 699758"/>
              <a:gd name="connsiteY11" fmla="*/ 17652 h 313508"/>
              <a:gd name="connsiteX12" fmla="*/ 689166 w 699758"/>
              <a:gd name="connsiteY12" fmla="*/ 10591 h 313508"/>
              <a:gd name="connsiteX13" fmla="*/ 689166 w 699758"/>
              <a:gd name="connsiteY13" fmla="*/ 10591 h 31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9758" h="313508">
                <a:moveTo>
                  <a:pt x="4249" y="0"/>
                </a:moveTo>
                <a:lnTo>
                  <a:pt x="4249" y="0"/>
                </a:lnTo>
                <a:cubicBezTo>
                  <a:pt x="3105" y="45738"/>
                  <a:pt x="-4713" y="271304"/>
                  <a:pt x="4249" y="307154"/>
                </a:cubicBezTo>
                <a:cubicBezTo>
                  <a:pt x="7402" y="319764"/>
                  <a:pt x="30139" y="309507"/>
                  <a:pt x="43084" y="310684"/>
                </a:cubicBezTo>
                <a:lnTo>
                  <a:pt x="163121" y="307154"/>
                </a:lnTo>
                <a:cubicBezTo>
                  <a:pt x="197252" y="306070"/>
                  <a:pt x="231361" y="304088"/>
                  <a:pt x="265506" y="303623"/>
                </a:cubicBezTo>
                <a:lnTo>
                  <a:pt x="682105" y="300093"/>
                </a:lnTo>
                <a:cubicBezTo>
                  <a:pt x="693965" y="264515"/>
                  <a:pt x="675875" y="319685"/>
                  <a:pt x="689166" y="275379"/>
                </a:cubicBezTo>
                <a:cubicBezTo>
                  <a:pt x="691305" y="268250"/>
                  <a:pt x="693873" y="261257"/>
                  <a:pt x="696227" y="254196"/>
                </a:cubicBezTo>
                <a:lnTo>
                  <a:pt x="699758" y="243605"/>
                </a:lnTo>
                <a:cubicBezTo>
                  <a:pt x="698581" y="171818"/>
                  <a:pt x="698470" y="100006"/>
                  <a:pt x="696227" y="28244"/>
                </a:cubicBezTo>
                <a:cubicBezTo>
                  <a:pt x="696111" y="24524"/>
                  <a:pt x="694079" y="21107"/>
                  <a:pt x="692697" y="17652"/>
                </a:cubicBezTo>
                <a:cubicBezTo>
                  <a:pt x="691720" y="15209"/>
                  <a:pt x="690343" y="12945"/>
                  <a:pt x="689166" y="10591"/>
                </a:cubicBezTo>
                <a:lnTo>
                  <a:pt x="689166" y="10591"/>
                </a:lnTo>
              </a:path>
            </a:pathLst>
          </a:cu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nvGrpSpPr>
          <p:cNvPr id="63" name="Group 338"/>
          <p:cNvGrpSpPr/>
          <p:nvPr/>
        </p:nvGrpSpPr>
        <p:grpSpPr>
          <a:xfrm>
            <a:off x="2135368" y="2353116"/>
            <a:ext cx="1226301" cy="677135"/>
            <a:chOff x="1066800" y="1193135"/>
            <a:chExt cx="1703195" cy="940465"/>
          </a:xfrm>
        </p:grpSpPr>
        <p:grpSp>
          <p:nvGrpSpPr>
            <p:cNvPr id="76" name="Group 339"/>
            <p:cNvGrpSpPr/>
            <p:nvPr/>
          </p:nvGrpSpPr>
          <p:grpSpPr>
            <a:xfrm>
              <a:off x="1293451" y="1193135"/>
              <a:ext cx="1476544" cy="726694"/>
              <a:chOff x="2110283" y="1959114"/>
              <a:chExt cx="1476544" cy="726694"/>
            </a:xfrm>
          </p:grpSpPr>
          <p:sp>
            <p:nvSpPr>
              <p:cNvPr id="56" name="TextBox 55"/>
              <p:cNvSpPr txBox="1"/>
              <p:nvPr/>
            </p:nvSpPr>
            <p:spPr>
              <a:xfrm>
                <a:off x="2110283" y="1959114"/>
                <a:ext cx="1476544" cy="726694"/>
              </a:xfrm>
              <a:prstGeom prst="rect">
                <a:avLst/>
              </a:prstGeom>
              <a:noFill/>
            </p:spPr>
            <p:txBody>
              <a:bodyPr wrap="none" rtlCol="0">
                <a:spAutoFit/>
              </a:bodyPr>
              <a:lstStyle/>
              <a:p>
                <a:pPr algn="ctr"/>
                <a:r>
                  <a:rPr lang="en-US" sz="1400" b="1" dirty="0">
                    <a:latin typeface="Comic Sans MS" pitchFamily="66" charset="0"/>
                  </a:rPr>
                  <a:t>OPERAT.</a:t>
                </a:r>
              </a:p>
              <a:p>
                <a:pPr algn="ctr"/>
                <a:r>
                  <a:rPr lang="en-US" sz="1400" b="1" dirty="0">
                    <a:latin typeface="Comic Sans MS" pitchFamily="66" charset="0"/>
                  </a:rPr>
                  <a:t>CONSOLE</a:t>
                </a:r>
              </a:p>
            </p:txBody>
          </p:sp>
          <p:sp>
            <p:nvSpPr>
              <p:cNvPr id="57" name="Freeform 56"/>
              <p:cNvSpPr/>
              <p:nvPr/>
            </p:nvSpPr>
            <p:spPr>
              <a:xfrm>
                <a:off x="2200688" y="1977254"/>
                <a:ext cx="12382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55" name="Freeform 54"/>
            <p:cNvSpPr/>
            <p:nvPr/>
          </p:nvSpPr>
          <p:spPr>
            <a:xfrm>
              <a:off x="1066800" y="1975713"/>
              <a:ext cx="1531413" cy="157887"/>
            </a:xfrm>
            <a:custGeom>
              <a:avLst/>
              <a:gdLst>
                <a:gd name="connsiteX0" fmla="*/ 305069 w 1531413"/>
                <a:gd name="connsiteY0" fmla="*/ 725 h 307906"/>
                <a:gd name="connsiteX1" fmla="*/ 305069 w 1531413"/>
                <a:gd name="connsiteY1" fmla="*/ 725 h 307906"/>
                <a:gd name="connsiteX2" fmla="*/ 290782 w 1531413"/>
                <a:gd name="connsiteY2" fmla="*/ 17393 h 307906"/>
                <a:gd name="connsiteX3" fmla="*/ 283638 w 1531413"/>
                <a:gd name="connsiteY3" fmla="*/ 19775 h 307906"/>
                <a:gd name="connsiteX4" fmla="*/ 274113 w 1531413"/>
                <a:gd name="connsiteY4" fmla="*/ 34062 h 307906"/>
                <a:gd name="connsiteX5" fmla="*/ 266969 w 1531413"/>
                <a:gd name="connsiteY5" fmla="*/ 48350 h 307906"/>
                <a:gd name="connsiteX6" fmla="*/ 250300 w 1531413"/>
                <a:gd name="connsiteY6" fmla="*/ 57875 h 307906"/>
                <a:gd name="connsiteX7" fmla="*/ 247919 w 1531413"/>
                <a:gd name="connsiteY7" fmla="*/ 65018 h 307906"/>
                <a:gd name="connsiteX8" fmla="*/ 236013 w 1531413"/>
                <a:gd name="connsiteY8" fmla="*/ 79306 h 307906"/>
                <a:gd name="connsiteX9" fmla="*/ 228869 w 1531413"/>
                <a:gd name="connsiteY9" fmla="*/ 93593 h 307906"/>
                <a:gd name="connsiteX10" fmla="*/ 221725 w 1531413"/>
                <a:gd name="connsiteY10" fmla="*/ 98356 h 307906"/>
                <a:gd name="connsiteX11" fmla="*/ 214582 w 1531413"/>
                <a:gd name="connsiteY11" fmla="*/ 112643 h 307906"/>
                <a:gd name="connsiteX12" fmla="*/ 207438 w 1531413"/>
                <a:gd name="connsiteY12" fmla="*/ 115025 h 307906"/>
                <a:gd name="connsiteX13" fmla="*/ 193150 w 1531413"/>
                <a:gd name="connsiteY13" fmla="*/ 124550 h 307906"/>
                <a:gd name="connsiteX14" fmla="*/ 183625 w 1531413"/>
                <a:gd name="connsiteY14" fmla="*/ 138837 h 307906"/>
                <a:gd name="connsiteX15" fmla="*/ 178863 w 1531413"/>
                <a:gd name="connsiteY15" fmla="*/ 145981 h 307906"/>
                <a:gd name="connsiteX16" fmla="*/ 176482 w 1531413"/>
                <a:gd name="connsiteY16" fmla="*/ 153125 h 307906"/>
                <a:gd name="connsiteX17" fmla="*/ 169338 w 1531413"/>
                <a:gd name="connsiteY17" fmla="*/ 157887 h 307906"/>
                <a:gd name="connsiteX18" fmla="*/ 152669 w 1531413"/>
                <a:gd name="connsiteY18" fmla="*/ 174556 h 307906"/>
                <a:gd name="connsiteX19" fmla="*/ 138382 w 1531413"/>
                <a:gd name="connsiteY19" fmla="*/ 179318 h 307906"/>
                <a:gd name="connsiteX20" fmla="*/ 119332 w 1531413"/>
                <a:gd name="connsiteY20" fmla="*/ 195987 h 307906"/>
                <a:gd name="connsiteX21" fmla="*/ 112188 w 1531413"/>
                <a:gd name="connsiteY21" fmla="*/ 203131 h 307906"/>
                <a:gd name="connsiteX22" fmla="*/ 105044 w 1531413"/>
                <a:gd name="connsiteY22" fmla="*/ 212656 h 307906"/>
                <a:gd name="connsiteX23" fmla="*/ 95519 w 1531413"/>
                <a:gd name="connsiteY23" fmla="*/ 217418 h 307906"/>
                <a:gd name="connsiteX24" fmla="*/ 88375 w 1531413"/>
                <a:gd name="connsiteY24" fmla="*/ 222181 h 307906"/>
                <a:gd name="connsiteX25" fmla="*/ 85994 w 1531413"/>
                <a:gd name="connsiteY25" fmla="*/ 229325 h 307906"/>
                <a:gd name="connsiteX26" fmla="*/ 74088 w 1531413"/>
                <a:gd name="connsiteY26" fmla="*/ 236468 h 307906"/>
                <a:gd name="connsiteX27" fmla="*/ 59800 w 1531413"/>
                <a:gd name="connsiteY27" fmla="*/ 243612 h 307906"/>
                <a:gd name="connsiteX28" fmla="*/ 50275 w 1531413"/>
                <a:gd name="connsiteY28" fmla="*/ 257900 h 307906"/>
                <a:gd name="connsiteX29" fmla="*/ 47894 w 1531413"/>
                <a:gd name="connsiteY29" fmla="*/ 265043 h 307906"/>
                <a:gd name="connsiteX30" fmla="*/ 40750 w 1531413"/>
                <a:gd name="connsiteY30" fmla="*/ 269806 h 307906"/>
                <a:gd name="connsiteX31" fmla="*/ 24082 w 1531413"/>
                <a:gd name="connsiteY31" fmla="*/ 279331 h 307906"/>
                <a:gd name="connsiteX32" fmla="*/ 9794 w 1531413"/>
                <a:gd name="connsiteY32" fmla="*/ 286475 h 307906"/>
                <a:gd name="connsiteX33" fmla="*/ 7413 w 1531413"/>
                <a:gd name="connsiteY33" fmla="*/ 298381 h 307906"/>
                <a:gd name="connsiteX34" fmla="*/ 269 w 1531413"/>
                <a:gd name="connsiteY34" fmla="*/ 300762 h 307906"/>
                <a:gd name="connsiteX35" fmla="*/ 12175 w 1531413"/>
                <a:gd name="connsiteY35" fmla="*/ 303143 h 307906"/>
                <a:gd name="connsiteX36" fmla="*/ 38369 w 1531413"/>
                <a:gd name="connsiteY36" fmla="*/ 305525 h 307906"/>
                <a:gd name="connsiteX37" fmla="*/ 1186132 w 1531413"/>
                <a:gd name="connsiteY37" fmla="*/ 307906 h 307906"/>
                <a:gd name="connsiteX38" fmla="*/ 1248044 w 1531413"/>
                <a:gd name="connsiteY38" fmla="*/ 303143 h 307906"/>
                <a:gd name="connsiteX39" fmla="*/ 1264713 w 1531413"/>
                <a:gd name="connsiteY39" fmla="*/ 288856 h 307906"/>
                <a:gd name="connsiteX40" fmla="*/ 1274238 w 1531413"/>
                <a:gd name="connsiteY40" fmla="*/ 274568 h 307906"/>
                <a:gd name="connsiteX41" fmla="*/ 1279000 w 1531413"/>
                <a:gd name="connsiteY41" fmla="*/ 267425 h 307906"/>
                <a:gd name="connsiteX42" fmla="*/ 1286144 w 1531413"/>
                <a:gd name="connsiteY42" fmla="*/ 250756 h 307906"/>
                <a:gd name="connsiteX43" fmla="*/ 1302813 w 1531413"/>
                <a:gd name="connsiteY43" fmla="*/ 238850 h 307906"/>
                <a:gd name="connsiteX44" fmla="*/ 1317100 w 1531413"/>
                <a:gd name="connsiteY44" fmla="*/ 229325 h 307906"/>
                <a:gd name="connsiteX45" fmla="*/ 1324244 w 1531413"/>
                <a:gd name="connsiteY45" fmla="*/ 222181 h 307906"/>
                <a:gd name="connsiteX46" fmla="*/ 1338532 w 1531413"/>
                <a:gd name="connsiteY46" fmla="*/ 217418 h 307906"/>
                <a:gd name="connsiteX47" fmla="*/ 1343294 w 1531413"/>
                <a:gd name="connsiteY47" fmla="*/ 210275 h 307906"/>
                <a:gd name="connsiteX48" fmla="*/ 1369488 w 1531413"/>
                <a:gd name="connsiteY48" fmla="*/ 193606 h 307906"/>
                <a:gd name="connsiteX49" fmla="*/ 1383775 w 1531413"/>
                <a:gd name="connsiteY49" fmla="*/ 184081 h 307906"/>
                <a:gd name="connsiteX50" fmla="*/ 1393300 w 1531413"/>
                <a:gd name="connsiteY50" fmla="*/ 179318 h 307906"/>
                <a:gd name="connsiteX51" fmla="*/ 1412350 w 1531413"/>
                <a:gd name="connsiteY51" fmla="*/ 167412 h 307906"/>
                <a:gd name="connsiteX52" fmla="*/ 1414732 w 1531413"/>
                <a:gd name="connsiteY52" fmla="*/ 160268 h 307906"/>
                <a:gd name="connsiteX53" fmla="*/ 1429019 w 1531413"/>
                <a:gd name="connsiteY53" fmla="*/ 150743 h 307906"/>
                <a:gd name="connsiteX54" fmla="*/ 1443307 w 1531413"/>
                <a:gd name="connsiteY54" fmla="*/ 141218 h 307906"/>
                <a:gd name="connsiteX55" fmla="*/ 1459975 w 1531413"/>
                <a:gd name="connsiteY55" fmla="*/ 119787 h 307906"/>
                <a:gd name="connsiteX56" fmla="*/ 1464738 w 1531413"/>
                <a:gd name="connsiteY56" fmla="*/ 112643 h 307906"/>
                <a:gd name="connsiteX57" fmla="*/ 1476644 w 1531413"/>
                <a:gd name="connsiteY57" fmla="*/ 98356 h 307906"/>
                <a:gd name="connsiteX58" fmla="*/ 1486169 w 1531413"/>
                <a:gd name="connsiteY58" fmla="*/ 84068 h 307906"/>
                <a:gd name="connsiteX59" fmla="*/ 1488550 w 1531413"/>
                <a:gd name="connsiteY59" fmla="*/ 76925 h 307906"/>
                <a:gd name="connsiteX60" fmla="*/ 1498075 w 1531413"/>
                <a:gd name="connsiteY60" fmla="*/ 62637 h 307906"/>
                <a:gd name="connsiteX61" fmla="*/ 1502838 w 1531413"/>
                <a:gd name="connsiteY61" fmla="*/ 55493 h 307906"/>
                <a:gd name="connsiteX62" fmla="*/ 1509982 w 1531413"/>
                <a:gd name="connsiteY62" fmla="*/ 41206 h 307906"/>
                <a:gd name="connsiteX63" fmla="*/ 1512363 w 1531413"/>
                <a:gd name="connsiteY63" fmla="*/ 34062 h 307906"/>
                <a:gd name="connsiteX64" fmla="*/ 1521888 w 1531413"/>
                <a:gd name="connsiteY64" fmla="*/ 19775 h 307906"/>
                <a:gd name="connsiteX65" fmla="*/ 1526650 w 1531413"/>
                <a:gd name="connsiteY65" fmla="*/ 12631 h 307906"/>
                <a:gd name="connsiteX66" fmla="*/ 1531413 w 1531413"/>
                <a:gd name="connsiteY66" fmla="*/ 5487 h 307906"/>
                <a:gd name="connsiteX67" fmla="*/ 1457594 w 1531413"/>
                <a:gd name="connsiteY67" fmla="*/ 5487 h 307906"/>
                <a:gd name="connsiteX68" fmla="*/ 1445688 w 1531413"/>
                <a:gd name="connsiteY68" fmla="*/ 7868 h 307906"/>
                <a:gd name="connsiteX69" fmla="*/ 1390919 w 1531413"/>
                <a:gd name="connsiteY69" fmla="*/ 10250 h 307906"/>
                <a:gd name="connsiteX70" fmla="*/ 1329007 w 1531413"/>
                <a:gd name="connsiteY70" fmla="*/ 15012 h 307906"/>
                <a:gd name="connsiteX71" fmla="*/ 724169 w 1531413"/>
                <a:gd name="connsiteY71" fmla="*/ 12631 h 307906"/>
                <a:gd name="connsiteX72" fmla="*/ 471757 w 1531413"/>
                <a:gd name="connsiteY72" fmla="*/ 10250 h 307906"/>
                <a:gd name="connsiteX73" fmla="*/ 457469 w 1531413"/>
                <a:gd name="connsiteY73" fmla="*/ 7868 h 307906"/>
                <a:gd name="connsiteX74" fmla="*/ 397938 w 1531413"/>
                <a:gd name="connsiteY74" fmla="*/ 5487 h 307906"/>
                <a:gd name="connsiteX75" fmla="*/ 305069 w 1531413"/>
                <a:gd name="connsiteY75" fmla="*/ 725 h 3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31413" h="307906">
                  <a:moveTo>
                    <a:pt x="305069" y="725"/>
                  </a:moveTo>
                  <a:lnTo>
                    <a:pt x="305069" y="725"/>
                  </a:lnTo>
                  <a:cubicBezTo>
                    <a:pt x="300307" y="6281"/>
                    <a:pt x="296251" y="12531"/>
                    <a:pt x="290782" y="17393"/>
                  </a:cubicBezTo>
                  <a:cubicBezTo>
                    <a:pt x="288906" y="19061"/>
                    <a:pt x="285413" y="18000"/>
                    <a:pt x="283638" y="19775"/>
                  </a:cubicBezTo>
                  <a:cubicBezTo>
                    <a:pt x="279591" y="23822"/>
                    <a:pt x="275923" y="28632"/>
                    <a:pt x="274113" y="34062"/>
                  </a:cubicBezTo>
                  <a:cubicBezTo>
                    <a:pt x="272176" y="39873"/>
                    <a:pt x="271586" y="43733"/>
                    <a:pt x="266969" y="48350"/>
                  </a:cubicBezTo>
                  <a:cubicBezTo>
                    <a:pt x="263605" y="51714"/>
                    <a:pt x="254032" y="56009"/>
                    <a:pt x="250300" y="57875"/>
                  </a:cubicBezTo>
                  <a:cubicBezTo>
                    <a:pt x="249506" y="60256"/>
                    <a:pt x="249311" y="62930"/>
                    <a:pt x="247919" y="65018"/>
                  </a:cubicBezTo>
                  <a:cubicBezTo>
                    <a:pt x="237388" y="80813"/>
                    <a:pt x="243801" y="63728"/>
                    <a:pt x="236013" y="79306"/>
                  </a:cubicBezTo>
                  <a:cubicBezTo>
                    <a:pt x="232139" y="87054"/>
                    <a:pt x="235695" y="86768"/>
                    <a:pt x="228869" y="93593"/>
                  </a:cubicBezTo>
                  <a:cubicBezTo>
                    <a:pt x="226845" y="95617"/>
                    <a:pt x="224106" y="96768"/>
                    <a:pt x="221725" y="98356"/>
                  </a:cubicBezTo>
                  <a:cubicBezTo>
                    <a:pt x="220157" y="103062"/>
                    <a:pt x="218779" y="109286"/>
                    <a:pt x="214582" y="112643"/>
                  </a:cubicBezTo>
                  <a:cubicBezTo>
                    <a:pt x="212622" y="114211"/>
                    <a:pt x="209632" y="113806"/>
                    <a:pt x="207438" y="115025"/>
                  </a:cubicBezTo>
                  <a:cubicBezTo>
                    <a:pt x="202434" y="117805"/>
                    <a:pt x="193150" y="124550"/>
                    <a:pt x="193150" y="124550"/>
                  </a:cubicBezTo>
                  <a:lnTo>
                    <a:pt x="183625" y="138837"/>
                  </a:lnTo>
                  <a:cubicBezTo>
                    <a:pt x="182038" y="141218"/>
                    <a:pt x="179768" y="143266"/>
                    <a:pt x="178863" y="145981"/>
                  </a:cubicBezTo>
                  <a:cubicBezTo>
                    <a:pt x="178069" y="148362"/>
                    <a:pt x="178050" y="151165"/>
                    <a:pt x="176482" y="153125"/>
                  </a:cubicBezTo>
                  <a:cubicBezTo>
                    <a:pt x="174694" y="155360"/>
                    <a:pt x="171719" y="156300"/>
                    <a:pt x="169338" y="157887"/>
                  </a:cubicBezTo>
                  <a:cubicBezTo>
                    <a:pt x="166045" y="167768"/>
                    <a:pt x="166999" y="169780"/>
                    <a:pt x="152669" y="174556"/>
                  </a:cubicBezTo>
                  <a:lnTo>
                    <a:pt x="138382" y="179318"/>
                  </a:lnTo>
                  <a:cubicBezTo>
                    <a:pt x="124887" y="199560"/>
                    <a:pt x="147114" y="168205"/>
                    <a:pt x="119332" y="195987"/>
                  </a:cubicBezTo>
                  <a:cubicBezTo>
                    <a:pt x="116951" y="198368"/>
                    <a:pt x="114380" y="200574"/>
                    <a:pt x="112188" y="203131"/>
                  </a:cubicBezTo>
                  <a:cubicBezTo>
                    <a:pt x="109605" y="206144"/>
                    <a:pt x="108057" y="210073"/>
                    <a:pt x="105044" y="212656"/>
                  </a:cubicBezTo>
                  <a:cubicBezTo>
                    <a:pt x="102349" y="214966"/>
                    <a:pt x="98601" y="215657"/>
                    <a:pt x="95519" y="217418"/>
                  </a:cubicBezTo>
                  <a:cubicBezTo>
                    <a:pt x="93034" y="218838"/>
                    <a:pt x="90756" y="220593"/>
                    <a:pt x="88375" y="222181"/>
                  </a:cubicBezTo>
                  <a:cubicBezTo>
                    <a:pt x="87581" y="224562"/>
                    <a:pt x="87769" y="227550"/>
                    <a:pt x="85994" y="229325"/>
                  </a:cubicBezTo>
                  <a:cubicBezTo>
                    <a:pt x="82721" y="232598"/>
                    <a:pt x="78013" y="234015"/>
                    <a:pt x="74088" y="236468"/>
                  </a:cubicBezTo>
                  <a:cubicBezTo>
                    <a:pt x="63535" y="243064"/>
                    <a:pt x="70817" y="239940"/>
                    <a:pt x="59800" y="243612"/>
                  </a:cubicBezTo>
                  <a:cubicBezTo>
                    <a:pt x="56625" y="248375"/>
                    <a:pt x="52085" y="252470"/>
                    <a:pt x="50275" y="257900"/>
                  </a:cubicBezTo>
                  <a:cubicBezTo>
                    <a:pt x="49481" y="260281"/>
                    <a:pt x="49462" y="263083"/>
                    <a:pt x="47894" y="265043"/>
                  </a:cubicBezTo>
                  <a:cubicBezTo>
                    <a:pt x="46106" y="267278"/>
                    <a:pt x="43079" y="268142"/>
                    <a:pt x="40750" y="269806"/>
                  </a:cubicBezTo>
                  <a:cubicBezTo>
                    <a:pt x="13887" y="288995"/>
                    <a:pt x="44685" y="269030"/>
                    <a:pt x="24082" y="279331"/>
                  </a:cubicBezTo>
                  <a:cubicBezTo>
                    <a:pt x="5613" y="288565"/>
                    <a:pt x="27755" y="280486"/>
                    <a:pt x="9794" y="286475"/>
                  </a:cubicBezTo>
                  <a:cubicBezTo>
                    <a:pt x="9000" y="290444"/>
                    <a:pt x="9658" y="295014"/>
                    <a:pt x="7413" y="298381"/>
                  </a:cubicBezTo>
                  <a:cubicBezTo>
                    <a:pt x="6021" y="300470"/>
                    <a:pt x="-1506" y="298987"/>
                    <a:pt x="269" y="300762"/>
                  </a:cubicBezTo>
                  <a:cubicBezTo>
                    <a:pt x="3131" y="303624"/>
                    <a:pt x="8159" y="302641"/>
                    <a:pt x="12175" y="303143"/>
                  </a:cubicBezTo>
                  <a:cubicBezTo>
                    <a:pt x="20875" y="304231"/>
                    <a:pt x="29602" y="305489"/>
                    <a:pt x="38369" y="305525"/>
                  </a:cubicBezTo>
                  <a:lnTo>
                    <a:pt x="1186132" y="307906"/>
                  </a:lnTo>
                  <a:cubicBezTo>
                    <a:pt x="1206769" y="306318"/>
                    <a:pt x="1227540" y="305971"/>
                    <a:pt x="1248044" y="303143"/>
                  </a:cubicBezTo>
                  <a:cubicBezTo>
                    <a:pt x="1252097" y="302584"/>
                    <a:pt x="1263875" y="289903"/>
                    <a:pt x="1264713" y="288856"/>
                  </a:cubicBezTo>
                  <a:cubicBezTo>
                    <a:pt x="1268289" y="284386"/>
                    <a:pt x="1271063" y="279331"/>
                    <a:pt x="1274238" y="274568"/>
                  </a:cubicBezTo>
                  <a:cubicBezTo>
                    <a:pt x="1275825" y="272187"/>
                    <a:pt x="1278095" y="270140"/>
                    <a:pt x="1279000" y="267425"/>
                  </a:cubicBezTo>
                  <a:cubicBezTo>
                    <a:pt x="1280943" y="261598"/>
                    <a:pt x="1282468" y="255903"/>
                    <a:pt x="1286144" y="250756"/>
                  </a:cubicBezTo>
                  <a:cubicBezTo>
                    <a:pt x="1292458" y="241916"/>
                    <a:pt x="1293796" y="244260"/>
                    <a:pt x="1302813" y="238850"/>
                  </a:cubicBezTo>
                  <a:cubicBezTo>
                    <a:pt x="1307721" y="235905"/>
                    <a:pt x="1313053" y="233372"/>
                    <a:pt x="1317100" y="229325"/>
                  </a:cubicBezTo>
                  <a:cubicBezTo>
                    <a:pt x="1319481" y="226944"/>
                    <a:pt x="1321300" y="223817"/>
                    <a:pt x="1324244" y="222181"/>
                  </a:cubicBezTo>
                  <a:cubicBezTo>
                    <a:pt x="1328633" y="219743"/>
                    <a:pt x="1338532" y="217418"/>
                    <a:pt x="1338532" y="217418"/>
                  </a:cubicBezTo>
                  <a:cubicBezTo>
                    <a:pt x="1340119" y="215037"/>
                    <a:pt x="1341140" y="212159"/>
                    <a:pt x="1343294" y="210275"/>
                  </a:cubicBezTo>
                  <a:cubicBezTo>
                    <a:pt x="1349945" y="204455"/>
                    <a:pt x="1361963" y="198623"/>
                    <a:pt x="1369488" y="193606"/>
                  </a:cubicBezTo>
                  <a:cubicBezTo>
                    <a:pt x="1374250" y="190431"/>
                    <a:pt x="1378656" y="186641"/>
                    <a:pt x="1383775" y="184081"/>
                  </a:cubicBezTo>
                  <a:cubicBezTo>
                    <a:pt x="1386950" y="182493"/>
                    <a:pt x="1390290" y="181199"/>
                    <a:pt x="1393300" y="179318"/>
                  </a:cubicBezTo>
                  <a:cubicBezTo>
                    <a:pt x="1418030" y="163862"/>
                    <a:pt x="1388215" y="179481"/>
                    <a:pt x="1412350" y="167412"/>
                  </a:cubicBezTo>
                  <a:cubicBezTo>
                    <a:pt x="1413144" y="165031"/>
                    <a:pt x="1413340" y="162357"/>
                    <a:pt x="1414732" y="160268"/>
                  </a:cubicBezTo>
                  <a:cubicBezTo>
                    <a:pt x="1422191" y="149080"/>
                    <a:pt x="1419768" y="155882"/>
                    <a:pt x="1429019" y="150743"/>
                  </a:cubicBezTo>
                  <a:cubicBezTo>
                    <a:pt x="1434023" y="147963"/>
                    <a:pt x="1439260" y="145265"/>
                    <a:pt x="1443307" y="141218"/>
                  </a:cubicBezTo>
                  <a:cubicBezTo>
                    <a:pt x="1454498" y="130027"/>
                    <a:pt x="1448581" y="136878"/>
                    <a:pt x="1459975" y="119787"/>
                  </a:cubicBezTo>
                  <a:cubicBezTo>
                    <a:pt x="1461563" y="117406"/>
                    <a:pt x="1463458" y="115203"/>
                    <a:pt x="1464738" y="112643"/>
                  </a:cubicBezTo>
                  <a:cubicBezTo>
                    <a:pt x="1470780" y="100558"/>
                    <a:pt x="1466546" y="105087"/>
                    <a:pt x="1476644" y="98356"/>
                  </a:cubicBezTo>
                  <a:cubicBezTo>
                    <a:pt x="1482305" y="81371"/>
                    <a:pt x="1474278" y="101903"/>
                    <a:pt x="1486169" y="84068"/>
                  </a:cubicBezTo>
                  <a:cubicBezTo>
                    <a:pt x="1487561" y="81980"/>
                    <a:pt x="1487331" y="79119"/>
                    <a:pt x="1488550" y="76925"/>
                  </a:cubicBezTo>
                  <a:cubicBezTo>
                    <a:pt x="1491330" y="71921"/>
                    <a:pt x="1494900" y="67400"/>
                    <a:pt x="1498075" y="62637"/>
                  </a:cubicBezTo>
                  <a:lnTo>
                    <a:pt x="1502838" y="55493"/>
                  </a:lnTo>
                  <a:cubicBezTo>
                    <a:pt x="1508823" y="37537"/>
                    <a:pt x="1500748" y="59673"/>
                    <a:pt x="1509982" y="41206"/>
                  </a:cubicBezTo>
                  <a:cubicBezTo>
                    <a:pt x="1511105" y="38961"/>
                    <a:pt x="1511144" y="36256"/>
                    <a:pt x="1512363" y="34062"/>
                  </a:cubicBezTo>
                  <a:cubicBezTo>
                    <a:pt x="1515143" y="29059"/>
                    <a:pt x="1518713" y="24537"/>
                    <a:pt x="1521888" y="19775"/>
                  </a:cubicBezTo>
                  <a:lnTo>
                    <a:pt x="1526650" y="12631"/>
                  </a:lnTo>
                  <a:lnTo>
                    <a:pt x="1531413" y="5487"/>
                  </a:lnTo>
                  <a:cubicBezTo>
                    <a:pt x="1501922" y="-1885"/>
                    <a:pt x="1519653" y="1609"/>
                    <a:pt x="1457594" y="5487"/>
                  </a:cubicBezTo>
                  <a:cubicBezTo>
                    <a:pt x="1453555" y="5739"/>
                    <a:pt x="1449725" y="7580"/>
                    <a:pt x="1445688" y="7868"/>
                  </a:cubicBezTo>
                  <a:cubicBezTo>
                    <a:pt x="1427461" y="9170"/>
                    <a:pt x="1409175" y="9456"/>
                    <a:pt x="1390919" y="10250"/>
                  </a:cubicBezTo>
                  <a:cubicBezTo>
                    <a:pt x="1366263" y="13772"/>
                    <a:pt x="1361121" y="15012"/>
                    <a:pt x="1329007" y="15012"/>
                  </a:cubicBezTo>
                  <a:lnTo>
                    <a:pt x="724169" y="12631"/>
                  </a:lnTo>
                  <a:lnTo>
                    <a:pt x="471757" y="10250"/>
                  </a:lnTo>
                  <a:cubicBezTo>
                    <a:pt x="466929" y="10164"/>
                    <a:pt x="462287" y="8179"/>
                    <a:pt x="457469" y="7868"/>
                  </a:cubicBezTo>
                  <a:cubicBezTo>
                    <a:pt x="437651" y="6589"/>
                    <a:pt x="417782" y="6281"/>
                    <a:pt x="397938" y="5487"/>
                  </a:cubicBezTo>
                  <a:cubicBezTo>
                    <a:pt x="352563" y="-3587"/>
                    <a:pt x="320547" y="1519"/>
                    <a:pt x="305069" y="725"/>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53" name="Freeform 52"/>
          <p:cNvSpPr/>
          <p:nvPr/>
        </p:nvSpPr>
        <p:spPr>
          <a:xfrm>
            <a:off x="2788788" y="3034488"/>
            <a:ext cx="5371" cy="210983"/>
          </a:xfrm>
          <a:custGeom>
            <a:avLst/>
            <a:gdLst>
              <a:gd name="connsiteX0" fmla="*/ 7460 w 7460"/>
              <a:gd name="connsiteY0" fmla="*/ 0 h 293032"/>
              <a:gd name="connsiteX1" fmla="*/ 7460 w 7460"/>
              <a:gd name="connsiteY1" fmla="*/ 0 h 293032"/>
              <a:gd name="connsiteX2" fmla="*/ 3930 w 7460"/>
              <a:gd name="connsiteY2" fmla="*/ 233013 h 293032"/>
              <a:gd name="connsiteX3" fmla="*/ 399 w 7460"/>
              <a:gd name="connsiteY3" fmla="*/ 247135 h 293032"/>
              <a:gd name="connsiteX4" fmla="*/ 399 w 7460"/>
              <a:gd name="connsiteY4" fmla="*/ 293032 h 293032"/>
              <a:gd name="connsiteX5" fmla="*/ 399 w 7460"/>
              <a:gd name="connsiteY5" fmla="*/ 293032 h 29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0" h="293032">
                <a:moveTo>
                  <a:pt x="7460" y="0"/>
                </a:moveTo>
                <a:lnTo>
                  <a:pt x="7460" y="0"/>
                </a:lnTo>
                <a:cubicBezTo>
                  <a:pt x="6283" y="77671"/>
                  <a:pt x="6149" y="155365"/>
                  <a:pt x="3930" y="233013"/>
                </a:cubicBezTo>
                <a:cubicBezTo>
                  <a:pt x="3791" y="237863"/>
                  <a:pt x="684" y="242291"/>
                  <a:pt x="399" y="247135"/>
                </a:cubicBezTo>
                <a:cubicBezTo>
                  <a:pt x="-500" y="262408"/>
                  <a:pt x="399" y="277733"/>
                  <a:pt x="399" y="293032"/>
                </a:cubicBezTo>
                <a:lnTo>
                  <a:pt x="399" y="293032"/>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nvGrpSpPr>
          <p:cNvPr id="80" name="Group 104"/>
          <p:cNvGrpSpPr>
            <a:grpSpLocks noChangeAspect="1"/>
          </p:cNvGrpSpPr>
          <p:nvPr/>
        </p:nvGrpSpPr>
        <p:grpSpPr>
          <a:xfrm>
            <a:off x="4759209" y="2348880"/>
            <a:ext cx="3773231" cy="3749519"/>
            <a:chOff x="17201" y="1193135"/>
            <a:chExt cx="5240599" cy="5207665"/>
          </a:xfrm>
        </p:grpSpPr>
        <p:grpSp>
          <p:nvGrpSpPr>
            <p:cNvPr id="82" name="Group 35"/>
            <p:cNvGrpSpPr/>
            <p:nvPr/>
          </p:nvGrpSpPr>
          <p:grpSpPr>
            <a:xfrm>
              <a:off x="17201" y="4810730"/>
              <a:ext cx="668599" cy="625625"/>
              <a:chOff x="6988969" y="2119956"/>
              <a:chExt cx="668599" cy="625625"/>
            </a:xfrm>
          </p:grpSpPr>
          <p:sp>
            <p:nvSpPr>
              <p:cNvPr id="184" name="Oval 183"/>
              <p:cNvSpPr/>
              <p:nvPr/>
            </p:nvSpPr>
            <p:spPr>
              <a:xfrm>
                <a:off x="7010400" y="2133600"/>
                <a:ext cx="476404" cy="47640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000000"/>
                  </a:solidFill>
                  <a:latin typeface="Comic Sans MS" pitchFamily="66" charset="0"/>
                </a:endParaRPr>
              </a:p>
            </p:txBody>
          </p:sp>
          <p:sp>
            <p:nvSpPr>
              <p:cNvPr id="185" name="Oval 184"/>
              <p:cNvSpPr/>
              <p:nvPr/>
            </p:nvSpPr>
            <p:spPr>
              <a:xfrm>
                <a:off x="7162772" y="2286000"/>
                <a:ext cx="152428" cy="15242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000000"/>
                  </a:solidFill>
                  <a:latin typeface="Comic Sans MS" pitchFamily="66" charset="0"/>
                </a:endParaRPr>
              </a:p>
            </p:txBody>
          </p:sp>
          <p:sp>
            <p:nvSpPr>
              <p:cNvPr id="186" name="Freeform 185"/>
              <p:cNvSpPr/>
              <p:nvPr/>
            </p:nvSpPr>
            <p:spPr>
              <a:xfrm>
                <a:off x="6988969" y="2528888"/>
                <a:ext cx="503933" cy="216693"/>
              </a:xfrm>
              <a:custGeom>
                <a:avLst/>
                <a:gdLst>
                  <a:gd name="connsiteX0" fmla="*/ 88106 w 503933"/>
                  <a:gd name="connsiteY0" fmla="*/ 0 h 216693"/>
                  <a:gd name="connsiteX1" fmla="*/ 88106 w 503933"/>
                  <a:gd name="connsiteY1" fmla="*/ 0 h 216693"/>
                  <a:gd name="connsiteX2" fmla="*/ 80962 w 503933"/>
                  <a:gd name="connsiteY2" fmla="*/ 19050 h 216693"/>
                  <a:gd name="connsiteX3" fmla="*/ 76200 w 503933"/>
                  <a:gd name="connsiteY3" fmla="*/ 38100 h 216693"/>
                  <a:gd name="connsiteX4" fmla="*/ 73819 w 503933"/>
                  <a:gd name="connsiteY4" fmla="*/ 45243 h 216693"/>
                  <a:gd name="connsiteX5" fmla="*/ 64294 w 503933"/>
                  <a:gd name="connsiteY5" fmla="*/ 59531 h 216693"/>
                  <a:gd name="connsiteX6" fmla="*/ 59531 w 503933"/>
                  <a:gd name="connsiteY6" fmla="*/ 78581 h 216693"/>
                  <a:gd name="connsiteX7" fmla="*/ 57150 w 503933"/>
                  <a:gd name="connsiteY7" fmla="*/ 85725 h 216693"/>
                  <a:gd name="connsiteX8" fmla="*/ 42862 w 503933"/>
                  <a:gd name="connsiteY8" fmla="*/ 107156 h 216693"/>
                  <a:gd name="connsiteX9" fmla="*/ 38100 w 503933"/>
                  <a:gd name="connsiteY9" fmla="*/ 114300 h 216693"/>
                  <a:gd name="connsiteX10" fmla="*/ 35719 w 503933"/>
                  <a:gd name="connsiteY10" fmla="*/ 121443 h 216693"/>
                  <a:gd name="connsiteX11" fmla="*/ 26194 w 503933"/>
                  <a:gd name="connsiteY11" fmla="*/ 135731 h 216693"/>
                  <a:gd name="connsiteX12" fmla="*/ 11906 w 503933"/>
                  <a:gd name="connsiteY12" fmla="*/ 178593 h 216693"/>
                  <a:gd name="connsiteX13" fmla="*/ 7144 w 503933"/>
                  <a:gd name="connsiteY13" fmla="*/ 192881 h 216693"/>
                  <a:gd name="connsiteX14" fmla="*/ 4762 w 503933"/>
                  <a:gd name="connsiteY14" fmla="*/ 200025 h 216693"/>
                  <a:gd name="connsiteX15" fmla="*/ 0 w 503933"/>
                  <a:gd name="connsiteY15" fmla="*/ 207168 h 216693"/>
                  <a:gd name="connsiteX16" fmla="*/ 7144 w 503933"/>
                  <a:gd name="connsiteY16" fmla="*/ 211931 h 216693"/>
                  <a:gd name="connsiteX17" fmla="*/ 30956 w 503933"/>
                  <a:gd name="connsiteY17" fmla="*/ 214312 h 216693"/>
                  <a:gd name="connsiteX18" fmla="*/ 38100 w 503933"/>
                  <a:gd name="connsiteY18" fmla="*/ 216693 h 216693"/>
                  <a:gd name="connsiteX19" fmla="*/ 502444 w 503933"/>
                  <a:gd name="connsiteY19" fmla="*/ 214312 h 216693"/>
                  <a:gd name="connsiteX20" fmla="*/ 500062 w 503933"/>
                  <a:gd name="connsiteY20" fmla="*/ 202406 h 216693"/>
                  <a:gd name="connsiteX21" fmla="*/ 495300 w 503933"/>
                  <a:gd name="connsiteY21" fmla="*/ 188118 h 216693"/>
                  <a:gd name="connsiteX22" fmla="*/ 492919 w 503933"/>
                  <a:gd name="connsiteY22" fmla="*/ 180975 h 216693"/>
                  <a:gd name="connsiteX23" fmla="*/ 485775 w 503933"/>
                  <a:gd name="connsiteY23" fmla="*/ 178593 h 216693"/>
                  <a:gd name="connsiteX24" fmla="*/ 476250 w 503933"/>
                  <a:gd name="connsiteY24" fmla="*/ 169068 h 216693"/>
                  <a:gd name="connsiteX25" fmla="*/ 471487 w 503933"/>
                  <a:gd name="connsiteY25" fmla="*/ 161925 h 216693"/>
                  <a:gd name="connsiteX26" fmla="*/ 461962 w 503933"/>
                  <a:gd name="connsiteY26" fmla="*/ 140493 h 216693"/>
                  <a:gd name="connsiteX27" fmla="*/ 438150 w 503933"/>
                  <a:gd name="connsiteY27" fmla="*/ 69056 h 216693"/>
                  <a:gd name="connsiteX28" fmla="*/ 433387 w 503933"/>
                  <a:gd name="connsiteY28" fmla="*/ 54768 h 216693"/>
                  <a:gd name="connsiteX29" fmla="*/ 431006 w 503933"/>
                  <a:gd name="connsiteY29" fmla="*/ 47625 h 216693"/>
                  <a:gd name="connsiteX30" fmla="*/ 416719 w 503933"/>
                  <a:gd name="connsiteY30" fmla="*/ 38100 h 216693"/>
                  <a:gd name="connsiteX31" fmla="*/ 409575 w 503933"/>
                  <a:gd name="connsiteY31" fmla="*/ 28575 h 216693"/>
                  <a:gd name="connsiteX32" fmla="*/ 409575 w 503933"/>
                  <a:gd name="connsiteY32" fmla="*/ 28575 h 2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3933" h="216693">
                    <a:moveTo>
                      <a:pt x="88106" y="0"/>
                    </a:moveTo>
                    <a:lnTo>
                      <a:pt x="88106" y="0"/>
                    </a:lnTo>
                    <a:cubicBezTo>
                      <a:pt x="85725" y="6350"/>
                      <a:pt x="82985" y="12577"/>
                      <a:pt x="80962" y="19050"/>
                    </a:cubicBezTo>
                    <a:cubicBezTo>
                      <a:pt x="79010" y="25297"/>
                      <a:pt x="78270" y="31890"/>
                      <a:pt x="76200" y="38100"/>
                    </a:cubicBezTo>
                    <a:cubicBezTo>
                      <a:pt x="75406" y="40481"/>
                      <a:pt x="75038" y="43049"/>
                      <a:pt x="73819" y="45243"/>
                    </a:cubicBezTo>
                    <a:cubicBezTo>
                      <a:pt x="71039" y="50247"/>
                      <a:pt x="64294" y="59531"/>
                      <a:pt x="64294" y="59531"/>
                    </a:cubicBezTo>
                    <a:cubicBezTo>
                      <a:pt x="62706" y="65881"/>
                      <a:pt x="61601" y="72371"/>
                      <a:pt x="59531" y="78581"/>
                    </a:cubicBezTo>
                    <a:cubicBezTo>
                      <a:pt x="58737" y="80962"/>
                      <a:pt x="58369" y="83531"/>
                      <a:pt x="57150" y="85725"/>
                    </a:cubicBezTo>
                    <a:cubicBezTo>
                      <a:pt x="57146" y="85733"/>
                      <a:pt x="45246" y="103581"/>
                      <a:pt x="42862" y="107156"/>
                    </a:cubicBezTo>
                    <a:cubicBezTo>
                      <a:pt x="41275" y="109537"/>
                      <a:pt x="39005" y="111585"/>
                      <a:pt x="38100" y="114300"/>
                    </a:cubicBezTo>
                    <a:cubicBezTo>
                      <a:pt x="37306" y="116681"/>
                      <a:pt x="36938" y="119249"/>
                      <a:pt x="35719" y="121443"/>
                    </a:cubicBezTo>
                    <a:cubicBezTo>
                      <a:pt x="32939" y="126447"/>
                      <a:pt x="28004" y="130301"/>
                      <a:pt x="26194" y="135731"/>
                    </a:cubicBezTo>
                    <a:lnTo>
                      <a:pt x="11906" y="178593"/>
                    </a:lnTo>
                    <a:lnTo>
                      <a:pt x="7144" y="192881"/>
                    </a:lnTo>
                    <a:cubicBezTo>
                      <a:pt x="6350" y="195262"/>
                      <a:pt x="6154" y="197936"/>
                      <a:pt x="4762" y="200025"/>
                    </a:cubicBezTo>
                    <a:lnTo>
                      <a:pt x="0" y="207168"/>
                    </a:lnTo>
                    <a:cubicBezTo>
                      <a:pt x="2381" y="208756"/>
                      <a:pt x="4355" y="211287"/>
                      <a:pt x="7144" y="211931"/>
                    </a:cubicBezTo>
                    <a:cubicBezTo>
                      <a:pt x="14917" y="213725"/>
                      <a:pt x="23072" y="213099"/>
                      <a:pt x="30956" y="214312"/>
                    </a:cubicBezTo>
                    <a:cubicBezTo>
                      <a:pt x="33437" y="214694"/>
                      <a:pt x="35719" y="215899"/>
                      <a:pt x="38100" y="216693"/>
                    </a:cubicBezTo>
                    <a:lnTo>
                      <a:pt x="502444" y="214312"/>
                    </a:lnTo>
                    <a:cubicBezTo>
                      <a:pt x="506489" y="214187"/>
                      <a:pt x="501127" y="206311"/>
                      <a:pt x="500062" y="202406"/>
                    </a:cubicBezTo>
                    <a:cubicBezTo>
                      <a:pt x="498741" y="197563"/>
                      <a:pt x="496887" y="192881"/>
                      <a:pt x="495300" y="188118"/>
                    </a:cubicBezTo>
                    <a:cubicBezTo>
                      <a:pt x="494506" y="185737"/>
                      <a:pt x="495300" y="181769"/>
                      <a:pt x="492919" y="180975"/>
                    </a:cubicBezTo>
                    <a:lnTo>
                      <a:pt x="485775" y="178593"/>
                    </a:lnTo>
                    <a:cubicBezTo>
                      <a:pt x="480581" y="163010"/>
                      <a:pt x="487795" y="178303"/>
                      <a:pt x="476250" y="169068"/>
                    </a:cubicBezTo>
                    <a:cubicBezTo>
                      <a:pt x="474015" y="167280"/>
                      <a:pt x="473075" y="164306"/>
                      <a:pt x="471487" y="161925"/>
                    </a:cubicBezTo>
                    <a:cubicBezTo>
                      <a:pt x="465820" y="144922"/>
                      <a:pt x="469510" y="151814"/>
                      <a:pt x="461962" y="140493"/>
                    </a:cubicBezTo>
                    <a:lnTo>
                      <a:pt x="438150" y="69056"/>
                    </a:lnTo>
                    <a:lnTo>
                      <a:pt x="433387" y="54768"/>
                    </a:lnTo>
                    <a:cubicBezTo>
                      <a:pt x="432593" y="52387"/>
                      <a:pt x="433094" y="49017"/>
                      <a:pt x="431006" y="47625"/>
                    </a:cubicBezTo>
                    <a:lnTo>
                      <a:pt x="416719" y="38100"/>
                    </a:lnTo>
                    <a:cubicBezTo>
                      <a:pt x="413776" y="29272"/>
                      <a:pt x="416582" y="32079"/>
                      <a:pt x="409575" y="28575"/>
                    </a:cubicBezTo>
                    <a:lnTo>
                      <a:pt x="409575" y="28575"/>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87" name="Freeform 186"/>
              <p:cNvSpPr/>
              <p:nvPr/>
            </p:nvSpPr>
            <p:spPr>
              <a:xfrm>
                <a:off x="7236619" y="2119956"/>
                <a:ext cx="420949" cy="182713"/>
              </a:xfrm>
              <a:custGeom>
                <a:avLst/>
                <a:gdLst>
                  <a:gd name="connsiteX0" fmla="*/ 0 w 420949"/>
                  <a:gd name="connsiteY0" fmla="*/ 11263 h 182713"/>
                  <a:gd name="connsiteX1" fmla="*/ 0 w 420949"/>
                  <a:gd name="connsiteY1" fmla="*/ 11263 h 182713"/>
                  <a:gd name="connsiteX2" fmla="*/ 402431 w 420949"/>
                  <a:gd name="connsiteY2" fmla="*/ 11263 h 182713"/>
                  <a:gd name="connsiteX3" fmla="*/ 404812 w 420949"/>
                  <a:gd name="connsiteY3" fmla="*/ 142232 h 182713"/>
                  <a:gd name="connsiteX4" fmla="*/ 407194 w 420949"/>
                  <a:gd name="connsiteY4" fmla="*/ 151757 h 182713"/>
                  <a:gd name="connsiteX5" fmla="*/ 404812 w 420949"/>
                  <a:gd name="connsiteY5" fmla="*/ 175569 h 182713"/>
                  <a:gd name="connsiteX6" fmla="*/ 397669 w 420949"/>
                  <a:gd name="connsiteY6" fmla="*/ 177950 h 182713"/>
                  <a:gd name="connsiteX7" fmla="*/ 238125 w 420949"/>
                  <a:gd name="connsiteY7" fmla="*/ 182713 h 182713"/>
                  <a:gd name="connsiteX8" fmla="*/ 238125 w 420949"/>
                  <a:gd name="connsiteY8" fmla="*/ 182713 h 18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949" h="182713">
                    <a:moveTo>
                      <a:pt x="0" y="11263"/>
                    </a:moveTo>
                    <a:lnTo>
                      <a:pt x="0" y="11263"/>
                    </a:lnTo>
                    <a:cubicBezTo>
                      <a:pt x="125336" y="3891"/>
                      <a:pt x="344634" y="-9892"/>
                      <a:pt x="402431" y="11263"/>
                    </a:cubicBezTo>
                    <a:cubicBezTo>
                      <a:pt x="443434" y="26271"/>
                      <a:pt x="403333" y="98594"/>
                      <a:pt x="404812" y="142232"/>
                    </a:cubicBezTo>
                    <a:cubicBezTo>
                      <a:pt x="404923" y="145503"/>
                      <a:pt x="406400" y="148582"/>
                      <a:pt x="407194" y="151757"/>
                    </a:cubicBezTo>
                    <a:cubicBezTo>
                      <a:pt x="406400" y="159694"/>
                      <a:pt x="407538" y="168072"/>
                      <a:pt x="404812" y="175569"/>
                    </a:cubicBezTo>
                    <a:cubicBezTo>
                      <a:pt x="403954" y="177928"/>
                      <a:pt x="400176" y="177841"/>
                      <a:pt x="397669" y="177950"/>
                    </a:cubicBezTo>
                    <a:cubicBezTo>
                      <a:pt x="344514" y="180261"/>
                      <a:pt x="291330" y="182713"/>
                      <a:pt x="238125" y="182713"/>
                    </a:cubicBezTo>
                    <a:lnTo>
                      <a:pt x="238125" y="182713"/>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grpSp>
          <p:nvGrpSpPr>
            <p:cNvPr id="105" name="Group 36"/>
            <p:cNvGrpSpPr/>
            <p:nvPr/>
          </p:nvGrpSpPr>
          <p:grpSpPr>
            <a:xfrm>
              <a:off x="17201" y="5775175"/>
              <a:ext cx="668599" cy="625625"/>
              <a:chOff x="6988969" y="2119956"/>
              <a:chExt cx="668599" cy="625625"/>
            </a:xfrm>
          </p:grpSpPr>
          <p:sp>
            <p:nvSpPr>
              <p:cNvPr id="180" name="Oval 179"/>
              <p:cNvSpPr/>
              <p:nvPr/>
            </p:nvSpPr>
            <p:spPr>
              <a:xfrm>
                <a:off x="7010400" y="2133600"/>
                <a:ext cx="476404" cy="47640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000000"/>
                  </a:solidFill>
                  <a:latin typeface="Comic Sans MS" pitchFamily="66" charset="0"/>
                </a:endParaRPr>
              </a:p>
            </p:txBody>
          </p:sp>
          <p:sp>
            <p:nvSpPr>
              <p:cNvPr id="181" name="Oval 180"/>
              <p:cNvSpPr/>
              <p:nvPr/>
            </p:nvSpPr>
            <p:spPr>
              <a:xfrm>
                <a:off x="7162772" y="2286000"/>
                <a:ext cx="152428" cy="15242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rgbClr val="000000"/>
                  </a:solidFill>
                  <a:latin typeface="Comic Sans MS" pitchFamily="66" charset="0"/>
                </a:endParaRPr>
              </a:p>
            </p:txBody>
          </p:sp>
          <p:sp>
            <p:nvSpPr>
              <p:cNvPr id="182" name="Freeform 181"/>
              <p:cNvSpPr/>
              <p:nvPr/>
            </p:nvSpPr>
            <p:spPr>
              <a:xfrm>
                <a:off x="6988969" y="2528888"/>
                <a:ext cx="503933" cy="216693"/>
              </a:xfrm>
              <a:custGeom>
                <a:avLst/>
                <a:gdLst>
                  <a:gd name="connsiteX0" fmla="*/ 88106 w 503933"/>
                  <a:gd name="connsiteY0" fmla="*/ 0 h 216693"/>
                  <a:gd name="connsiteX1" fmla="*/ 88106 w 503933"/>
                  <a:gd name="connsiteY1" fmla="*/ 0 h 216693"/>
                  <a:gd name="connsiteX2" fmla="*/ 80962 w 503933"/>
                  <a:gd name="connsiteY2" fmla="*/ 19050 h 216693"/>
                  <a:gd name="connsiteX3" fmla="*/ 76200 w 503933"/>
                  <a:gd name="connsiteY3" fmla="*/ 38100 h 216693"/>
                  <a:gd name="connsiteX4" fmla="*/ 73819 w 503933"/>
                  <a:gd name="connsiteY4" fmla="*/ 45243 h 216693"/>
                  <a:gd name="connsiteX5" fmla="*/ 64294 w 503933"/>
                  <a:gd name="connsiteY5" fmla="*/ 59531 h 216693"/>
                  <a:gd name="connsiteX6" fmla="*/ 59531 w 503933"/>
                  <a:gd name="connsiteY6" fmla="*/ 78581 h 216693"/>
                  <a:gd name="connsiteX7" fmla="*/ 57150 w 503933"/>
                  <a:gd name="connsiteY7" fmla="*/ 85725 h 216693"/>
                  <a:gd name="connsiteX8" fmla="*/ 42862 w 503933"/>
                  <a:gd name="connsiteY8" fmla="*/ 107156 h 216693"/>
                  <a:gd name="connsiteX9" fmla="*/ 38100 w 503933"/>
                  <a:gd name="connsiteY9" fmla="*/ 114300 h 216693"/>
                  <a:gd name="connsiteX10" fmla="*/ 35719 w 503933"/>
                  <a:gd name="connsiteY10" fmla="*/ 121443 h 216693"/>
                  <a:gd name="connsiteX11" fmla="*/ 26194 w 503933"/>
                  <a:gd name="connsiteY11" fmla="*/ 135731 h 216693"/>
                  <a:gd name="connsiteX12" fmla="*/ 11906 w 503933"/>
                  <a:gd name="connsiteY12" fmla="*/ 178593 h 216693"/>
                  <a:gd name="connsiteX13" fmla="*/ 7144 w 503933"/>
                  <a:gd name="connsiteY13" fmla="*/ 192881 h 216693"/>
                  <a:gd name="connsiteX14" fmla="*/ 4762 w 503933"/>
                  <a:gd name="connsiteY14" fmla="*/ 200025 h 216693"/>
                  <a:gd name="connsiteX15" fmla="*/ 0 w 503933"/>
                  <a:gd name="connsiteY15" fmla="*/ 207168 h 216693"/>
                  <a:gd name="connsiteX16" fmla="*/ 7144 w 503933"/>
                  <a:gd name="connsiteY16" fmla="*/ 211931 h 216693"/>
                  <a:gd name="connsiteX17" fmla="*/ 30956 w 503933"/>
                  <a:gd name="connsiteY17" fmla="*/ 214312 h 216693"/>
                  <a:gd name="connsiteX18" fmla="*/ 38100 w 503933"/>
                  <a:gd name="connsiteY18" fmla="*/ 216693 h 216693"/>
                  <a:gd name="connsiteX19" fmla="*/ 502444 w 503933"/>
                  <a:gd name="connsiteY19" fmla="*/ 214312 h 216693"/>
                  <a:gd name="connsiteX20" fmla="*/ 500062 w 503933"/>
                  <a:gd name="connsiteY20" fmla="*/ 202406 h 216693"/>
                  <a:gd name="connsiteX21" fmla="*/ 495300 w 503933"/>
                  <a:gd name="connsiteY21" fmla="*/ 188118 h 216693"/>
                  <a:gd name="connsiteX22" fmla="*/ 492919 w 503933"/>
                  <a:gd name="connsiteY22" fmla="*/ 180975 h 216693"/>
                  <a:gd name="connsiteX23" fmla="*/ 485775 w 503933"/>
                  <a:gd name="connsiteY23" fmla="*/ 178593 h 216693"/>
                  <a:gd name="connsiteX24" fmla="*/ 476250 w 503933"/>
                  <a:gd name="connsiteY24" fmla="*/ 169068 h 216693"/>
                  <a:gd name="connsiteX25" fmla="*/ 471487 w 503933"/>
                  <a:gd name="connsiteY25" fmla="*/ 161925 h 216693"/>
                  <a:gd name="connsiteX26" fmla="*/ 461962 w 503933"/>
                  <a:gd name="connsiteY26" fmla="*/ 140493 h 216693"/>
                  <a:gd name="connsiteX27" fmla="*/ 438150 w 503933"/>
                  <a:gd name="connsiteY27" fmla="*/ 69056 h 216693"/>
                  <a:gd name="connsiteX28" fmla="*/ 433387 w 503933"/>
                  <a:gd name="connsiteY28" fmla="*/ 54768 h 216693"/>
                  <a:gd name="connsiteX29" fmla="*/ 431006 w 503933"/>
                  <a:gd name="connsiteY29" fmla="*/ 47625 h 216693"/>
                  <a:gd name="connsiteX30" fmla="*/ 416719 w 503933"/>
                  <a:gd name="connsiteY30" fmla="*/ 38100 h 216693"/>
                  <a:gd name="connsiteX31" fmla="*/ 409575 w 503933"/>
                  <a:gd name="connsiteY31" fmla="*/ 28575 h 216693"/>
                  <a:gd name="connsiteX32" fmla="*/ 409575 w 503933"/>
                  <a:gd name="connsiteY32" fmla="*/ 28575 h 2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3933" h="216693">
                    <a:moveTo>
                      <a:pt x="88106" y="0"/>
                    </a:moveTo>
                    <a:lnTo>
                      <a:pt x="88106" y="0"/>
                    </a:lnTo>
                    <a:cubicBezTo>
                      <a:pt x="85725" y="6350"/>
                      <a:pt x="82985" y="12577"/>
                      <a:pt x="80962" y="19050"/>
                    </a:cubicBezTo>
                    <a:cubicBezTo>
                      <a:pt x="79010" y="25297"/>
                      <a:pt x="78270" y="31890"/>
                      <a:pt x="76200" y="38100"/>
                    </a:cubicBezTo>
                    <a:cubicBezTo>
                      <a:pt x="75406" y="40481"/>
                      <a:pt x="75038" y="43049"/>
                      <a:pt x="73819" y="45243"/>
                    </a:cubicBezTo>
                    <a:cubicBezTo>
                      <a:pt x="71039" y="50247"/>
                      <a:pt x="64294" y="59531"/>
                      <a:pt x="64294" y="59531"/>
                    </a:cubicBezTo>
                    <a:cubicBezTo>
                      <a:pt x="62706" y="65881"/>
                      <a:pt x="61601" y="72371"/>
                      <a:pt x="59531" y="78581"/>
                    </a:cubicBezTo>
                    <a:cubicBezTo>
                      <a:pt x="58737" y="80962"/>
                      <a:pt x="58369" y="83531"/>
                      <a:pt x="57150" y="85725"/>
                    </a:cubicBezTo>
                    <a:cubicBezTo>
                      <a:pt x="57146" y="85733"/>
                      <a:pt x="45246" y="103581"/>
                      <a:pt x="42862" y="107156"/>
                    </a:cubicBezTo>
                    <a:cubicBezTo>
                      <a:pt x="41275" y="109537"/>
                      <a:pt x="39005" y="111585"/>
                      <a:pt x="38100" y="114300"/>
                    </a:cubicBezTo>
                    <a:cubicBezTo>
                      <a:pt x="37306" y="116681"/>
                      <a:pt x="36938" y="119249"/>
                      <a:pt x="35719" y="121443"/>
                    </a:cubicBezTo>
                    <a:cubicBezTo>
                      <a:pt x="32939" y="126447"/>
                      <a:pt x="28004" y="130301"/>
                      <a:pt x="26194" y="135731"/>
                    </a:cubicBezTo>
                    <a:lnTo>
                      <a:pt x="11906" y="178593"/>
                    </a:lnTo>
                    <a:lnTo>
                      <a:pt x="7144" y="192881"/>
                    </a:lnTo>
                    <a:cubicBezTo>
                      <a:pt x="6350" y="195262"/>
                      <a:pt x="6154" y="197936"/>
                      <a:pt x="4762" y="200025"/>
                    </a:cubicBezTo>
                    <a:lnTo>
                      <a:pt x="0" y="207168"/>
                    </a:lnTo>
                    <a:cubicBezTo>
                      <a:pt x="2381" y="208756"/>
                      <a:pt x="4355" y="211287"/>
                      <a:pt x="7144" y="211931"/>
                    </a:cubicBezTo>
                    <a:cubicBezTo>
                      <a:pt x="14917" y="213725"/>
                      <a:pt x="23072" y="213099"/>
                      <a:pt x="30956" y="214312"/>
                    </a:cubicBezTo>
                    <a:cubicBezTo>
                      <a:pt x="33437" y="214694"/>
                      <a:pt x="35719" y="215899"/>
                      <a:pt x="38100" y="216693"/>
                    </a:cubicBezTo>
                    <a:lnTo>
                      <a:pt x="502444" y="214312"/>
                    </a:lnTo>
                    <a:cubicBezTo>
                      <a:pt x="506489" y="214187"/>
                      <a:pt x="501127" y="206311"/>
                      <a:pt x="500062" y="202406"/>
                    </a:cubicBezTo>
                    <a:cubicBezTo>
                      <a:pt x="498741" y="197563"/>
                      <a:pt x="496887" y="192881"/>
                      <a:pt x="495300" y="188118"/>
                    </a:cubicBezTo>
                    <a:cubicBezTo>
                      <a:pt x="494506" y="185737"/>
                      <a:pt x="495300" y="181769"/>
                      <a:pt x="492919" y="180975"/>
                    </a:cubicBezTo>
                    <a:lnTo>
                      <a:pt x="485775" y="178593"/>
                    </a:lnTo>
                    <a:cubicBezTo>
                      <a:pt x="480581" y="163010"/>
                      <a:pt x="487795" y="178303"/>
                      <a:pt x="476250" y="169068"/>
                    </a:cubicBezTo>
                    <a:cubicBezTo>
                      <a:pt x="474015" y="167280"/>
                      <a:pt x="473075" y="164306"/>
                      <a:pt x="471487" y="161925"/>
                    </a:cubicBezTo>
                    <a:cubicBezTo>
                      <a:pt x="465820" y="144922"/>
                      <a:pt x="469510" y="151814"/>
                      <a:pt x="461962" y="140493"/>
                    </a:cubicBezTo>
                    <a:lnTo>
                      <a:pt x="438150" y="69056"/>
                    </a:lnTo>
                    <a:lnTo>
                      <a:pt x="433387" y="54768"/>
                    </a:lnTo>
                    <a:cubicBezTo>
                      <a:pt x="432593" y="52387"/>
                      <a:pt x="433094" y="49017"/>
                      <a:pt x="431006" y="47625"/>
                    </a:cubicBezTo>
                    <a:lnTo>
                      <a:pt x="416719" y="38100"/>
                    </a:lnTo>
                    <a:cubicBezTo>
                      <a:pt x="413776" y="29272"/>
                      <a:pt x="416582" y="32079"/>
                      <a:pt x="409575" y="28575"/>
                    </a:cubicBezTo>
                    <a:lnTo>
                      <a:pt x="409575" y="28575"/>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83" name="Freeform 182"/>
              <p:cNvSpPr/>
              <p:nvPr/>
            </p:nvSpPr>
            <p:spPr>
              <a:xfrm>
                <a:off x="7236619" y="2119956"/>
                <a:ext cx="420949" cy="182713"/>
              </a:xfrm>
              <a:custGeom>
                <a:avLst/>
                <a:gdLst>
                  <a:gd name="connsiteX0" fmla="*/ 0 w 420949"/>
                  <a:gd name="connsiteY0" fmla="*/ 11263 h 182713"/>
                  <a:gd name="connsiteX1" fmla="*/ 0 w 420949"/>
                  <a:gd name="connsiteY1" fmla="*/ 11263 h 182713"/>
                  <a:gd name="connsiteX2" fmla="*/ 402431 w 420949"/>
                  <a:gd name="connsiteY2" fmla="*/ 11263 h 182713"/>
                  <a:gd name="connsiteX3" fmla="*/ 404812 w 420949"/>
                  <a:gd name="connsiteY3" fmla="*/ 142232 h 182713"/>
                  <a:gd name="connsiteX4" fmla="*/ 407194 w 420949"/>
                  <a:gd name="connsiteY4" fmla="*/ 151757 h 182713"/>
                  <a:gd name="connsiteX5" fmla="*/ 404812 w 420949"/>
                  <a:gd name="connsiteY5" fmla="*/ 175569 h 182713"/>
                  <a:gd name="connsiteX6" fmla="*/ 397669 w 420949"/>
                  <a:gd name="connsiteY6" fmla="*/ 177950 h 182713"/>
                  <a:gd name="connsiteX7" fmla="*/ 238125 w 420949"/>
                  <a:gd name="connsiteY7" fmla="*/ 182713 h 182713"/>
                  <a:gd name="connsiteX8" fmla="*/ 238125 w 420949"/>
                  <a:gd name="connsiteY8" fmla="*/ 182713 h 18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949" h="182713">
                    <a:moveTo>
                      <a:pt x="0" y="11263"/>
                    </a:moveTo>
                    <a:lnTo>
                      <a:pt x="0" y="11263"/>
                    </a:lnTo>
                    <a:cubicBezTo>
                      <a:pt x="125336" y="3891"/>
                      <a:pt x="344634" y="-9892"/>
                      <a:pt x="402431" y="11263"/>
                    </a:cubicBezTo>
                    <a:cubicBezTo>
                      <a:pt x="443434" y="26271"/>
                      <a:pt x="403333" y="98594"/>
                      <a:pt x="404812" y="142232"/>
                    </a:cubicBezTo>
                    <a:cubicBezTo>
                      <a:pt x="404923" y="145503"/>
                      <a:pt x="406400" y="148582"/>
                      <a:pt x="407194" y="151757"/>
                    </a:cubicBezTo>
                    <a:cubicBezTo>
                      <a:pt x="406400" y="159694"/>
                      <a:pt x="407538" y="168072"/>
                      <a:pt x="404812" y="175569"/>
                    </a:cubicBezTo>
                    <a:cubicBezTo>
                      <a:pt x="403954" y="177928"/>
                      <a:pt x="400176" y="177841"/>
                      <a:pt x="397669" y="177950"/>
                    </a:cubicBezTo>
                    <a:cubicBezTo>
                      <a:pt x="344514" y="180261"/>
                      <a:pt x="291330" y="182713"/>
                      <a:pt x="238125" y="182713"/>
                    </a:cubicBezTo>
                    <a:lnTo>
                      <a:pt x="238125" y="182713"/>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cxnSp>
          <p:nvCxnSpPr>
            <p:cNvPr id="108" name="Straight Connector 107"/>
            <p:cNvCxnSpPr/>
            <p:nvPr/>
          </p:nvCxnSpPr>
          <p:spPr>
            <a:xfrm>
              <a:off x="5257800" y="4614876"/>
              <a:ext cx="0" cy="1561221"/>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06" name="Group 49"/>
            <p:cNvGrpSpPr/>
            <p:nvPr/>
          </p:nvGrpSpPr>
          <p:grpSpPr>
            <a:xfrm>
              <a:off x="3105976" y="4342065"/>
              <a:ext cx="323024" cy="627825"/>
              <a:chOff x="2133600" y="1377149"/>
              <a:chExt cx="323024" cy="627825"/>
            </a:xfrm>
          </p:grpSpPr>
          <p:sp>
            <p:nvSpPr>
              <p:cNvPr id="177" name="Freeform 2"/>
              <p:cNvSpPr/>
              <p:nvPr/>
            </p:nvSpPr>
            <p:spPr>
              <a:xfrm>
                <a:off x="2133600" y="1852574"/>
                <a:ext cx="304800" cy="152400"/>
              </a:xfrm>
              <a:custGeom>
                <a:avLst/>
                <a:gdLst>
                  <a:gd name="connsiteX0" fmla="*/ 0 w 749672"/>
                  <a:gd name="connsiteY0" fmla="*/ 0 h 316791"/>
                  <a:gd name="connsiteX1" fmla="*/ 0 w 749672"/>
                  <a:gd name="connsiteY1" fmla="*/ 0 h 316791"/>
                  <a:gd name="connsiteX2" fmla="*/ 80387 w 749672"/>
                  <a:gd name="connsiteY2" fmla="*/ 10048 h 316791"/>
                  <a:gd name="connsiteX3" fmla="*/ 110532 w 749672"/>
                  <a:gd name="connsiteY3" fmla="*/ 20096 h 316791"/>
                  <a:gd name="connsiteX4" fmla="*/ 130629 w 749672"/>
                  <a:gd name="connsiteY4" fmla="*/ 40193 h 316791"/>
                  <a:gd name="connsiteX5" fmla="*/ 140677 w 749672"/>
                  <a:gd name="connsiteY5" fmla="*/ 55266 h 316791"/>
                  <a:gd name="connsiteX6" fmla="*/ 190919 w 749672"/>
                  <a:gd name="connsiteY6" fmla="*/ 80386 h 316791"/>
                  <a:gd name="connsiteX7" fmla="*/ 221064 w 749672"/>
                  <a:gd name="connsiteY7" fmla="*/ 95459 h 316791"/>
                  <a:gd name="connsiteX8" fmla="*/ 236136 w 749672"/>
                  <a:gd name="connsiteY8" fmla="*/ 105507 h 316791"/>
                  <a:gd name="connsiteX9" fmla="*/ 281354 w 749672"/>
                  <a:gd name="connsiteY9" fmla="*/ 120580 h 316791"/>
                  <a:gd name="connsiteX10" fmla="*/ 296426 w 749672"/>
                  <a:gd name="connsiteY10" fmla="*/ 125604 h 316791"/>
                  <a:gd name="connsiteX11" fmla="*/ 316523 w 749672"/>
                  <a:gd name="connsiteY11" fmla="*/ 135652 h 316791"/>
                  <a:gd name="connsiteX12" fmla="*/ 336620 w 749672"/>
                  <a:gd name="connsiteY12" fmla="*/ 140677 h 316791"/>
                  <a:gd name="connsiteX13" fmla="*/ 376813 w 749672"/>
                  <a:gd name="connsiteY13" fmla="*/ 150725 h 316791"/>
                  <a:gd name="connsiteX14" fmla="*/ 401934 w 749672"/>
                  <a:gd name="connsiteY14" fmla="*/ 170822 h 316791"/>
                  <a:gd name="connsiteX15" fmla="*/ 411982 w 749672"/>
                  <a:gd name="connsiteY15" fmla="*/ 185894 h 316791"/>
                  <a:gd name="connsiteX16" fmla="*/ 442127 w 749672"/>
                  <a:gd name="connsiteY16" fmla="*/ 211015 h 316791"/>
                  <a:gd name="connsiteX17" fmla="*/ 452176 w 749672"/>
                  <a:gd name="connsiteY17" fmla="*/ 221063 h 316791"/>
                  <a:gd name="connsiteX18" fmla="*/ 487345 w 749672"/>
                  <a:gd name="connsiteY18" fmla="*/ 231112 h 316791"/>
                  <a:gd name="connsiteX19" fmla="*/ 552659 w 749672"/>
                  <a:gd name="connsiteY19" fmla="*/ 251208 h 316791"/>
                  <a:gd name="connsiteX20" fmla="*/ 648119 w 749672"/>
                  <a:gd name="connsiteY20" fmla="*/ 261257 h 316791"/>
                  <a:gd name="connsiteX21" fmla="*/ 673240 w 749672"/>
                  <a:gd name="connsiteY21" fmla="*/ 281354 h 316791"/>
                  <a:gd name="connsiteX22" fmla="*/ 708409 w 749672"/>
                  <a:gd name="connsiteY22" fmla="*/ 296426 h 316791"/>
                  <a:gd name="connsiteX23" fmla="*/ 723481 w 749672"/>
                  <a:gd name="connsiteY23" fmla="*/ 306474 h 316791"/>
                  <a:gd name="connsiteX24" fmla="*/ 738554 w 749672"/>
                  <a:gd name="connsiteY24" fmla="*/ 311499 h 316791"/>
                  <a:gd name="connsiteX25" fmla="*/ 728505 w 749672"/>
                  <a:gd name="connsiteY25" fmla="*/ 20096 h 316791"/>
                  <a:gd name="connsiteX26" fmla="*/ 683288 w 749672"/>
                  <a:gd name="connsiteY26" fmla="*/ 25121 h 316791"/>
                  <a:gd name="connsiteX27" fmla="*/ 663191 w 749672"/>
                  <a:gd name="connsiteY27" fmla="*/ 30145 h 316791"/>
                  <a:gd name="connsiteX28" fmla="*/ 602901 w 749672"/>
                  <a:gd name="connsiteY28" fmla="*/ 40193 h 316791"/>
                  <a:gd name="connsiteX29" fmla="*/ 577780 w 749672"/>
                  <a:gd name="connsiteY29" fmla="*/ 60290 h 316791"/>
                  <a:gd name="connsiteX30" fmla="*/ 562708 w 749672"/>
                  <a:gd name="connsiteY30" fmla="*/ 70338 h 316791"/>
                  <a:gd name="connsiteX31" fmla="*/ 552659 w 749672"/>
                  <a:gd name="connsiteY31" fmla="*/ 80386 h 316791"/>
                  <a:gd name="connsiteX32" fmla="*/ 512466 w 749672"/>
                  <a:gd name="connsiteY32" fmla="*/ 90435 h 316791"/>
                  <a:gd name="connsiteX33" fmla="*/ 482321 w 749672"/>
                  <a:gd name="connsiteY33" fmla="*/ 105507 h 316791"/>
                  <a:gd name="connsiteX34" fmla="*/ 457200 w 749672"/>
                  <a:gd name="connsiteY34" fmla="*/ 130628 h 316791"/>
                  <a:gd name="connsiteX35" fmla="*/ 442127 w 749672"/>
                  <a:gd name="connsiteY35" fmla="*/ 125604 h 316791"/>
                  <a:gd name="connsiteX36" fmla="*/ 406958 w 749672"/>
                  <a:gd name="connsiteY36" fmla="*/ 145701 h 316791"/>
                  <a:gd name="connsiteX37" fmla="*/ 351692 w 749672"/>
                  <a:gd name="connsiteY37" fmla="*/ 155749 h 316791"/>
                  <a:gd name="connsiteX38" fmla="*/ 321547 w 749672"/>
                  <a:gd name="connsiteY38" fmla="*/ 170822 h 316791"/>
                  <a:gd name="connsiteX39" fmla="*/ 306475 w 749672"/>
                  <a:gd name="connsiteY39" fmla="*/ 175846 h 316791"/>
                  <a:gd name="connsiteX40" fmla="*/ 281354 w 749672"/>
                  <a:gd name="connsiteY40" fmla="*/ 200967 h 316791"/>
                  <a:gd name="connsiteX41" fmla="*/ 195943 w 749672"/>
                  <a:gd name="connsiteY41" fmla="*/ 216039 h 316791"/>
                  <a:gd name="connsiteX42" fmla="*/ 180870 w 749672"/>
                  <a:gd name="connsiteY42" fmla="*/ 221063 h 316791"/>
                  <a:gd name="connsiteX43" fmla="*/ 170822 w 749672"/>
                  <a:gd name="connsiteY43" fmla="*/ 231112 h 316791"/>
                  <a:gd name="connsiteX44" fmla="*/ 140677 w 749672"/>
                  <a:gd name="connsiteY44" fmla="*/ 241160 h 316791"/>
                  <a:gd name="connsiteX45" fmla="*/ 125604 w 749672"/>
                  <a:gd name="connsiteY45" fmla="*/ 251208 h 316791"/>
                  <a:gd name="connsiteX46" fmla="*/ 100483 w 749672"/>
                  <a:gd name="connsiteY46" fmla="*/ 256233 h 316791"/>
                  <a:gd name="connsiteX47" fmla="*/ 85411 w 749672"/>
                  <a:gd name="connsiteY47" fmla="*/ 261257 h 316791"/>
                  <a:gd name="connsiteX48" fmla="*/ 65314 w 749672"/>
                  <a:gd name="connsiteY48" fmla="*/ 266281 h 316791"/>
                  <a:gd name="connsiteX49" fmla="*/ 50242 w 749672"/>
                  <a:gd name="connsiteY49" fmla="*/ 276329 h 316791"/>
                  <a:gd name="connsiteX50" fmla="*/ 35169 w 749672"/>
                  <a:gd name="connsiteY50" fmla="*/ 281354 h 316791"/>
                  <a:gd name="connsiteX51" fmla="*/ 25121 w 749672"/>
                  <a:gd name="connsiteY51" fmla="*/ 296426 h 316791"/>
                  <a:gd name="connsiteX52" fmla="*/ 15072 w 749672"/>
                  <a:gd name="connsiteY52" fmla="*/ 306474 h 316791"/>
                  <a:gd name="connsiteX53" fmla="*/ 0 w 749672"/>
                  <a:gd name="connsiteY53" fmla="*/ 0 h 3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9672" h="316791">
                    <a:moveTo>
                      <a:pt x="0" y="0"/>
                    </a:moveTo>
                    <a:lnTo>
                      <a:pt x="0" y="0"/>
                    </a:lnTo>
                    <a:cubicBezTo>
                      <a:pt x="17470" y="1747"/>
                      <a:pt x="59610" y="4854"/>
                      <a:pt x="80387" y="10048"/>
                    </a:cubicBezTo>
                    <a:cubicBezTo>
                      <a:pt x="90663" y="12617"/>
                      <a:pt x="110532" y="20096"/>
                      <a:pt x="110532" y="20096"/>
                    </a:cubicBezTo>
                    <a:cubicBezTo>
                      <a:pt x="117231" y="26795"/>
                      <a:pt x="125374" y="32310"/>
                      <a:pt x="130629" y="40193"/>
                    </a:cubicBezTo>
                    <a:cubicBezTo>
                      <a:pt x="133978" y="45217"/>
                      <a:pt x="136133" y="51290"/>
                      <a:pt x="140677" y="55266"/>
                    </a:cubicBezTo>
                    <a:cubicBezTo>
                      <a:pt x="164603" y="76201"/>
                      <a:pt x="165947" y="74143"/>
                      <a:pt x="190919" y="80386"/>
                    </a:cubicBezTo>
                    <a:cubicBezTo>
                      <a:pt x="234103" y="109178"/>
                      <a:pt x="179471" y="74663"/>
                      <a:pt x="221064" y="95459"/>
                    </a:cubicBezTo>
                    <a:cubicBezTo>
                      <a:pt x="226465" y="98159"/>
                      <a:pt x="230618" y="103055"/>
                      <a:pt x="236136" y="105507"/>
                    </a:cubicBezTo>
                    <a:cubicBezTo>
                      <a:pt x="236151" y="105514"/>
                      <a:pt x="273810" y="118065"/>
                      <a:pt x="281354" y="120580"/>
                    </a:cubicBezTo>
                    <a:cubicBezTo>
                      <a:pt x="286378" y="122255"/>
                      <a:pt x="291689" y="123236"/>
                      <a:pt x="296426" y="125604"/>
                    </a:cubicBezTo>
                    <a:cubicBezTo>
                      <a:pt x="303125" y="128953"/>
                      <a:pt x="309510" y="133022"/>
                      <a:pt x="316523" y="135652"/>
                    </a:cubicBezTo>
                    <a:cubicBezTo>
                      <a:pt x="322989" y="138077"/>
                      <a:pt x="329980" y="138780"/>
                      <a:pt x="336620" y="140677"/>
                    </a:cubicBezTo>
                    <a:cubicBezTo>
                      <a:pt x="372658" y="150974"/>
                      <a:pt x="325755" y="140514"/>
                      <a:pt x="376813" y="150725"/>
                    </a:cubicBezTo>
                    <a:cubicBezTo>
                      <a:pt x="388008" y="158188"/>
                      <a:pt x="393750" y="160592"/>
                      <a:pt x="401934" y="170822"/>
                    </a:cubicBezTo>
                    <a:cubicBezTo>
                      <a:pt x="405706" y="175537"/>
                      <a:pt x="408116" y="181255"/>
                      <a:pt x="411982" y="185894"/>
                    </a:cubicBezTo>
                    <a:cubicBezTo>
                      <a:pt x="429883" y="207375"/>
                      <a:pt x="422368" y="195208"/>
                      <a:pt x="442127" y="211015"/>
                    </a:cubicBezTo>
                    <a:cubicBezTo>
                      <a:pt x="445826" y="213974"/>
                      <a:pt x="448114" y="218626"/>
                      <a:pt x="452176" y="221063"/>
                    </a:cubicBezTo>
                    <a:cubicBezTo>
                      <a:pt x="457809" y="224443"/>
                      <a:pt x="482958" y="229796"/>
                      <a:pt x="487345" y="231112"/>
                    </a:cubicBezTo>
                    <a:cubicBezTo>
                      <a:pt x="509031" y="237618"/>
                      <a:pt x="530230" y="247130"/>
                      <a:pt x="552659" y="251208"/>
                    </a:cubicBezTo>
                    <a:cubicBezTo>
                      <a:pt x="585990" y="257268"/>
                      <a:pt x="613156" y="258343"/>
                      <a:pt x="648119" y="261257"/>
                    </a:cubicBezTo>
                    <a:cubicBezTo>
                      <a:pt x="677461" y="271038"/>
                      <a:pt x="650514" y="258628"/>
                      <a:pt x="673240" y="281354"/>
                    </a:cubicBezTo>
                    <a:cubicBezTo>
                      <a:pt x="684805" y="292919"/>
                      <a:pt x="693035" y="292583"/>
                      <a:pt x="708409" y="296426"/>
                    </a:cubicBezTo>
                    <a:cubicBezTo>
                      <a:pt x="713433" y="299775"/>
                      <a:pt x="718080" y="303774"/>
                      <a:pt x="723481" y="306474"/>
                    </a:cubicBezTo>
                    <a:cubicBezTo>
                      <a:pt x="728218" y="308843"/>
                      <a:pt x="738350" y="316791"/>
                      <a:pt x="738554" y="311499"/>
                    </a:cubicBezTo>
                    <a:cubicBezTo>
                      <a:pt x="746584" y="102742"/>
                      <a:pt x="749672" y="125914"/>
                      <a:pt x="728505" y="20096"/>
                    </a:cubicBezTo>
                    <a:cubicBezTo>
                      <a:pt x="713433" y="21771"/>
                      <a:pt x="698277" y="22815"/>
                      <a:pt x="683288" y="25121"/>
                    </a:cubicBezTo>
                    <a:cubicBezTo>
                      <a:pt x="676463" y="26171"/>
                      <a:pt x="670002" y="29010"/>
                      <a:pt x="663191" y="30145"/>
                    </a:cubicBezTo>
                    <a:cubicBezTo>
                      <a:pt x="592623" y="41906"/>
                      <a:pt x="648127" y="28887"/>
                      <a:pt x="602901" y="40193"/>
                    </a:cubicBezTo>
                    <a:cubicBezTo>
                      <a:pt x="556514" y="71118"/>
                      <a:pt x="613574" y="31654"/>
                      <a:pt x="577780" y="60290"/>
                    </a:cubicBezTo>
                    <a:cubicBezTo>
                      <a:pt x="573065" y="64062"/>
                      <a:pt x="567423" y="66566"/>
                      <a:pt x="562708" y="70338"/>
                    </a:cubicBezTo>
                    <a:cubicBezTo>
                      <a:pt x="559009" y="73297"/>
                      <a:pt x="557013" y="78520"/>
                      <a:pt x="552659" y="80386"/>
                    </a:cubicBezTo>
                    <a:cubicBezTo>
                      <a:pt x="512532" y="97583"/>
                      <a:pt x="541725" y="75806"/>
                      <a:pt x="512466" y="90435"/>
                    </a:cubicBezTo>
                    <a:cubicBezTo>
                      <a:pt x="473508" y="109913"/>
                      <a:pt x="520204" y="92879"/>
                      <a:pt x="482321" y="105507"/>
                    </a:cubicBezTo>
                    <a:cubicBezTo>
                      <a:pt x="476460" y="114299"/>
                      <a:pt x="469760" y="128535"/>
                      <a:pt x="457200" y="130628"/>
                    </a:cubicBezTo>
                    <a:cubicBezTo>
                      <a:pt x="451976" y="131499"/>
                      <a:pt x="447151" y="127279"/>
                      <a:pt x="442127" y="125604"/>
                    </a:cubicBezTo>
                    <a:cubicBezTo>
                      <a:pt x="396026" y="140971"/>
                      <a:pt x="467794" y="115283"/>
                      <a:pt x="406958" y="145701"/>
                    </a:cubicBezTo>
                    <a:cubicBezTo>
                      <a:pt x="397483" y="150438"/>
                      <a:pt x="355778" y="155165"/>
                      <a:pt x="351692" y="155749"/>
                    </a:cubicBezTo>
                    <a:cubicBezTo>
                      <a:pt x="313809" y="168377"/>
                      <a:pt x="360504" y="151343"/>
                      <a:pt x="321547" y="170822"/>
                    </a:cubicBezTo>
                    <a:cubicBezTo>
                      <a:pt x="316810" y="173190"/>
                      <a:pt x="311499" y="174171"/>
                      <a:pt x="306475" y="175846"/>
                    </a:cubicBezTo>
                    <a:cubicBezTo>
                      <a:pt x="298101" y="184220"/>
                      <a:pt x="292588" y="197222"/>
                      <a:pt x="281354" y="200967"/>
                    </a:cubicBezTo>
                    <a:cubicBezTo>
                      <a:pt x="233660" y="216864"/>
                      <a:pt x="261757" y="210056"/>
                      <a:pt x="195943" y="216039"/>
                    </a:cubicBezTo>
                    <a:cubicBezTo>
                      <a:pt x="190919" y="217714"/>
                      <a:pt x="185411" y="218338"/>
                      <a:pt x="180870" y="221063"/>
                    </a:cubicBezTo>
                    <a:cubicBezTo>
                      <a:pt x="176808" y="223500"/>
                      <a:pt x="175059" y="228994"/>
                      <a:pt x="170822" y="231112"/>
                    </a:cubicBezTo>
                    <a:cubicBezTo>
                      <a:pt x="161348" y="235849"/>
                      <a:pt x="149490" y="235285"/>
                      <a:pt x="140677" y="241160"/>
                    </a:cubicBezTo>
                    <a:cubicBezTo>
                      <a:pt x="135653" y="244509"/>
                      <a:pt x="131258" y="249088"/>
                      <a:pt x="125604" y="251208"/>
                    </a:cubicBezTo>
                    <a:cubicBezTo>
                      <a:pt x="117608" y="254206"/>
                      <a:pt x="108768" y="254162"/>
                      <a:pt x="100483" y="256233"/>
                    </a:cubicBezTo>
                    <a:cubicBezTo>
                      <a:pt x="95345" y="257518"/>
                      <a:pt x="90503" y="259802"/>
                      <a:pt x="85411" y="261257"/>
                    </a:cubicBezTo>
                    <a:cubicBezTo>
                      <a:pt x="78772" y="263154"/>
                      <a:pt x="72013" y="264606"/>
                      <a:pt x="65314" y="266281"/>
                    </a:cubicBezTo>
                    <a:cubicBezTo>
                      <a:pt x="60290" y="269630"/>
                      <a:pt x="55643" y="273629"/>
                      <a:pt x="50242" y="276329"/>
                    </a:cubicBezTo>
                    <a:cubicBezTo>
                      <a:pt x="45505" y="278698"/>
                      <a:pt x="39305" y="278045"/>
                      <a:pt x="35169" y="281354"/>
                    </a:cubicBezTo>
                    <a:cubicBezTo>
                      <a:pt x="30454" y="285126"/>
                      <a:pt x="28893" y="291711"/>
                      <a:pt x="25121" y="296426"/>
                    </a:cubicBezTo>
                    <a:cubicBezTo>
                      <a:pt x="22162" y="300125"/>
                      <a:pt x="18422" y="303125"/>
                      <a:pt x="15072" y="306474"/>
                    </a:cubicBezTo>
                    <a:cubicBezTo>
                      <a:pt x="13370" y="202641"/>
                      <a:pt x="2512" y="51079"/>
                      <a:pt x="0" y="0"/>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8" name="Oval 3"/>
              <p:cNvSpPr/>
              <p:nvPr/>
            </p:nvSpPr>
            <p:spPr>
              <a:xfrm>
                <a:off x="2133600" y="1377149"/>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M</a:t>
                </a:r>
              </a:p>
            </p:txBody>
          </p:sp>
          <p:sp>
            <p:nvSpPr>
              <p:cNvPr id="179" name="Freeform 4"/>
              <p:cNvSpPr/>
              <p:nvPr/>
            </p:nvSpPr>
            <p:spPr>
              <a:xfrm flipH="1">
                <a:off x="2286000" y="1690647"/>
                <a:ext cx="15277" cy="237427"/>
              </a:xfrm>
              <a:custGeom>
                <a:avLst/>
                <a:gdLst>
                  <a:gd name="connsiteX0" fmla="*/ 0 w 14288"/>
                  <a:gd name="connsiteY0" fmla="*/ 302418 h 302418"/>
                  <a:gd name="connsiteX1" fmla="*/ 0 w 14288"/>
                  <a:gd name="connsiteY1" fmla="*/ 302418 h 302418"/>
                  <a:gd name="connsiteX2" fmla="*/ 2381 w 14288"/>
                  <a:gd name="connsiteY2" fmla="*/ 242887 h 302418"/>
                  <a:gd name="connsiteX3" fmla="*/ 4763 w 14288"/>
                  <a:gd name="connsiteY3" fmla="*/ 235743 h 302418"/>
                  <a:gd name="connsiteX4" fmla="*/ 7144 w 14288"/>
                  <a:gd name="connsiteY4" fmla="*/ 119062 h 302418"/>
                  <a:gd name="connsiteX5" fmla="*/ 11906 w 14288"/>
                  <a:gd name="connsiteY5" fmla="*/ 95250 h 302418"/>
                  <a:gd name="connsiteX6" fmla="*/ 14288 w 14288"/>
                  <a:gd name="connsiteY6" fmla="*/ 78581 h 302418"/>
                  <a:gd name="connsiteX7" fmla="*/ 11906 w 14288"/>
                  <a:gd name="connsiteY7" fmla="*/ 0 h 302418"/>
                  <a:gd name="connsiteX8" fmla="*/ 11906 w 14288"/>
                  <a:gd name="connsiteY8" fmla="*/ 0 h 302418"/>
                  <a:gd name="connsiteX0" fmla="*/ 0 w 15664"/>
                  <a:gd name="connsiteY0" fmla="*/ 302418 h 311638"/>
                  <a:gd name="connsiteX1" fmla="*/ 15628 w 15664"/>
                  <a:gd name="connsiteY1" fmla="*/ 311638 h 311638"/>
                  <a:gd name="connsiteX2" fmla="*/ 2381 w 15664"/>
                  <a:gd name="connsiteY2" fmla="*/ 242887 h 311638"/>
                  <a:gd name="connsiteX3" fmla="*/ 4763 w 15664"/>
                  <a:gd name="connsiteY3" fmla="*/ 235743 h 311638"/>
                  <a:gd name="connsiteX4" fmla="*/ 7144 w 15664"/>
                  <a:gd name="connsiteY4" fmla="*/ 119062 h 311638"/>
                  <a:gd name="connsiteX5" fmla="*/ 11906 w 15664"/>
                  <a:gd name="connsiteY5" fmla="*/ 95250 h 311638"/>
                  <a:gd name="connsiteX6" fmla="*/ 14288 w 15664"/>
                  <a:gd name="connsiteY6" fmla="*/ 78581 h 311638"/>
                  <a:gd name="connsiteX7" fmla="*/ 11906 w 15664"/>
                  <a:gd name="connsiteY7" fmla="*/ 0 h 311638"/>
                  <a:gd name="connsiteX8" fmla="*/ 11906 w 15664"/>
                  <a:gd name="connsiteY8" fmla="*/ 0 h 311638"/>
                  <a:gd name="connsiteX0" fmla="*/ 0 w 15663"/>
                  <a:gd name="connsiteY0" fmla="*/ 302418 h 311638"/>
                  <a:gd name="connsiteX1" fmla="*/ 15628 w 15663"/>
                  <a:gd name="connsiteY1" fmla="*/ 311638 h 311638"/>
                  <a:gd name="connsiteX2" fmla="*/ 2381 w 15663"/>
                  <a:gd name="connsiteY2" fmla="*/ 242887 h 311638"/>
                  <a:gd name="connsiteX3" fmla="*/ 7144 w 15663"/>
                  <a:gd name="connsiteY3" fmla="*/ 119062 h 311638"/>
                  <a:gd name="connsiteX4" fmla="*/ 11906 w 15663"/>
                  <a:gd name="connsiteY4" fmla="*/ 95250 h 311638"/>
                  <a:gd name="connsiteX5" fmla="*/ 14288 w 15663"/>
                  <a:gd name="connsiteY5" fmla="*/ 78581 h 311638"/>
                  <a:gd name="connsiteX6" fmla="*/ 11906 w 15663"/>
                  <a:gd name="connsiteY6" fmla="*/ 0 h 311638"/>
                  <a:gd name="connsiteX7" fmla="*/ 11906 w 15663"/>
                  <a:gd name="connsiteY7" fmla="*/ 0 h 311638"/>
                  <a:gd name="connsiteX0" fmla="*/ 0 w 15735"/>
                  <a:gd name="connsiteY0" fmla="*/ 302418 h 323714"/>
                  <a:gd name="connsiteX1" fmla="*/ 15628 w 15735"/>
                  <a:gd name="connsiteY1" fmla="*/ 311638 h 323714"/>
                  <a:gd name="connsiteX2" fmla="*/ 7144 w 15735"/>
                  <a:gd name="connsiteY2" fmla="*/ 119062 h 323714"/>
                  <a:gd name="connsiteX3" fmla="*/ 11906 w 15735"/>
                  <a:gd name="connsiteY3" fmla="*/ 95250 h 323714"/>
                  <a:gd name="connsiteX4" fmla="*/ 14288 w 15735"/>
                  <a:gd name="connsiteY4" fmla="*/ 78581 h 323714"/>
                  <a:gd name="connsiteX5" fmla="*/ 11906 w 15735"/>
                  <a:gd name="connsiteY5" fmla="*/ 0 h 323714"/>
                  <a:gd name="connsiteX6" fmla="*/ 11906 w 15735"/>
                  <a:gd name="connsiteY6" fmla="*/ 0 h 323714"/>
                  <a:gd name="connsiteX0" fmla="*/ 8484 w 8591"/>
                  <a:gd name="connsiteY0" fmla="*/ 311638 h 311638"/>
                  <a:gd name="connsiteX1" fmla="*/ 0 w 8591"/>
                  <a:gd name="connsiteY1" fmla="*/ 119062 h 311638"/>
                  <a:gd name="connsiteX2" fmla="*/ 4762 w 8591"/>
                  <a:gd name="connsiteY2" fmla="*/ 95250 h 311638"/>
                  <a:gd name="connsiteX3" fmla="*/ 7144 w 8591"/>
                  <a:gd name="connsiteY3" fmla="*/ 78581 h 311638"/>
                  <a:gd name="connsiteX4" fmla="*/ 4762 w 8591"/>
                  <a:gd name="connsiteY4" fmla="*/ 0 h 311638"/>
                  <a:gd name="connsiteX5" fmla="*/ 4762 w 8591"/>
                  <a:gd name="connsiteY5" fmla="*/ 0 h 311638"/>
                  <a:gd name="connsiteX0" fmla="*/ 6737 w 8316"/>
                  <a:gd name="connsiteY0" fmla="*/ 13037 h 13037"/>
                  <a:gd name="connsiteX1" fmla="*/ 0 w 8316"/>
                  <a:gd name="connsiteY1" fmla="*/ 3821 h 13037"/>
                  <a:gd name="connsiteX2" fmla="*/ 5543 w 8316"/>
                  <a:gd name="connsiteY2" fmla="*/ 3056 h 13037"/>
                  <a:gd name="connsiteX3" fmla="*/ 8316 w 8316"/>
                  <a:gd name="connsiteY3" fmla="*/ 2522 h 13037"/>
                  <a:gd name="connsiteX4" fmla="*/ 5543 w 8316"/>
                  <a:gd name="connsiteY4" fmla="*/ 0 h 13037"/>
                  <a:gd name="connsiteX5" fmla="*/ 5543 w 8316"/>
                  <a:gd name="connsiteY5" fmla="*/ 0 h 13037"/>
                  <a:gd name="connsiteX0" fmla="*/ 8101 w 10000"/>
                  <a:gd name="connsiteY0" fmla="*/ 10000 h 10000"/>
                  <a:gd name="connsiteX1" fmla="*/ 0 w 10000"/>
                  <a:gd name="connsiteY1" fmla="*/ 2931 h 10000"/>
                  <a:gd name="connsiteX2" fmla="*/ 6665 w 10000"/>
                  <a:gd name="connsiteY2" fmla="*/ 2344 h 10000"/>
                  <a:gd name="connsiteX3" fmla="*/ 10000 w 10000"/>
                  <a:gd name="connsiteY3" fmla="*/ 1934 h 10000"/>
                  <a:gd name="connsiteX4" fmla="*/ 6665 w 10000"/>
                  <a:gd name="connsiteY4" fmla="*/ 0 h 10000"/>
                  <a:gd name="connsiteX5" fmla="*/ 6665 w 10000"/>
                  <a:gd name="connsiteY5" fmla="*/ 867 h 10000"/>
                  <a:gd name="connsiteX0" fmla="*/ 8101 w 10000"/>
                  <a:gd name="connsiteY0" fmla="*/ 9133 h 9133"/>
                  <a:gd name="connsiteX1" fmla="*/ 0 w 10000"/>
                  <a:gd name="connsiteY1" fmla="*/ 2064 h 9133"/>
                  <a:gd name="connsiteX2" fmla="*/ 6665 w 10000"/>
                  <a:gd name="connsiteY2" fmla="*/ 1477 h 9133"/>
                  <a:gd name="connsiteX3" fmla="*/ 10000 w 10000"/>
                  <a:gd name="connsiteY3" fmla="*/ 1067 h 9133"/>
                  <a:gd name="connsiteX4" fmla="*/ 6665 w 10000"/>
                  <a:gd name="connsiteY4" fmla="*/ 0 h 9133"/>
                  <a:gd name="connsiteX0" fmla="*/ 1481 w 3380"/>
                  <a:gd name="connsiteY0" fmla="*/ 10000 h 10000"/>
                  <a:gd name="connsiteX1" fmla="*/ 45 w 3380"/>
                  <a:gd name="connsiteY1" fmla="*/ 1617 h 10000"/>
                  <a:gd name="connsiteX2" fmla="*/ 3380 w 3380"/>
                  <a:gd name="connsiteY2" fmla="*/ 1168 h 10000"/>
                  <a:gd name="connsiteX3" fmla="*/ 45 w 3380"/>
                  <a:gd name="connsiteY3" fmla="*/ 0 h 10000"/>
                  <a:gd name="connsiteX0" fmla="*/ 7351 w 9886"/>
                  <a:gd name="connsiteY0" fmla="*/ 2811 h 2811"/>
                  <a:gd name="connsiteX1" fmla="*/ 19 w 9886"/>
                  <a:gd name="connsiteY1" fmla="*/ 1617 h 2811"/>
                  <a:gd name="connsiteX2" fmla="*/ 9886 w 9886"/>
                  <a:gd name="connsiteY2" fmla="*/ 1168 h 2811"/>
                  <a:gd name="connsiteX3" fmla="*/ 19 w 9886"/>
                  <a:gd name="connsiteY3" fmla="*/ 0 h 2811"/>
                </a:gdLst>
                <a:ahLst/>
                <a:cxnLst>
                  <a:cxn ang="0">
                    <a:pos x="connsiteX0" y="connsiteY0"/>
                  </a:cxn>
                  <a:cxn ang="0">
                    <a:pos x="connsiteX1" y="connsiteY1"/>
                  </a:cxn>
                  <a:cxn ang="0">
                    <a:pos x="connsiteX2" y="connsiteY2"/>
                  </a:cxn>
                  <a:cxn ang="0">
                    <a:pos x="connsiteX3" y="connsiteY3"/>
                  </a:cxn>
                </a:cxnLst>
                <a:rect l="l" t="t" r="r" b="b"/>
                <a:pathLst>
                  <a:path w="9886" h="2811">
                    <a:moveTo>
                      <a:pt x="7351" y="2811"/>
                    </a:moveTo>
                    <a:cubicBezTo>
                      <a:pt x="6466" y="1065"/>
                      <a:pt x="-404" y="1891"/>
                      <a:pt x="19" y="1617"/>
                    </a:cubicBezTo>
                    <a:cubicBezTo>
                      <a:pt x="442" y="1343"/>
                      <a:pt x="6596" y="1318"/>
                      <a:pt x="9886" y="1168"/>
                    </a:cubicBezTo>
                    <a:cubicBezTo>
                      <a:pt x="9886" y="899"/>
                      <a:pt x="2075" y="243"/>
                      <a:pt x="19" y="0"/>
                    </a:cubicBez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sp>
          <p:nvSpPr>
            <p:cNvPr id="110" name="Oval 109"/>
            <p:cNvSpPr/>
            <p:nvPr/>
          </p:nvSpPr>
          <p:spPr>
            <a:xfrm>
              <a:off x="1277176" y="4356313"/>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P</a:t>
              </a:r>
            </a:p>
          </p:txBody>
        </p:sp>
        <p:cxnSp>
          <p:nvCxnSpPr>
            <p:cNvPr id="111" name="Straight Connector 110"/>
            <p:cNvCxnSpPr/>
            <p:nvPr/>
          </p:nvCxnSpPr>
          <p:spPr>
            <a:xfrm flipV="1">
              <a:off x="671848" y="4893690"/>
              <a:ext cx="2452352" cy="384"/>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1886776" y="4360290"/>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T</a:t>
              </a:r>
            </a:p>
          </p:txBody>
        </p:sp>
        <p:grpSp>
          <p:nvGrpSpPr>
            <p:cNvPr id="107" name="Group 54"/>
            <p:cNvGrpSpPr/>
            <p:nvPr/>
          </p:nvGrpSpPr>
          <p:grpSpPr>
            <a:xfrm>
              <a:off x="4020376" y="4342065"/>
              <a:ext cx="323024" cy="627825"/>
              <a:chOff x="2133600" y="1377149"/>
              <a:chExt cx="323024" cy="627825"/>
            </a:xfrm>
          </p:grpSpPr>
          <p:sp>
            <p:nvSpPr>
              <p:cNvPr id="174" name="Freeform 173"/>
              <p:cNvSpPr/>
              <p:nvPr/>
            </p:nvSpPr>
            <p:spPr>
              <a:xfrm>
                <a:off x="2133600" y="1852574"/>
                <a:ext cx="304800" cy="152400"/>
              </a:xfrm>
              <a:custGeom>
                <a:avLst/>
                <a:gdLst>
                  <a:gd name="connsiteX0" fmla="*/ 0 w 749672"/>
                  <a:gd name="connsiteY0" fmla="*/ 0 h 316791"/>
                  <a:gd name="connsiteX1" fmla="*/ 0 w 749672"/>
                  <a:gd name="connsiteY1" fmla="*/ 0 h 316791"/>
                  <a:gd name="connsiteX2" fmla="*/ 80387 w 749672"/>
                  <a:gd name="connsiteY2" fmla="*/ 10048 h 316791"/>
                  <a:gd name="connsiteX3" fmla="*/ 110532 w 749672"/>
                  <a:gd name="connsiteY3" fmla="*/ 20096 h 316791"/>
                  <a:gd name="connsiteX4" fmla="*/ 130629 w 749672"/>
                  <a:gd name="connsiteY4" fmla="*/ 40193 h 316791"/>
                  <a:gd name="connsiteX5" fmla="*/ 140677 w 749672"/>
                  <a:gd name="connsiteY5" fmla="*/ 55266 h 316791"/>
                  <a:gd name="connsiteX6" fmla="*/ 190919 w 749672"/>
                  <a:gd name="connsiteY6" fmla="*/ 80386 h 316791"/>
                  <a:gd name="connsiteX7" fmla="*/ 221064 w 749672"/>
                  <a:gd name="connsiteY7" fmla="*/ 95459 h 316791"/>
                  <a:gd name="connsiteX8" fmla="*/ 236136 w 749672"/>
                  <a:gd name="connsiteY8" fmla="*/ 105507 h 316791"/>
                  <a:gd name="connsiteX9" fmla="*/ 281354 w 749672"/>
                  <a:gd name="connsiteY9" fmla="*/ 120580 h 316791"/>
                  <a:gd name="connsiteX10" fmla="*/ 296426 w 749672"/>
                  <a:gd name="connsiteY10" fmla="*/ 125604 h 316791"/>
                  <a:gd name="connsiteX11" fmla="*/ 316523 w 749672"/>
                  <a:gd name="connsiteY11" fmla="*/ 135652 h 316791"/>
                  <a:gd name="connsiteX12" fmla="*/ 336620 w 749672"/>
                  <a:gd name="connsiteY12" fmla="*/ 140677 h 316791"/>
                  <a:gd name="connsiteX13" fmla="*/ 376813 w 749672"/>
                  <a:gd name="connsiteY13" fmla="*/ 150725 h 316791"/>
                  <a:gd name="connsiteX14" fmla="*/ 401934 w 749672"/>
                  <a:gd name="connsiteY14" fmla="*/ 170822 h 316791"/>
                  <a:gd name="connsiteX15" fmla="*/ 411982 w 749672"/>
                  <a:gd name="connsiteY15" fmla="*/ 185894 h 316791"/>
                  <a:gd name="connsiteX16" fmla="*/ 442127 w 749672"/>
                  <a:gd name="connsiteY16" fmla="*/ 211015 h 316791"/>
                  <a:gd name="connsiteX17" fmla="*/ 452176 w 749672"/>
                  <a:gd name="connsiteY17" fmla="*/ 221063 h 316791"/>
                  <a:gd name="connsiteX18" fmla="*/ 487345 w 749672"/>
                  <a:gd name="connsiteY18" fmla="*/ 231112 h 316791"/>
                  <a:gd name="connsiteX19" fmla="*/ 552659 w 749672"/>
                  <a:gd name="connsiteY19" fmla="*/ 251208 h 316791"/>
                  <a:gd name="connsiteX20" fmla="*/ 648119 w 749672"/>
                  <a:gd name="connsiteY20" fmla="*/ 261257 h 316791"/>
                  <a:gd name="connsiteX21" fmla="*/ 673240 w 749672"/>
                  <a:gd name="connsiteY21" fmla="*/ 281354 h 316791"/>
                  <a:gd name="connsiteX22" fmla="*/ 708409 w 749672"/>
                  <a:gd name="connsiteY22" fmla="*/ 296426 h 316791"/>
                  <a:gd name="connsiteX23" fmla="*/ 723481 w 749672"/>
                  <a:gd name="connsiteY23" fmla="*/ 306474 h 316791"/>
                  <a:gd name="connsiteX24" fmla="*/ 738554 w 749672"/>
                  <a:gd name="connsiteY24" fmla="*/ 311499 h 316791"/>
                  <a:gd name="connsiteX25" fmla="*/ 728505 w 749672"/>
                  <a:gd name="connsiteY25" fmla="*/ 20096 h 316791"/>
                  <a:gd name="connsiteX26" fmla="*/ 683288 w 749672"/>
                  <a:gd name="connsiteY26" fmla="*/ 25121 h 316791"/>
                  <a:gd name="connsiteX27" fmla="*/ 663191 w 749672"/>
                  <a:gd name="connsiteY27" fmla="*/ 30145 h 316791"/>
                  <a:gd name="connsiteX28" fmla="*/ 602901 w 749672"/>
                  <a:gd name="connsiteY28" fmla="*/ 40193 h 316791"/>
                  <a:gd name="connsiteX29" fmla="*/ 577780 w 749672"/>
                  <a:gd name="connsiteY29" fmla="*/ 60290 h 316791"/>
                  <a:gd name="connsiteX30" fmla="*/ 562708 w 749672"/>
                  <a:gd name="connsiteY30" fmla="*/ 70338 h 316791"/>
                  <a:gd name="connsiteX31" fmla="*/ 552659 w 749672"/>
                  <a:gd name="connsiteY31" fmla="*/ 80386 h 316791"/>
                  <a:gd name="connsiteX32" fmla="*/ 512466 w 749672"/>
                  <a:gd name="connsiteY32" fmla="*/ 90435 h 316791"/>
                  <a:gd name="connsiteX33" fmla="*/ 482321 w 749672"/>
                  <a:gd name="connsiteY33" fmla="*/ 105507 h 316791"/>
                  <a:gd name="connsiteX34" fmla="*/ 457200 w 749672"/>
                  <a:gd name="connsiteY34" fmla="*/ 130628 h 316791"/>
                  <a:gd name="connsiteX35" fmla="*/ 442127 w 749672"/>
                  <a:gd name="connsiteY35" fmla="*/ 125604 h 316791"/>
                  <a:gd name="connsiteX36" fmla="*/ 406958 w 749672"/>
                  <a:gd name="connsiteY36" fmla="*/ 145701 h 316791"/>
                  <a:gd name="connsiteX37" fmla="*/ 351692 w 749672"/>
                  <a:gd name="connsiteY37" fmla="*/ 155749 h 316791"/>
                  <a:gd name="connsiteX38" fmla="*/ 321547 w 749672"/>
                  <a:gd name="connsiteY38" fmla="*/ 170822 h 316791"/>
                  <a:gd name="connsiteX39" fmla="*/ 306475 w 749672"/>
                  <a:gd name="connsiteY39" fmla="*/ 175846 h 316791"/>
                  <a:gd name="connsiteX40" fmla="*/ 281354 w 749672"/>
                  <a:gd name="connsiteY40" fmla="*/ 200967 h 316791"/>
                  <a:gd name="connsiteX41" fmla="*/ 195943 w 749672"/>
                  <a:gd name="connsiteY41" fmla="*/ 216039 h 316791"/>
                  <a:gd name="connsiteX42" fmla="*/ 180870 w 749672"/>
                  <a:gd name="connsiteY42" fmla="*/ 221063 h 316791"/>
                  <a:gd name="connsiteX43" fmla="*/ 170822 w 749672"/>
                  <a:gd name="connsiteY43" fmla="*/ 231112 h 316791"/>
                  <a:gd name="connsiteX44" fmla="*/ 140677 w 749672"/>
                  <a:gd name="connsiteY44" fmla="*/ 241160 h 316791"/>
                  <a:gd name="connsiteX45" fmla="*/ 125604 w 749672"/>
                  <a:gd name="connsiteY45" fmla="*/ 251208 h 316791"/>
                  <a:gd name="connsiteX46" fmla="*/ 100483 w 749672"/>
                  <a:gd name="connsiteY46" fmla="*/ 256233 h 316791"/>
                  <a:gd name="connsiteX47" fmla="*/ 85411 w 749672"/>
                  <a:gd name="connsiteY47" fmla="*/ 261257 h 316791"/>
                  <a:gd name="connsiteX48" fmla="*/ 65314 w 749672"/>
                  <a:gd name="connsiteY48" fmla="*/ 266281 h 316791"/>
                  <a:gd name="connsiteX49" fmla="*/ 50242 w 749672"/>
                  <a:gd name="connsiteY49" fmla="*/ 276329 h 316791"/>
                  <a:gd name="connsiteX50" fmla="*/ 35169 w 749672"/>
                  <a:gd name="connsiteY50" fmla="*/ 281354 h 316791"/>
                  <a:gd name="connsiteX51" fmla="*/ 25121 w 749672"/>
                  <a:gd name="connsiteY51" fmla="*/ 296426 h 316791"/>
                  <a:gd name="connsiteX52" fmla="*/ 15072 w 749672"/>
                  <a:gd name="connsiteY52" fmla="*/ 306474 h 316791"/>
                  <a:gd name="connsiteX53" fmla="*/ 0 w 749672"/>
                  <a:gd name="connsiteY53" fmla="*/ 0 h 3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9672" h="316791">
                    <a:moveTo>
                      <a:pt x="0" y="0"/>
                    </a:moveTo>
                    <a:lnTo>
                      <a:pt x="0" y="0"/>
                    </a:lnTo>
                    <a:cubicBezTo>
                      <a:pt x="17470" y="1747"/>
                      <a:pt x="59610" y="4854"/>
                      <a:pt x="80387" y="10048"/>
                    </a:cubicBezTo>
                    <a:cubicBezTo>
                      <a:pt x="90663" y="12617"/>
                      <a:pt x="110532" y="20096"/>
                      <a:pt x="110532" y="20096"/>
                    </a:cubicBezTo>
                    <a:cubicBezTo>
                      <a:pt x="117231" y="26795"/>
                      <a:pt x="125374" y="32310"/>
                      <a:pt x="130629" y="40193"/>
                    </a:cubicBezTo>
                    <a:cubicBezTo>
                      <a:pt x="133978" y="45217"/>
                      <a:pt x="136133" y="51290"/>
                      <a:pt x="140677" y="55266"/>
                    </a:cubicBezTo>
                    <a:cubicBezTo>
                      <a:pt x="164603" y="76201"/>
                      <a:pt x="165947" y="74143"/>
                      <a:pt x="190919" y="80386"/>
                    </a:cubicBezTo>
                    <a:cubicBezTo>
                      <a:pt x="234103" y="109178"/>
                      <a:pt x="179471" y="74663"/>
                      <a:pt x="221064" y="95459"/>
                    </a:cubicBezTo>
                    <a:cubicBezTo>
                      <a:pt x="226465" y="98159"/>
                      <a:pt x="230618" y="103055"/>
                      <a:pt x="236136" y="105507"/>
                    </a:cubicBezTo>
                    <a:cubicBezTo>
                      <a:pt x="236151" y="105514"/>
                      <a:pt x="273810" y="118065"/>
                      <a:pt x="281354" y="120580"/>
                    </a:cubicBezTo>
                    <a:cubicBezTo>
                      <a:pt x="286378" y="122255"/>
                      <a:pt x="291689" y="123236"/>
                      <a:pt x="296426" y="125604"/>
                    </a:cubicBezTo>
                    <a:cubicBezTo>
                      <a:pt x="303125" y="128953"/>
                      <a:pt x="309510" y="133022"/>
                      <a:pt x="316523" y="135652"/>
                    </a:cubicBezTo>
                    <a:cubicBezTo>
                      <a:pt x="322989" y="138077"/>
                      <a:pt x="329980" y="138780"/>
                      <a:pt x="336620" y="140677"/>
                    </a:cubicBezTo>
                    <a:cubicBezTo>
                      <a:pt x="372658" y="150974"/>
                      <a:pt x="325755" y="140514"/>
                      <a:pt x="376813" y="150725"/>
                    </a:cubicBezTo>
                    <a:cubicBezTo>
                      <a:pt x="388008" y="158188"/>
                      <a:pt x="393750" y="160592"/>
                      <a:pt x="401934" y="170822"/>
                    </a:cubicBezTo>
                    <a:cubicBezTo>
                      <a:pt x="405706" y="175537"/>
                      <a:pt x="408116" y="181255"/>
                      <a:pt x="411982" y="185894"/>
                    </a:cubicBezTo>
                    <a:cubicBezTo>
                      <a:pt x="429883" y="207375"/>
                      <a:pt x="422368" y="195208"/>
                      <a:pt x="442127" y="211015"/>
                    </a:cubicBezTo>
                    <a:cubicBezTo>
                      <a:pt x="445826" y="213974"/>
                      <a:pt x="448114" y="218626"/>
                      <a:pt x="452176" y="221063"/>
                    </a:cubicBezTo>
                    <a:cubicBezTo>
                      <a:pt x="457809" y="224443"/>
                      <a:pt x="482958" y="229796"/>
                      <a:pt x="487345" y="231112"/>
                    </a:cubicBezTo>
                    <a:cubicBezTo>
                      <a:pt x="509031" y="237618"/>
                      <a:pt x="530230" y="247130"/>
                      <a:pt x="552659" y="251208"/>
                    </a:cubicBezTo>
                    <a:cubicBezTo>
                      <a:pt x="585990" y="257268"/>
                      <a:pt x="613156" y="258343"/>
                      <a:pt x="648119" y="261257"/>
                    </a:cubicBezTo>
                    <a:cubicBezTo>
                      <a:pt x="677461" y="271038"/>
                      <a:pt x="650514" y="258628"/>
                      <a:pt x="673240" y="281354"/>
                    </a:cubicBezTo>
                    <a:cubicBezTo>
                      <a:pt x="684805" y="292919"/>
                      <a:pt x="693035" y="292583"/>
                      <a:pt x="708409" y="296426"/>
                    </a:cubicBezTo>
                    <a:cubicBezTo>
                      <a:pt x="713433" y="299775"/>
                      <a:pt x="718080" y="303774"/>
                      <a:pt x="723481" y="306474"/>
                    </a:cubicBezTo>
                    <a:cubicBezTo>
                      <a:pt x="728218" y="308843"/>
                      <a:pt x="738350" y="316791"/>
                      <a:pt x="738554" y="311499"/>
                    </a:cubicBezTo>
                    <a:cubicBezTo>
                      <a:pt x="746584" y="102742"/>
                      <a:pt x="749672" y="125914"/>
                      <a:pt x="728505" y="20096"/>
                    </a:cubicBezTo>
                    <a:cubicBezTo>
                      <a:pt x="713433" y="21771"/>
                      <a:pt x="698277" y="22815"/>
                      <a:pt x="683288" y="25121"/>
                    </a:cubicBezTo>
                    <a:cubicBezTo>
                      <a:pt x="676463" y="26171"/>
                      <a:pt x="670002" y="29010"/>
                      <a:pt x="663191" y="30145"/>
                    </a:cubicBezTo>
                    <a:cubicBezTo>
                      <a:pt x="592623" y="41906"/>
                      <a:pt x="648127" y="28887"/>
                      <a:pt x="602901" y="40193"/>
                    </a:cubicBezTo>
                    <a:cubicBezTo>
                      <a:pt x="556514" y="71118"/>
                      <a:pt x="613574" y="31654"/>
                      <a:pt x="577780" y="60290"/>
                    </a:cubicBezTo>
                    <a:cubicBezTo>
                      <a:pt x="573065" y="64062"/>
                      <a:pt x="567423" y="66566"/>
                      <a:pt x="562708" y="70338"/>
                    </a:cubicBezTo>
                    <a:cubicBezTo>
                      <a:pt x="559009" y="73297"/>
                      <a:pt x="557013" y="78520"/>
                      <a:pt x="552659" y="80386"/>
                    </a:cubicBezTo>
                    <a:cubicBezTo>
                      <a:pt x="512532" y="97583"/>
                      <a:pt x="541725" y="75806"/>
                      <a:pt x="512466" y="90435"/>
                    </a:cubicBezTo>
                    <a:cubicBezTo>
                      <a:pt x="473508" y="109913"/>
                      <a:pt x="520204" y="92879"/>
                      <a:pt x="482321" y="105507"/>
                    </a:cubicBezTo>
                    <a:cubicBezTo>
                      <a:pt x="476460" y="114299"/>
                      <a:pt x="469760" y="128535"/>
                      <a:pt x="457200" y="130628"/>
                    </a:cubicBezTo>
                    <a:cubicBezTo>
                      <a:pt x="451976" y="131499"/>
                      <a:pt x="447151" y="127279"/>
                      <a:pt x="442127" y="125604"/>
                    </a:cubicBezTo>
                    <a:cubicBezTo>
                      <a:pt x="396026" y="140971"/>
                      <a:pt x="467794" y="115283"/>
                      <a:pt x="406958" y="145701"/>
                    </a:cubicBezTo>
                    <a:cubicBezTo>
                      <a:pt x="397483" y="150438"/>
                      <a:pt x="355778" y="155165"/>
                      <a:pt x="351692" y="155749"/>
                    </a:cubicBezTo>
                    <a:cubicBezTo>
                      <a:pt x="313809" y="168377"/>
                      <a:pt x="360504" y="151343"/>
                      <a:pt x="321547" y="170822"/>
                    </a:cubicBezTo>
                    <a:cubicBezTo>
                      <a:pt x="316810" y="173190"/>
                      <a:pt x="311499" y="174171"/>
                      <a:pt x="306475" y="175846"/>
                    </a:cubicBezTo>
                    <a:cubicBezTo>
                      <a:pt x="298101" y="184220"/>
                      <a:pt x="292588" y="197222"/>
                      <a:pt x="281354" y="200967"/>
                    </a:cubicBezTo>
                    <a:cubicBezTo>
                      <a:pt x="233660" y="216864"/>
                      <a:pt x="261757" y="210056"/>
                      <a:pt x="195943" y="216039"/>
                    </a:cubicBezTo>
                    <a:cubicBezTo>
                      <a:pt x="190919" y="217714"/>
                      <a:pt x="185411" y="218338"/>
                      <a:pt x="180870" y="221063"/>
                    </a:cubicBezTo>
                    <a:cubicBezTo>
                      <a:pt x="176808" y="223500"/>
                      <a:pt x="175059" y="228994"/>
                      <a:pt x="170822" y="231112"/>
                    </a:cubicBezTo>
                    <a:cubicBezTo>
                      <a:pt x="161348" y="235849"/>
                      <a:pt x="149490" y="235285"/>
                      <a:pt x="140677" y="241160"/>
                    </a:cubicBezTo>
                    <a:cubicBezTo>
                      <a:pt x="135653" y="244509"/>
                      <a:pt x="131258" y="249088"/>
                      <a:pt x="125604" y="251208"/>
                    </a:cubicBezTo>
                    <a:cubicBezTo>
                      <a:pt x="117608" y="254206"/>
                      <a:pt x="108768" y="254162"/>
                      <a:pt x="100483" y="256233"/>
                    </a:cubicBezTo>
                    <a:cubicBezTo>
                      <a:pt x="95345" y="257518"/>
                      <a:pt x="90503" y="259802"/>
                      <a:pt x="85411" y="261257"/>
                    </a:cubicBezTo>
                    <a:cubicBezTo>
                      <a:pt x="78772" y="263154"/>
                      <a:pt x="72013" y="264606"/>
                      <a:pt x="65314" y="266281"/>
                    </a:cubicBezTo>
                    <a:cubicBezTo>
                      <a:pt x="60290" y="269630"/>
                      <a:pt x="55643" y="273629"/>
                      <a:pt x="50242" y="276329"/>
                    </a:cubicBezTo>
                    <a:cubicBezTo>
                      <a:pt x="45505" y="278698"/>
                      <a:pt x="39305" y="278045"/>
                      <a:pt x="35169" y="281354"/>
                    </a:cubicBezTo>
                    <a:cubicBezTo>
                      <a:pt x="30454" y="285126"/>
                      <a:pt x="28893" y="291711"/>
                      <a:pt x="25121" y="296426"/>
                    </a:cubicBezTo>
                    <a:cubicBezTo>
                      <a:pt x="22162" y="300125"/>
                      <a:pt x="18422" y="303125"/>
                      <a:pt x="15072" y="306474"/>
                    </a:cubicBezTo>
                    <a:cubicBezTo>
                      <a:pt x="13370" y="202641"/>
                      <a:pt x="2512" y="51079"/>
                      <a:pt x="0" y="0"/>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5" name="Oval 174"/>
              <p:cNvSpPr/>
              <p:nvPr/>
            </p:nvSpPr>
            <p:spPr>
              <a:xfrm>
                <a:off x="2133600" y="1377149"/>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M</a:t>
                </a:r>
              </a:p>
            </p:txBody>
          </p:sp>
          <p:sp>
            <p:nvSpPr>
              <p:cNvPr id="176" name="Freeform 175"/>
              <p:cNvSpPr/>
              <p:nvPr/>
            </p:nvSpPr>
            <p:spPr>
              <a:xfrm flipH="1">
                <a:off x="2286000" y="1690647"/>
                <a:ext cx="15277" cy="237427"/>
              </a:xfrm>
              <a:custGeom>
                <a:avLst/>
                <a:gdLst>
                  <a:gd name="connsiteX0" fmla="*/ 0 w 14288"/>
                  <a:gd name="connsiteY0" fmla="*/ 302418 h 302418"/>
                  <a:gd name="connsiteX1" fmla="*/ 0 w 14288"/>
                  <a:gd name="connsiteY1" fmla="*/ 302418 h 302418"/>
                  <a:gd name="connsiteX2" fmla="*/ 2381 w 14288"/>
                  <a:gd name="connsiteY2" fmla="*/ 242887 h 302418"/>
                  <a:gd name="connsiteX3" fmla="*/ 4763 w 14288"/>
                  <a:gd name="connsiteY3" fmla="*/ 235743 h 302418"/>
                  <a:gd name="connsiteX4" fmla="*/ 7144 w 14288"/>
                  <a:gd name="connsiteY4" fmla="*/ 119062 h 302418"/>
                  <a:gd name="connsiteX5" fmla="*/ 11906 w 14288"/>
                  <a:gd name="connsiteY5" fmla="*/ 95250 h 302418"/>
                  <a:gd name="connsiteX6" fmla="*/ 14288 w 14288"/>
                  <a:gd name="connsiteY6" fmla="*/ 78581 h 302418"/>
                  <a:gd name="connsiteX7" fmla="*/ 11906 w 14288"/>
                  <a:gd name="connsiteY7" fmla="*/ 0 h 302418"/>
                  <a:gd name="connsiteX8" fmla="*/ 11906 w 14288"/>
                  <a:gd name="connsiteY8" fmla="*/ 0 h 302418"/>
                  <a:gd name="connsiteX0" fmla="*/ 0 w 15664"/>
                  <a:gd name="connsiteY0" fmla="*/ 302418 h 311638"/>
                  <a:gd name="connsiteX1" fmla="*/ 15628 w 15664"/>
                  <a:gd name="connsiteY1" fmla="*/ 311638 h 311638"/>
                  <a:gd name="connsiteX2" fmla="*/ 2381 w 15664"/>
                  <a:gd name="connsiteY2" fmla="*/ 242887 h 311638"/>
                  <a:gd name="connsiteX3" fmla="*/ 4763 w 15664"/>
                  <a:gd name="connsiteY3" fmla="*/ 235743 h 311638"/>
                  <a:gd name="connsiteX4" fmla="*/ 7144 w 15664"/>
                  <a:gd name="connsiteY4" fmla="*/ 119062 h 311638"/>
                  <a:gd name="connsiteX5" fmla="*/ 11906 w 15664"/>
                  <a:gd name="connsiteY5" fmla="*/ 95250 h 311638"/>
                  <a:gd name="connsiteX6" fmla="*/ 14288 w 15664"/>
                  <a:gd name="connsiteY6" fmla="*/ 78581 h 311638"/>
                  <a:gd name="connsiteX7" fmla="*/ 11906 w 15664"/>
                  <a:gd name="connsiteY7" fmla="*/ 0 h 311638"/>
                  <a:gd name="connsiteX8" fmla="*/ 11906 w 15664"/>
                  <a:gd name="connsiteY8" fmla="*/ 0 h 311638"/>
                  <a:gd name="connsiteX0" fmla="*/ 0 w 15663"/>
                  <a:gd name="connsiteY0" fmla="*/ 302418 h 311638"/>
                  <a:gd name="connsiteX1" fmla="*/ 15628 w 15663"/>
                  <a:gd name="connsiteY1" fmla="*/ 311638 h 311638"/>
                  <a:gd name="connsiteX2" fmla="*/ 2381 w 15663"/>
                  <a:gd name="connsiteY2" fmla="*/ 242887 h 311638"/>
                  <a:gd name="connsiteX3" fmla="*/ 7144 w 15663"/>
                  <a:gd name="connsiteY3" fmla="*/ 119062 h 311638"/>
                  <a:gd name="connsiteX4" fmla="*/ 11906 w 15663"/>
                  <a:gd name="connsiteY4" fmla="*/ 95250 h 311638"/>
                  <a:gd name="connsiteX5" fmla="*/ 14288 w 15663"/>
                  <a:gd name="connsiteY5" fmla="*/ 78581 h 311638"/>
                  <a:gd name="connsiteX6" fmla="*/ 11906 w 15663"/>
                  <a:gd name="connsiteY6" fmla="*/ 0 h 311638"/>
                  <a:gd name="connsiteX7" fmla="*/ 11906 w 15663"/>
                  <a:gd name="connsiteY7" fmla="*/ 0 h 311638"/>
                  <a:gd name="connsiteX0" fmla="*/ 0 w 15735"/>
                  <a:gd name="connsiteY0" fmla="*/ 302418 h 323714"/>
                  <a:gd name="connsiteX1" fmla="*/ 15628 w 15735"/>
                  <a:gd name="connsiteY1" fmla="*/ 311638 h 323714"/>
                  <a:gd name="connsiteX2" fmla="*/ 7144 w 15735"/>
                  <a:gd name="connsiteY2" fmla="*/ 119062 h 323714"/>
                  <a:gd name="connsiteX3" fmla="*/ 11906 w 15735"/>
                  <a:gd name="connsiteY3" fmla="*/ 95250 h 323714"/>
                  <a:gd name="connsiteX4" fmla="*/ 14288 w 15735"/>
                  <a:gd name="connsiteY4" fmla="*/ 78581 h 323714"/>
                  <a:gd name="connsiteX5" fmla="*/ 11906 w 15735"/>
                  <a:gd name="connsiteY5" fmla="*/ 0 h 323714"/>
                  <a:gd name="connsiteX6" fmla="*/ 11906 w 15735"/>
                  <a:gd name="connsiteY6" fmla="*/ 0 h 323714"/>
                  <a:gd name="connsiteX0" fmla="*/ 8484 w 8591"/>
                  <a:gd name="connsiteY0" fmla="*/ 311638 h 311638"/>
                  <a:gd name="connsiteX1" fmla="*/ 0 w 8591"/>
                  <a:gd name="connsiteY1" fmla="*/ 119062 h 311638"/>
                  <a:gd name="connsiteX2" fmla="*/ 4762 w 8591"/>
                  <a:gd name="connsiteY2" fmla="*/ 95250 h 311638"/>
                  <a:gd name="connsiteX3" fmla="*/ 7144 w 8591"/>
                  <a:gd name="connsiteY3" fmla="*/ 78581 h 311638"/>
                  <a:gd name="connsiteX4" fmla="*/ 4762 w 8591"/>
                  <a:gd name="connsiteY4" fmla="*/ 0 h 311638"/>
                  <a:gd name="connsiteX5" fmla="*/ 4762 w 8591"/>
                  <a:gd name="connsiteY5" fmla="*/ 0 h 311638"/>
                  <a:gd name="connsiteX0" fmla="*/ 6737 w 8316"/>
                  <a:gd name="connsiteY0" fmla="*/ 13037 h 13037"/>
                  <a:gd name="connsiteX1" fmla="*/ 0 w 8316"/>
                  <a:gd name="connsiteY1" fmla="*/ 3821 h 13037"/>
                  <a:gd name="connsiteX2" fmla="*/ 5543 w 8316"/>
                  <a:gd name="connsiteY2" fmla="*/ 3056 h 13037"/>
                  <a:gd name="connsiteX3" fmla="*/ 8316 w 8316"/>
                  <a:gd name="connsiteY3" fmla="*/ 2522 h 13037"/>
                  <a:gd name="connsiteX4" fmla="*/ 5543 w 8316"/>
                  <a:gd name="connsiteY4" fmla="*/ 0 h 13037"/>
                  <a:gd name="connsiteX5" fmla="*/ 5543 w 8316"/>
                  <a:gd name="connsiteY5" fmla="*/ 0 h 13037"/>
                  <a:gd name="connsiteX0" fmla="*/ 8101 w 10000"/>
                  <a:gd name="connsiteY0" fmla="*/ 10000 h 10000"/>
                  <a:gd name="connsiteX1" fmla="*/ 0 w 10000"/>
                  <a:gd name="connsiteY1" fmla="*/ 2931 h 10000"/>
                  <a:gd name="connsiteX2" fmla="*/ 6665 w 10000"/>
                  <a:gd name="connsiteY2" fmla="*/ 2344 h 10000"/>
                  <a:gd name="connsiteX3" fmla="*/ 10000 w 10000"/>
                  <a:gd name="connsiteY3" fmla="*/ 1934 h 10000"/>
                  <a:gd name="connsiteX4" fmla="*/ 6665 w 10000"/>
                  <a:gd name="connsiteY4" fmla="*/ 0 h 10000"/>
                  <a:gd name="connsiteX5" fmla="*/ 6665 w 10000"/>
                  <a:gd name="connsiteY5" fmla="*/ 867 h 10000"/>
                  <a:gd name="connsiteX0" fmla="*/ 8101 w 10000"/>
                  <a:gd name="connsiteY0" fmla="*/ 9133 h 9133"/>
                  <a:gd name="connsiteX1" fmla="*/ 0 w 10000"/>
                  <a:gd name="connsiteY1" fmla="*/ 2064 h 9133"/>
                  <a:gd name="connsiteX2" fmla="*/ 6665 w 10000"/>
                  <a:gd name="connsiteY2" fmla="*/ 1477 h 9133"/>
                  <a:gd name="connsiteX3" fmla="*/ 10000 w 10000"/>
                  <a:gd name="connsiteY3" fmla="*/ 1067 h 9133"/>
                  <a:gd name="connsiteX4" fmla="*/ 6665 w 10000"/>
                  <a:gd name="connsiteY4" fmla="*/ 0 h 9133"/>
                  <a:gd name="connsiteX0" fmla="*/ 1481 w 3380"/>
                  <a:gd name="connsiteY0" fmla="*/ 10000 h 10000"/>
                  <a:gd name="connsiteX1" fmla="*/ 45 w 3380"/>
                  <a:gd name="connsiteY1" fmla="*/ 1617 h 10000"/>
                  <a:gd name="connsiteX2" fmla="*/ 3380 w 3380"/>
                  <a:gd name="connsiteY2" fmla="*/ 1168 h 10000"/>
                  <a:gd name="connsiteX3" fmla="*/ 45 w 3380"/>
                  <a:gd name="connsiteY3" fmla="*/ 0 h 10000"/>
                  <a:gd name="connsiteX0" fmla="*/ 7351 w 9886"/>
                  <a:gd name="connsiteY0" fmla="*/ 2811 h 2811"/>
                  <a:gd name="connsiteX1" fmla="*/ 19 w 9886"/>
                  <a:gd name="connsiteY1" fmla="*/ 1617 h 2811"/>
                  <a:gd name="connsiteX2" fmla="*/ 9886 w 9886"/>
                  <a:gd name="connsiteY2" fmla="*/ 1168 h 2811"/>
                  <a:gd name="connsiteX3" fmla="*/ 19 w 9886"/>
                  <a:gd name="connsiteY3" fmla="*/ 0 h 2811"/>
                </a:gdLst>
                <a:ahLst/>
                <a:cxnLst>
                  <a:cxn ang="0">
                    <a:pos x="connsiteX0" y="connsiteY0"/>
                  </a:cxn>
                  <a:cxn ang="0">
                    <a:pos x="connsiteX1" y="connsiteY1"/>
                  </a:cxn>
                  <a:cxn ang="0">
                    <a:pos x="connsiteX2" y="connsiteY2"/>
                  </a:cxn>
                  <a:cxn ang="0">
                    <a:pos x="connsiteX3" y="connsiteY3"/>
                  </a:cxn>
                </a:cxnLst>
                <a:rect l="l" t="t" r="r" b="b"/>
                <a:pathLst>
                  <a:path w="9886" h="2811">
                    <a:moveTo>
                      <a:pt x="7351" y="2811"/>
                    </a:moveTo>
                    <a:cubicBezTo>
                      <a:pt x="6466" y="1065"/>
                      <a:pt x="-404" y="1891"/>
                      <a:pt x="19" y="1617"/>
                    </a:cubicBezTo>
                    <a:cubicBezTo>
                      <a:pt x="442" y="1343"/>
                      <a:pt x="6596" y="1318"/>
                      <a:pt x="9886" y="1168"/>
                    </a:cubicBezTo>
                    <a:cubicBezTo>
                      <a:pt x="9886" y="899"/>
                      <a:pt x="2075" y="243"/>
                      <a:pt x="19" y="0"/>
                    </a:cubicBez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cxnSp>
          <p:nvCxnSpPr>
            <p:cNvPr id="114" name="Straight Connector 113"/>
            <p:cNvCxnSpPr/>
            <p:nvPr/>
          </p:nvCxnSpPr>
          <p:spPr>
            <a:xfrm>
              <a:off x="3429000" y="4893690"/>
              <a:ext cx="591376"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343400" y="4893690"/>
              <a:ext cx="914400"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09" name="Group 68"/>
            <p:cNvGrpSpPr/>
            <p:nvPr/>
          </p:nvGrpSpPr>
          <p:grpSpPr>
            <a:xfrm>
              <a:off x="3105976" y="5332665"/>
              <a:ext cx="323024" cy="627825"/>
              <a:chOff x="2133600" y="1377149"/>
              <a:chExt cx="323024" cy="627825"/>
            </a:xfrm>
          </p:grpSpPr>
          <p:sp>
            <p:nvSpPr>
              <p:cNvPr id="171" name="Freeform 170"/>
              <p:cNvSpPr/>
              <p:nvPr/>
            </p:nvSpPr>
            <p:spPr>
              <a:xfrm>
                <a:off x="2133600" y="1852574"/>
                <a:ext cx="304800" cy="152400"/>
              </a:xfrm>
              <a:custGeom>
                <a:avLst/>
                <a:gdLst>
                  <a:gd name="connsiteX0" fmla="*/ 0 w 749672"/>
                  <a:gd name="connsiteY0" fmla="*/ 0 h 316791"/>
                  <a:gd name="connsiteX1" fmla="*/ 0 w 749672"/>
                  <a:gd name="connsiteY1" fmla="*/ 0 h 316791"/>
                  <a:gd name="connsiteX2" fmla="*/ 80387 w 749672"/>
                  <a:gd name="connsiteY2" fmla="*/ 10048 h 316791"/>
                  <a:gd name="connsiteX3" fmla="*/ 110532 w 749672"/>
                  <a:gd name="connsiteY3" fmla="*/ 20096 h 316791"/>
                  <a:gd name="connsiteX4" fmla="*/ 130629 w 749672"/>
                  <a:gd name="connsiteY4" fmla="*/ 40193 h 316791"/>
                  <a:gd name="connsiteX5" fmla="*/ 140677 w 749672"/>
                  <a:gd name="connsiteY5" fmla="*/ 55266 h 316791"/>
                  <a:gd name="connsiteX6" fmla="*/ 190919 w 749672"/>
                  <a:gd name="connsiteY6" fmla="*/ 80386 h 316791"/>
                  <a:gd name="connsiteX7" fmla="*/ 221064 w 749672"/>
                  <a:gd name="connsiteY7" fmla="*/ 95459 h 316791"/>
                  <a:gd name="connsiteX8" fmla="*/ 236136 w 749672"/>
                  <a:gd name="connsiteY8" fmla="*/ 105507 h 316791"/>
                  <a:gd name="connsiteX9" fmla="*/ 281354 w 749672"/>
                  <a:gd name="connsiteY9" fmla="*/ 120580 h 316791"/>
                  <a:gd name="connsiteX10" fmla="*/ 296426 w 749672"/>
                  <a:gd name="connsiteY10" fmla="*/ 125604 h 316791"/>
                  <a:gd name="connsiteX11" fmla="*/ 316523 w 749672"/>
                  <a:gd name="connsiteY11" fmla="*/ 135652 h 316791"/>
                  <a:gd name="connsiteX12" fmla="*/ 336620 w 749672"/>
                  <a:gd name="connsiteY12" fmla="*/ 140677 h 316791"/>
                  <a:gd name="connsiteX13" fmla="*/ 376813 w 749672"/>
                  <a:gd name="connsiteY13" fmla="*/ 150725 h 316791"/>
                  <a:gd name="connsiteX14" fmla="*/ 401934 w 749672"/>
                  <a:gd name="connsiteY14" fmla="*/ 170822 h 316791"/>
                  <a:gd name="connsiteX15" fmla="*/ 411982 w 749672"/>
                  <a:gd name="connsiteY15" fmla="*/ 185894 h 316791"/>
                  <a:gd name="connsiteX16" fmla="*/ 442127 w 749672"/>
                  <a:gd name="connsiteY16" fmla="*/ 211015 h 316791"/>
                  <a:gd name="connsiteX17" fmla="*/ 452176 w 749672"/>
                  <a:gd name="connsiteY17" fmla="*/ 221063 h 316791"/>
                  <a:gd name="connsiteX18" fmla="*/ 487345 w 749672"/>
                  <a:gd name="connsiteY18" fmla="*/ 231112 h 316791"/>
                  <a:gd name="connsiteX19" fmla="*/ 552659 w 749672"/>
                  <a:gd name="connsiteY19" fmla="*/ 251208 h 316791"/>
                  <a:gd name="connsiteX20" fmla="*/ 648119 w 749672"/>
                  <a:gd name="connsiteY20" fmla="*/ 261257 h 316791"/>
                  <a:gd name="connsiteX21" fmla="*/ 673240 w 749672"/>
                  <a:gd name="connsiteY21" fmla="*/ 281354 h 316791"/>
                  <a:gd name="connsiteX22" fmla="*/ 708409 w 749672"/>
                  <a:gd name="connsiteY22" fmla="*/ 296426 h 316791"/>
                  <a:gd name="connsiteX23" fmla="*/ 723481 w 749672"/>
                  <a:gd name="connsiteY23" fmla="*/ 306474 h 316791"/>
                  <a:gd name="connsiteX24" fmla="*/ 738554 w 749672"/>
                  <a:gd name="connsiteY24" fmla="*/ 311499 h 316791"/>
                  <a:gd name="connsiteX25" fmla="*/ 728505 w 749672"/>
                  <a:gd name="connsiteY25" fmla="*/ 20096 h 316791"/>
                  <a:gd name="connsiteX26" fmla="*/ 683288 w 749672"/>
                  <a:gd name="connsiteY26" fmla="*/ 25121 h 316791"/>
                  <a:gd name="connsiteX27" fmla="*/ 663191 w 749672"/>
                  <a:gd name="connsiteY27" fmla="*/ 30145 h 316791"/>
                  <a:gd name="connsiteX28" fmla="*/ 602901 w 749672"/>
                  <a:gd name="connsiteY28" fmla="*/ 40193 h 316791"/>
                  <a:gd name="connsiteX29" fmla="*/ 577780 w 749672"/>
                  <a:gd name="connsiteY29" fmla="*/ 60290 h 316791"/>
                  <a:gd name="connsiteX30" fmla="*/ 562708 w 749672"/>
                  <a:gd name="connsiteY30" fmla="*/ 70338 h 316791"/>
                  <a:gd name="connsiteX31" fmla="*/ 552659 w 749672"/>
                  <a:gd name="connsiteY31" fmla="*/ 80386 h 316791"/>
                  <a:gd name="connsiteX32" fmla="*/ 512466 w 749672"/>
                  <a:gd name="connsiteY32" fmla="*/ 90435 h 316791"/>
                  <a:gd name="connsiteX33" fmla="*/ 482321 w 749672"/>
                  <a:gd name="connsiteY33" fmla="*/ 105507 h 316791"/>
                  <a:gd name="connsiteX34" fmla="*/ 457200 w 749672"/>
                  <a:gd name="connsiteY34" fmla="*/ 130628 h 316791"/>
                  <a:gd name="connsiteX35" fmla="*/ 442127 w 749672"/>
                  <a:gd name="connsiteY35" fmla="*/ 125604 h 316791"/>
                  <a:gd name="connsiteX36" fmla="*/ 406958 w 749672"/>
                  <a:gd name="connsiteY36" fmla="*/ 145701 h 316791"/>
                  <a:gd name="connsiteX37" fmla="*/ 351692 w 749672"/>
                  <a:gd name="connsiteY37" fmla="*/ 155749 h 316791"/>
                  <a:gd name="connsiteX38" fmla="*/ 321547 w 749672"/>
                  <a:gd name="connsiteY38" fmla="*/ 170822 h 316791"/>
                  <a:gd name="connsiteX39" fmla="*/ 306475 w 749672"/>
                  <a:gd name="connsiteY39" fmla="*/ 175846 h 316791"/>
                  <a:gd name="connsiteX40" fmla="*/ 281354 w 749672"/>
                  <a:gd name="connsiteY40" fmla="*/ 200967 h 316791"/>
                  <a:gd name="connsiteX41" fmla="*/ 195943 w 749672"/>
                  <a:gd name="connsiteY41" fmla="*/ 216039 h 316791"/>
                  <a:gd name="connsiteX42" fmla="*/ 180870 w 749672"/>
                  <a:gd name="connsiteY42" fmla="*/ 221063 h 316791"/>
                  <a:gd name="connsiteX43" fmla="*/ 170822 w 749672"/>
                  <a:gd name="connsiteY43" fmla="*/ 231112 h 316791"/>
                  <a:gd name="connsiteX44" fmla="*/ 140677 w 749672"/>
                  <a:gd name="connsiteY44" fmla="*/ 241160 h 316791"/>
                  <a:gd name="connsiteX45" fmla="*/ 125604 w 749672"/>
                  <a:gd name="connsiteY45" fmla="*/ 251208 h 316791"/>
                  <a:gd name="connsiteX46" fmla="*/ 100483 w 749672"/>
                  <a:gd name="connsiteY46" fmla="*/ 256233 h 316791"/>
                  <a:gd name="connsiteX47" fmla="*/ 85411 w 749672"/>
                  <a:gd name="connsiteY47" fmla="*/ 261257 h 316791"/>
                  <a:gd name="connsiteX48" fmla="*/ 65314 w 749672"/>
                  <a:gd name="connsiteY48" fmla="*/ 266281 h 316791"/>
                  <a:gd name="connsiteX49" fmla="*/ 50242 w 749672"/>
                  <a:gd name="connsiteY49" fmla="*/ 276329 h 316791"/>
                  <a:gd name="connsiteX50" fmla="*/ 35169 w 749672"/>
                  <a:gd name="connsiteY50" fmla="*/ 281354 h 316791"/>
                  <a:gd name="connsiteX51" fmla="*/ 25121 w 749672"/>
                  <a:gd name="connsiteY51" fmla="*/ 296426 h 316791"/>
                  <a:gd name="connsiteX52" fmla="*/ 15072 w 749672"/>
                  <a:gd name="connsiteY52" fmla="*/ 306474 h 316791"/>
                  <a:gd name="connsiteX53" fmla="*/ 0 w 749672"/>
                  <a:gd name="connsiteY53" fmla="*/ 0 h 3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9672" h="316791">
                    <a:moveTo>
                      <a:pt x="0" y="0"/>
                    </a:moveTo>
                    <a:lnTo>
                      <a:pt x="0" y="0"/>
                    </a:lnTo>
                    <a:cubicBezTo>
                      <a:pt x="17470" y="1747"/>
                      <a:pt x="59610" y="4854"/>
                      <a:pt x="80387" y="10048"/>
                    </a:cubicBezTo>
                    <a:cubicBezTo>
                      <a:pt x="90663" y="12617"/>
                      <a:pt x="110532" y="20096"/>
                      <a:pt x="110532" y="20096"/>
                    </a:cubicBezTo>
                    <a:cubicBezTo>
                      <a:pt x="117231" y="26795"/>
                      <a:pt x="125374" y="32310"/>
                      <a:pt x="130629" y="40193"/>
                    </a:cubicBezTo>
                    <a:cubicBezTo>
                      <a:pt x="133978" y="45217"/>
                      <a:pt x="136133" y="51290"/>
                      <a:pt x="140677" y="55266"/>
                    </a:cubicBezTo>
                    <a:cubicBezTo>
                      <a:pt x="164603" y="76201"/>
                      <a:pt x="165947" y="74143"/>
                      <a:pt x="190919" y="80386"/>
                    </a:cubicBezTo>
                    <a:cubicBezTo>
                      <a:pt x="234103" y="109178"/>
                      <a:pt x="179471" y="74663"/>
                      <a:pt x="221064" y="95459"/>
                    </a:cubicBezTo>
                    <a:cubicBezTo>
                      <a:pt x="226465" y="98159"/>
                      <a:pt x="230618" y="103055"/>
                      <a:pt x="236136" y="105507"/>
                    </a:cubicBezTo>
                    <a:cubicBezTo>
                      <a:pt x="236151" y="105514"/>
                      <a:pt x="273810" y="118065"/>
                      <a:pt x="281354" y="120580"/>
                    </a:cubicBezTo>
                    <a:cubicBezTo>
                      <a:pt x="286378" y="122255"/>
                      <a:pt x="291689" y="123236"/>
                      <a:pt x="296426" y="125604"/>
                    </a:cubicBezTo>
                    <a:cubicBezTo>
                      <a:pt x="303125" y="128953"/>
                      <a:pt x="309510" y="133022"/>
                      <a:pt x="316523" y="135652"/>
                    </a:cubicBezTo>
                    <a:cubicBezTo>
                      <a:pt x="322989" y="138077"/>
                      <a:pt x="329980" y="138780"/>
                      <a:pt x="336620" y="140677"/>
                    </a:cubicBezTo>
                    <a:cubicBezTo>
                      <a:pt x="372658" y="150974"/>
                      <a:pt x="325755" y="140514"/>
                      <a:pt x="376813" y="150725"/>
                    </a:cubicBezTo>
                    <a:cubicBezTo>
                      <a:pt x="388008" y="158188"/>
                      <a:pt x="393750" y="160592"/>
                      <a:pt x="401934" y="170822"/>
                    </a:cubicBezTo>
                    <a:cubicBezTo>
                      <a:pt x="405706" y="175537"/>
                      <a:pt x="408116" y="181255"/>
                      <a:pt x="411982" y="185894"/>
                    </a:cubicBezTo>
                    <a:cubicBezTo>
                      <a:pt x="429883" y="207375"/>
                      <a:pt x="422368" y="195208"/>
                      <a:pt x="442127" y="211015"/>
                    </a:cubicBezTo>
                    <a:cubicBezTo>
                      <a:pt x="445826" y="213974"/>
                      <a:pt x="448114" y="218626"/>
                      <a:pt x="452176" y="221063"/>
                    </a:cubicBezTo>
                    <a:cubicBezTo>
                      <a:pt x="457809" y="224443"/>
                      <a:pt x="482958" y="229796"/>
                      <a:pt x="487345" y="231112"/>
                    </a:cubicBezTo>
                    <a:cubicBezTo>
                      <a:pt x="509031" y="237618"/>
                      <a:pt x="530230" y="247130"/>
                      <a:pt x="552659" y="251208"/>
                    </a:cubicBezTo>
                    <a:cubicBezTo>
                      <a:pt x="585990" y="257268"/>
                      <a:pt x="613156" y="258343"/>
                      <a:pt x="648119" y="261257"/>
                    </a:cubicBezTo>
                    <a:cubicBezTo>
                      <a:pt x="677461" y="271038"/>
                      <a:pt x="650514" y="258628"/>
                      <a:pt x="673240" y="281354"/>
                    </a:cubicBezTo>
                    <a:cubicBezTo>
                      <a:pt x="684805" y="292919"/>
                      <a:pt x="693035" y="292583"/>
                      <a:pt x="708409" y="296426"/>
                    </a:cubicBezTo>
                    <a:cubicBezTo>
                      <a:pt x="713433" y="299775"/>
                      <a:pt x="718080" y="303774"/>
                      <a:pt x="723481" y="306474"/>
                    </a:cubicBezTo>
                    <a:cubicBezTo>
                      <a:pt x="728218" y="308843"/>
                      <a:pt x="738350" y="316791"/>
                      <a:pt x="738554" y="311499"/>
                    </a:cubicBezTo>
                    <a:cubicBezTo>
                      <a:pt x="746584" y="102742"/>
                      <a:pt x="749672" y="125914"/>
                      <a:pt x="728505" y="20096"/>
                    </a:cubicBezTo>
                    <a:cubicBezTo>
                      <a:pt x="713433" y="21771"/>
                      <a:pt x="698277" y="22815"/>
                      <a:pt x="683288" y="25121"/>
                    </a:cubicBezTo>
                    <a:cubicBezTo>
                      <a:pt x="676463" y="26171"/>
                      <a:pt x="670002" y="29010"/>
                      <a:pt x="663191" y="30145"/>
                    </a:cubicBezTo>
                    <a:cubicBezTo>
                      <a:pt x="592623" y="41906"/>
                      <a:pt x="648127" y="28887"/>
                      <a:pt x="602901" y="40193"/>
                    </a:cubicBezTo>
                    <a:cubicBezTo>
                      <a:pt x="556514" y="71118"/>
                      <a:pt x="613574" y="31654"/>
                      <a:pt x="577780" y="60290"/>
                    </a:cubicBezTo>
                    <a:cubicBezTo>
                      <a:pt x="573065" y="64062"/>
                      <a:pt x="567423" y="66566"/>
                      <a:pt x="562708" y="70338"/>
                    </a:cubicBezTo>
                    <a:cubicBezTo>
                      <a:pt x="559009" y="73297"/>
                      <a:pt x="557013" y="78520"/>
                      <a:pt x="552659" y="80386"/>
                    </a:cubicBezTo>
                    <a:cubicBezTo>
                      <a:pt x="512532" y="97583"/>
                      <a:pt x="541725" y="75806"/>
                      <a:pt x="512466" y="90435"/>
                    </a:cubicBezTo>
                    <a:cubicBezTo>
                      <a:pt x="473508" y="109913"/>
                      <a:pt x="520204" y="92879"/>
                      <a:pt x="482321" y="105507"/>
                    </a:cubicBezTo>
                    <a:cubicBezTo>
                      <a:pt x="476460" y="114299"/>
                      <a:pt x="469760" y="128535"/>
                      <a:pt x="457200" y="130628"/>
                    </a:cubicBezTo>
                    <a:cubicBezTo>
                      <a:pt x="451976" y="131499"/>
                      <a:pt x="447151" y="127279"/>
                      <a:pt x="442127" y="125604"/>
                    </a:cubicBezTo>
                    <a:cubicBezTo>
                      <a:pt x="396026" y="140971"/>
                      <a:pt x="467794" y="115283"/>
                      <a:pt x="406958" y="145701"/>
                    </a:cubicBezTo>
                    <a:cubicBezTo>
                      <a:pt x="397483" y="150438"/>
                      <a:pt x="355778" y="155165"/>
                      <a:pt x="351692" y="155749"/>
                    </a:cubicBezTo>
                    <a:cubicBezTo>
                      <a:pt x="313809" y="168377"/>
                      <a:pt x="360504" y="151343"/>
                      <a:pt x="321547" y="170822"/>
                    </a:cubicBezTo>
                    <a:cubicBezTo>
                      <a:pt x="316810" y="173190"/>
                      <a:pt x="311499" y="174171"/>
                      <a:pt x="306475" y="175846"/>
                    </a:cubicBezTo>
                    <a:cubicBezTo>
                      <a:pt x="298101" y="184220"/>
                      <a:pt x="292588" y="197222"/>
                      <a:pt x="281354" y="200967"/>
                    </a:cubicBezTo>
                    <a:cubicBezTo>
                      <a:pt x="233660" y="216864"/>
                      <a:pt x="261757" y="210056"/>
                      <a:pt x="195943" y="216039"/>
                    </a:cubicBezTo>
                    <a:cubicBezTo>
                      <a:pt x="190919" y="217714"/>
                      <a:pt x="185411" y="218338"/>
                      <a:pt x="180870" y="221063"/>
                    </a:cubicBezTo>
                    <a:cubicBezTo>
                      <a:pt x="176808" y="223500"/>
                      <a:pt x="175059" y="228994"/>
                      <a:pt x="170822" y="231112"/>
                    </a:cubicBezTo>
                    <a:cubicBezTo>
                      <a:pt x="161348" y="235849"/>
                      <a:pt x="149490" y="235285"/>
                      <a:pt x="140677" y="241160"/>
                    </a:cubicBezTo>
                    <a:cubicBezTo>
                      <a:pt x="135653" y="244509"/>
                      <a:pt x="131258" y="249088"/>
                      <a:pt x="125604" y="251208"/>
                    </a:cubicBezTo>
                    <a:cubicBezTo>
                      <a:pt x="117608" y="254206"/>
                      <a:pt x="108768" y="254162"/>
                      <a:pt x="100483" y="256233"/>
                    </a:cubicBezTo>
                    <a:cubicBezTo>
                      <a:pt x="95345" y="257518"/>
                      <a:pt x="90503" y="259802"/>
                      <a:pt x="85411" y="261257"/>
                    </a:cubicBezTo>
                    <a:cubicBezTo>
                      <a:pt x="78772" y="263154"/>
                      <a:pt x="72013" y="264606"/>
                      <a:pt x="65314" y="266281"/>
                    </a:cubicBezTo>
                    <a:cubicBezTo>
                      <a:pt x="60290" y="269630"/>
                      <a:pt x="55643" y="273629"/>
                      <a:pt x="50242" y="276329"/>
                    </a:cubicBezTo>
                    <a:cubicBezTo>
                      <a:pt x="45505" y="278698"/>
                      <a:pt x="39305" y="278045"/>
                      <a:pt x="35169" y="281354"/>
                    </a:cubicBezTo>
                    <a:cubicBezTo>
                      <a:pt x="30454" y="285126"/>
                      <a:pt x="28893" y="291711"/>
                      <a:pt x="25121" y="296426"/>
                    </a:cubicBezTo>
                    <a:cubicBezTo>
                      <a:pt x="22162" y="300125"/>
                      <a:pt x="18422" y="303125"/>
                      <a:pt x="15072" y="306474"/>
                    </a:cubicBezTo>
                    <a:cubicBezTo>
                      <a:pt x="13370" y="202641"/>
                      <a:pt x="2512" y="51079"/>
                      <a:pt x="0" y="0"/>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2" name="Oval 171"/>
              <p:cNvSpPr/>
              <p:nvPr/>
            </p:nvSpPr>
            <p:spPr>
              <a:xfrm>
                <a:off x="2133600" y="1377149"/>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M</a:t>
                </a:r>
              </a:p>
            </p:txBody>
          </p:sp>
          <p:sp>
            <p:nvSpPr>
              <p:cNvPr id="173" name="Freeform 172"/>
              <p:cNvSpPr/>
              <p:nvPr/>
            </p:nvSpPr>
            <p:spPr>
              <a:xfrm flipH="1">
                <a:off x="2286000" y="1690647"/>
                <a:ext cx="15277" cy="237427"/>
              </a:xfrm>
              <a:custGeom>
                <a:avLst/>
                <a:gdLst>
                  <a:gd name="connsiteX0" fmla="*/ 0 w 14288"/>
                  <a:gd name="connsiteY0" fmla="*/ 302418 h 302418"/>
                  <a:gd name="connsiteX1" fmla="*/ 0 w 14288"/>
                  <a:gd name="connsiteY1" fmla="*/ 302418 h 302418"/>
                  <a:gd name="connsiteX2" fmla="*/ 2381 w 14288"/>
                  <a:gd name="connsiteY2" fmla="*/ 242887 h 302418"/>
                  <a:gd name="connsiteX3" fmla="*/ 4763 w 14288"/>
                  <a:gd name="connsiteY3" fmla="*/ 235743 h 302418"/>
                  <a:gd name="connsiteX4" fmla="*/ 7144 w 14288"/>
                  <a:gd name="connsiteY4" fmla="*/ 119062 h 302418"/>
                  <a:gd name="connsiteX5" fmla="*/ 11906 w 14288"/>
                  <a:gd name="connsiteY5" fmla="*/ 95250 h 302418"/>
                  <a:gd name="connsiteX6" fmla="*/ 14288 w 14288"/>
                  <a:gd name="connsiteY6" fmla="*/ 78581 h 302418"/>
                  <a:gd name="connsiteX7" fmla="*/ 11906 w 14288"/>
                  <a:gd name="connsiteY7" fmla="*/ 0 h 302418"/>
                  <a:gd name="connsiteX8" fmla="*/ 11906 w 14288"/>
                  <a:gd name="connsiteY8" fmla="*/ 0 h 302418"/>
                  <a:gd name="connsiteX0" fmla="*/ 0 w 15664"/>
                  <a:gd name="connsiteY0" fmla="*/ 302418 h 311638"/>
                  <a:gd name="connsiteX1" fmla="*/ 15628 w 15664"/>
                  <a:gd name="connsiteY1" fmla="*/ 311638 h 311638"/>
                  <a:gd name="connsiteX2" fmla="*/ 2381 w 15664"/>
                  <a:gd name="connsiteY2" fmla="*/ 242887 h 311638"/>
                  <a:gd name="connsiteX3" fmla="*/ 4763 w 15664"/>
                  <a:gd name="connsiteY3" fmla="*/ 235743 h 311638"/>
                  <a:gd name="connsiteX4" fmla="*/ 7144 w 15664"/>
                  <a:gd name="connsiteY4" fmla="*/ 119062 h 311638"/>
                  <a:gd name="connsiteX5" fmla="*/ 11906 w 15664"/>
                  <a:gd name="connsiteY5" fmla="*/ 95250 h 311638"/>
                  <a:gd name="connsiteX6" fmla="*/ 14288 w 15664"/>
                  <a:gd name="connsiteY6" fmla="*/ 78581 h 311638"/>
                  <a:gd name="connsiteX7" fmla="*/ 11906 w 15664"/>
                  <a:gd name="connsiteY7" fmla="*/ 0 h 311638"/>
                  <a:gd name="connsiteX8" fmla="*/ 11906 w 15664"/>
                  <a:gd name="connsiteY8" fmla="*/ 0 h 311638"/>
                  <a:gd name="connsiteX0" fmla="*/ 0 w 15663"/>
                  <a:gd name="connsiteY0" fmla="*/ 302418 h 311638"/>
                  <a:gd name="connsiteX1" fmla="*/ 15628 w 15663"/>
                  <a:gd name="connsiteY1" fmla="*/ 311638 h 311638"/>
                  <a:gd name="connsiteX2" fmla="*/ 2381 w 15663"/>
                  <a:gd name="connsiteY2" fmla="*/ 242887 h 311638"/>
                  <a:gd name="connsiteX3" fmla="*/ 7144 w 15663"/>
                  <a:gd name="connsiteY3" fmla="*/ 119062 h 311638"/>
                  <a:gd name="connsiteX4" fmla="*/ 11906 w 15663"/>
                  <a:gd name="connsiteY4" fmla="*/ 95250 h 311638"/>
                  <a:gd name="connsiteX5" fmla="*/ 14288 w 15663"/>
                  <a:gd name="connsiteY5" fmla="*/ 78581 h 311638"/>
                  <a:gd name="connsiteX6" fmla="*/ 11906 w 15663"/>
                  <a:gd name="connsiteY6" fmla="*/ 0 h 311638"/>
                  <a:gd name="connsiteX7" fmla="*/ 11906 w 15663"/>
                  <a:gd name="connsiteY7" fmla="*/ 0 h 311638"/>
                  <a:gd name="connsiteX0" fmla="*/ 0 w 15735"/>
                  <a:gd name="connsiteY0" fmla="*/ 302418 h 323714"/>
                  <a:gd name="connsiteX1" fmla="*/ 15628 w 15735"/>
                  <a:gd name="connsiteY1" fmla="*/ 311638 h 323714"/>
                  <a:gd name="connsiteX2" fmla="*/ 7144 w 15735"/>
                  <a:gd name="connsiteY2" fmla="*/ 119062 h 323714"/>
                  <a:gd name="connsiteX3" fmla="*/ 11906 w 15735"/>
                  <a:gd name="connsiteY3" fmla="*/ 95250 h 323714"/>
                  <a:gd name="connsiteX4" fmla="*/ 14288 w 15735"/>
                  <a:gd name="connsiteY4" fmla="*/ 78581 h 323714"/>
                  <a:gd name="connsiteX5" fmla="*/ 11906 w 15735"/>
                  <a:gd name="connsiteY5" fmla="*/ 0 h 323714"/>
                  <a:gd name="connsiteX6" fmla="*/ 11906 w 15735"/>
                  <a:gd name="connsiteY6" fmla="*/ 0 h 323714"/>
                  <a:gd name="connsiteX0" fmla="*/ 8484 w 8591"/>
                  <a:gd name="connsiteY0" fmla="*/ 311638 h 311638"/>
                  <a:gd name="connsiteX1" fmla="*/ 0 w 8591"/>
                  <a:gd name="connsiteY1" fmla="*/ 119062 h 311638"/>
                  <a:gd name="connsiteX2" fmla="*/ 4762 w 8591"/>
                  <a:gd name="connsiteY2" fmla="*/ 95250 h 311638"/>
                  <a:gd name="connsiteX3" fmla="*/ 7144 w 8591"/>
                  <a:gd name="connsiteY3" fmla="*/ 78581 h 311638"/>
                  <a:gd name="connsiteX4" fmla="*/ 4762 w 8591"/>
                  <a:gd name="connsiteY4" fmla="*/ 0 h 311638"/>
                  <a:gd name="connsiteX5" fmla="*/ 4762 w 8591"/>
                  <a:gd name="connsiteY5" fmla="*/ 0 h 311638"/>
                  <a:gd name="connsiteX0" fmla="*/ 6737 w 8316"/>
                  <a:gd name="connsiteY0" fmla="*/ 13037 h 13037"/>
                  <a:gd name="connsiteX1" fmla="*/ 0 w 8316"/>
                  <a:gd name="connsiteY1" fmla="*/ 3821 h 13037"/>
                  <a:gd name="connsiteX2" fmla="*/ 5543 w 8316"/>
                  <a:gd name="connsiteY2" fmla="*/ 3056 h 13037"/>
                  <a:gd name="connsiteX3" fmla="*/ 8316 w 8316"/>
                  <a:gd name="connsiteY3" fmla="*/ 2522 h 13037"/>
                  <a:gd name="connsiteX4" fmla="*/ 5543 w 8316"/>
                  <a:gd name="connsiteY4" fmla="*/ 0 h 13037"/>
                  <a:gd name="connsiteX5" fmla="*/ 5543 w 8316"/>
                  <a:gd name="connsiteY5" fmla="*/ 0 h 13037"/>
                  <a:gd name="connsiteX0" fmla="*/ 8101 w 10000"/>
                  <a:gd name="connsiteY0" fmla="*/ 10000 h 10000"/>
                  <a:gd name="connsiteX1" fmla="*/ 0 w 10000"/>
                  <a:gd name="connsiteY1" fmla="*/ 2931 h 10000"/>
                  <a:gd name="connsiteX2" fmla="*/ 6665 w 10000"/>
                  <a:gd name="connsiteY2" fmla="*/ 2344 h 10000"/>
                  <a:gd name="connsiteX3" fmla="*/ 10000 w 10000"/>
                  <a:gd name="connsiteY3" fmla="*/ 1934 h 10000"/>
                  <a:gd name="connsiteX4" fmla="*/ 6665 w 10000"/>
                  <a:gd name="connsiteY4" fmla="*/ 0 h 10000"/>
                  <a:gd name="connsiteX5" fmla="*/ 6665 w 10000"/>
                  <a:gd name="connsiteY5" fmla="*/ 867 h 10000"/>
                  <a:gd name="connsiteX0" fmla="*/ 8101 w 10000"/>
                  <a:gd name="connsiteY0" fmla="*/ 9133 h 9133"/>
                  <a:gd name="connsiteX1" fmla="*/ 0 w 10000"/>
                  <a:gd name="connsiteY1" fmla="*/ 2064 h 9133"/>
                  <a:gd name="connsiteX2" fmla="*/ 6665 w 10000"/>
                  <a:gd name="connsiteY2" fmla="*/ 1477 h 9133"/>
                  <a:gd name="connsiteX3" fmla="*/ 10000 w 10000"/>
                  <a:gd name="connsiteY3" fmla="*/ 1067 h 9133"/>
                  <a:gd name="connsiteX4" fmla="*/ 6665 w 10000"/>
                  <a:gd name="connsiteY4" fmla="*/ 0 h 9133"/>
                  <a:gd name="connsiteX0" fmla="*/ 1481 w 3380"/>
                  <a:gd name="connsiteY0" fmla="*/ 10000 h 10000"/>
                  <a:gd name="connsiteX1" fmla="*/ 45 w 3380"/>
                  <a:gd name="connsiteY1" fmla="*/ 1617 h 10000"/>
                  <a:gd name="connsiteX2" fmla="*/ 3380 w 3380"/>
                  <a:gd name="connsiteY2" fmla="*/ 1168 h 10000"/>
                  <a:gd name="connsiteX3" fmla="*/ 45 w 3380"/>
                  <a:gd name="connsiteY3" fmla="*/ 0 h 10000"/>
                  <a:gd name="connsiteX0" fmla="*/ 7351 w 9886"/>
                  <a:gd name="connsiteY0" fmla="*/ 2811 h 2811"/>
                  <a:gd name="connsiteX1" fmla="*/ 19 w 9886"/>
                  <a:gd name="connsiteY1" fmla="*/ 1617 h 2811"/>
                  <a:gd name="connsiteX2" fmla="*/ 9886 w 9886"/>
                  <a:gd name="connsiteY2" fmla="*/ 1168 h 2811"/>
                  <a:gd name="connsiteX3" fmla="*/ 19 w 9886"/>
                  <a:gd name="connsiteY3" fmla="*/ 0 h 2811"/>
                </a:gdLst>
                <a:ahLst/>
                <a:cxnLst>
                  <a:cxn ang="0">
                    <a:pos x="connsiteX0" y="connsiteY0"/>
                  </a:cxn>
                  <a:cxn ang="0">
                    <a:pos x="connsiteX1" y="connsiteY1"/>
                  </a:cxn>
                  <a:cxn ang="0">
                    <a:pos x="connsiteX2" y="connsiteY2"/>
                  </a:cxn>
                  <a:cxn ang="0">
                    <a:pos x="connsiteX3" y="connsiteY3"/>
                  </a:cxn>
                </a:cxnLst>
                <a:rect l="l" t="t" r="r" b="b"/>
                <a:pathLst>
                  <a:path w="9886" h="2811">
                    <a:moveTo>
                      <a:pt x="7351" y="2811"/>
                    </a:moveTo>
                    <a:cubicBezTo>
                      <a:pt x="6466" y="1065"/>
                      <a:pt x="-404" y="1891"/>
                      <a:pt x="19" y="1617"/>
                    </a:cubicBezTo>
                    <a:cubicBezTo>
                      <a:pt x="442" y="1343"/>
                      <a:pt x="6596" y="1318"/>
                      <a:pt x="9886" y="1168"/>
                    </a:cubicBezTo>
                    <a:cubicBezTo>
                      <a:pt x="9886" y="899"/>
                      <a:pt x="2075" y="243"/>
                      <a:pt x="19" y="0"/>
                    </a:cubicBez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sp>
          <p:nvSpPr>
            <p:cNvPr id="117" name="Oval 116"/>
            <p:cNvSpPr/>
            <p:nvPr/>
          </p:nvSpPr>
          <p:spPr>
            <a:xfrm>
              <a:off x="1277176" y="5346913"/>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P</a:t>
              </a:r>
            </a:p>
          </p:txBody>
        </p:sp>
        <p:cxnSp>
          <p:nvCxnSpPr>
            <p:cNvPr id="118" name="Straight Connector 117"/>
            <p:cNvCxnSpPr/>
            <p:nvPr/>
          </p:nvCxnSpPr>
          <p:spPr>
            <a:xfrm>
              <a:off x="685800" y="5884290"/>
              <a:ext cx="2420176" cy="1"/>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1886776" y="5350890"/>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T</a:t>
              </a:r>
            </a:p>
          </p:txBody>
        </p:sp>
        <p:grpSp>
          <p:nvGrpSpPr>
            <p:cNvPr id="113" name="Group 72"/>
            <p:cNvGrpSpPr/>
            <p:nvPr/>
          </p:nvGrpSpPr>
          <p:grpSpPr>
            <a:xfrm>
              <a:off x="4020376" y="5332665"/>
              <a:ext cx="323024" cy="627825"/>
              <a:chOff x="2133600" y="1377149"/>
              <a:chExt cx="323024" cy="627825"/>
            </a:xfrm>
          </p:grpSpPr>
          <p:sp>
            <p:nvSpPr>
              <p:cNvPr id="168" name="Freeform 167"/>
              <p:cNvSpPr/>
              <p:nvPr/>
            </p:nvSpPr>
            <p:spPr>
              <a:xfrm>
                <a:off x="2133600" y="1852574"/>
                <a:ext cx="304800" cy="152400"/>
              </a:xfrm>
              <a:custGeom>
                <a:avLst/>
                <a:gdLst>
                  <a:gd name="connsiteX0" fmla="*/ 0 w 749672"/>
                  <a:gd name="connsiteY0" fmla="*/ 0 h 316791"/>
                  <a:gd name="connsiteX1" fmla="*/ 0 w 749672"/>
                  <a:gd name="connsiteY1" fmla="*/ 0 h 316791"/>
                  <a:gd name="connsiteX2" fmla="*/ 80387 w 749672"/>
                  <a:gd name="connsiteY2" fmla="*/ 10048 h 316791"/>
                  <a:gd name="connsiteX3" fmla="*/ 110532 w 749672"/>
                  <a:gd name="connsiteY3" fmla="*/ 20096 h 316791"/>
                  <a:gd name="connsiteX4" fmla="*/ 130629 w 749672"/>
                  <a:gd name="connsiteY4" fmla="*/ 40193 h 316791"/>
                  <a:gd name="connsiteX5" fmla="*/ 140677 w 749672"/>
                  <a:gd name="connsiteY5" fmla="*/ 55266 h 316791"/>
                  <a:gd name="connsiteX6" fmla="*/ 190919 w 749672"/>
                  <a:gd name="connsiteY6" fmla="*/ 80386 h 316791"/>
                  <a:gd name="connsiteX7" fmla="*/ 221064 w 749672"/>
                  <a:gd name="connsiteY7" fmla="*/ 95459 h 316791"/>
                  <a:gd name="connsiteX8" fmla="*/ 236136 w 749672"/>
                  <a:gd name="connsiteY8" fmla="*/ 105507 h 316791"/>
                  <a:gd name="connsiteX9" fmla="*/ 281354 w 749672"/>
                  <a:gd name="connsiteY9" fmla="*/ 120580 h 316791"/>
                  <a:gd name="connsiteX10" fmla="*/ 296426 w 749672"/>
                  <a:gd name="connsiteY10" fmla="*/ 125604 h 316791"/>
                  <a:gd name="connsiteX11" fmla="*/ 316523 w 749672"/>
                  <a:gd name="connsiteY11" fmla="*/ 135652 h 316791"/>
                  <a:gd name="connsiteX12" fmla="*/ 336620 w 749672"/>
                  <a:gd name="connsiteY12" fmla="*/ 140677 h 316791"/>
                  <a:gd name="connsiteX13" fmla="*/ 376813 w 749672"/>
                  <a:gd name="connsiteY13" fmla="*/ 150725 h 316791"/>
                  <a:gd name="connsiteX14" fmla="*/ 401934 w 749672"/>
                  <a:gd name="connsiteY14" fmla="*/ 170822 h 316791"/>
                  <a:gd name="connsiteX15" fmla="*/ 411982 w 749672"/>
                  <a:gd name="connsiteY15" fmla="*/ 185894 h 316791"/>
                  <a:gd name="connsiteX16" fmla="*/ 442127 w 749672"/>
                  <a:gd name="connsiteY16" fmla="*/ 211015 h 316791"/>
                  <a:gd name="connsiteX17" fmla="*/ 452176 w 749672"/>
                  <a:gd name="connsiteY17" fmla="*/ 221063 h 316791"/>
                  <a:gd name="connsiteX18" fmla="*/ 487345 w 749672"/>
                  <a:gd name="connsiteY18" fmla="*/ 231112 h 316791"/>
                  <a:gd name="connsiteX19" fmla="*/ 552659 w 749672"/>
                  <a:gd name="connsiteY19" fmla="*/ 251208 h 316791"/>
                  <a:gd name="connsiteX20" fmla="*/ 648119 w 749672"/>
                  <a:gd name="connsiteY20" fmla="*/ 261257 h 316791"/>
                  <a:gd name="connsiteX21" fmla="*/ 673240 w 749672"/>
                  <a:gd name="connsiteY21" fmla="*/ 281354 h 316791"/>
                  <a:gd name="connsiteX22" fmla="*/ 708409 w 749672"/>
                  <a:gd name="connsiteY22" fmla="*/ 296426 h 316791"/>
                  <a:gd name="connsiteX23" fmla="*/ 723481 w 749672"/>
                  <a:gd name="connsiteY23" fmla="*/ 306474 h 316791"/>
                  <a:gd name="connsiteX24" fmla="*/ 738554 w 749672"/>
                  <a:gd name="connsiteY24" fmla="*/ 311499 h 316791"/>
                  <a:gd name="connsiteX25" fmla="*/ 728505 w 749672"/>
                  <a:gd name="connsiteY25" fmla="*/ 20096 h 316791"/>
                  <a:gd name="connsiteX26" fmla="*/ 683288 w 749672"/>
                  <a:gd name="connsiteY26" fmla="*/ 25121 h 316791"/>
                  <a:gd name="connsiteX27" fmla="*/ 663191 w 749672"/>
                  <a:gd name="connsiteY27" fmla="*/ 30145 h 316791"/>
                  <a:gd name="connsiteX28" fmla="*/ 602901 w 749672"/>
                  <a:gd name="connsiteY28" fmla="*/ 40193 h 316791"/>
                  <a:gd name="connsiteX29" fmla="*/ 577780 w 749672"/>
                  <a:gd name="connsiteY29" fmla="*/ 60290 h 316791"/>
                  <a:gd name="connsiteX30" fmla="*/ 562708 w 749672"/>
                  <a:gd name="connsiteY30" fmla="*/ 70338 h 316791"/>
                  <a:gd name="connsiteX31" fmla="*/ 552659 w 749672"/>
                  <a:gd name="connsiteY31" fmla="*/ 80386 h 316791"/>
                  <a:gd name="connsiteX32" fmla="*/ 512466 w 749672"/>
                  <a:gd name="connsiteY32" fmla="*/ 90435 h 316791"/>
                  <a:gd name="connsiteX33" fmla="*/ 482321 w 749672"/>
                  <a:gd name="connsiteY33" fmla="*/ 105507 h 316791"/>
                  <a:gd name="connsiteX34" fmla="*/ 457200 w 749672"/>
                  <a:gd name="connsiteY34" fmla="*/ 130628 h 316791"/>
                  <a:gd name="connsiteX35" fmla="*/ 442127 w 749672"/>
                  <a:gd name="connsiteY35" fmla="*/ 125604 h 316791"/>
                  <a:gd name="connsiteX36" fmla="*/ 406958 w 749672"/>
                  <a:gd name="connsiteY36" fmla="*/ 145701 h 316791"/>
                  <a:gd name="connsiteX37" fmla="*/ 351692 w 749672"/>
                  <a:gd name="connsiteY37" fmla="*/ 155749 h 316791"/>
                  <a:gd name="connsiteX38" fmla="*/ 321547 w 749672"/>
                  <a:gd name="connsiteY38" fmla="*/ 170822 h 316791"/>
                  <a:gd name="connsiteX39" fmla="*/ 306475 w 749672"/>
                  <a:gd name="connsiteY39" fmla="*/ 175846 h 316791"/>
                  <a:gd name="connsiteX40" fmla="*/ 281354 w 749672"/>
                  <a:gd name="connsiteY40" fmla="*/ 200967 h 316791"/>
                  <a:gd name="connsiteX41" fmla="*/ 195943 w 749672"/>
                  <a:gd name="connsiteY41" fmla="*/ 216039 h 316791"/>
                  <a:gd name="connsiteX42" fmla="*/ 180870 w 749672"/>
                  <a:gd name="connsiteY42" fmla="*/ 221063 h 316791"/>
                  <a:gd name="connsiteX43" fmla="*/ 170822 w 749672"/>
                  <a:gd name="connsiteY43" fmla="*/ 231112 h 316791"/>
                  <a:gd name="connsiteX44" fmla="*/ 140677 w 749672"/>
                  <a:gd name="connsiteY44" fmla="*/ 241160 h 316791"/>
                  <a:gd name="connsiteX45" fmla="*/ 125604 w 749672"/>
                  <a:gd name="connsiteY45" fmla="*/ 251208 h 316791"/>
                  <a:gd name="connsiteX46" fmla="*/ 100483 w 749672"/>
                  <a:gd name="connsiteY46" fmla="*/ 256233 h 316791"/>
                  <a:gd name="connsiteX47" fmla="*/ 85411 w 749672"/>
                  <a:gd name="connsiteY47" fmla="*/ 261257 h 316791"/>
                  <a:gd name="connsiteX48" fmla="*/ 65314 w 749672"/>
                  <a:gd name="connsiteY48" fmla="*/ 266281 h 316791"/>
                  <a:gd name="connsiteX49" fmla="*/ 50242 w 749672"/>
                  <a:gd name="connsiteY49" fmla="*/ 276329 h 316791"/>
                  <a:gd name="connsiteX50" fmla="*/ 35169 w 749672"/>
                  <a:gd name="connsiteY50" fmla="*/ 281354 h 316791"/>
                  <a:gd name="connsiteX51" fmla="*/ 25121 w 749672"/>
                  <a:gd name="connsiteY51" fmla="*/ 296426 h 316791"/>
                  <a:gd name="connsiteX52" fmla="*/ 15072 w 749672"/>
                  <a:gd name="connsiteY52" fmla="*/ 306474 h 316791"/>
                  <a:gd name="connsiteX53" fmla="*/ 0 w 749672"/>
                  <a:gd name="connsiteY53" fmla="*/ 0 h 3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9672" h="316791">
                    <a:moveTo>
                      <a:pt x="0" y="0"/>
                    </a:moveTo>
                    <a:lnTo>
                      <a:pt x="0" y="0"/>
                    </a:lnTo>
                    <a:cubicBezTo>
                      <a:pt x="17470" y="1747"/>
                      <a:pt x="59610" y="4854"/>
                      <a:pt x="80387" y="10048"/>
                    </a:cubicBezTo>
                    <a:cubicBezTo>
                      <a:pt x="90663" y="12617"/>
                      <a:pt x="110532" y="20096"/>
                      <a:pt x="110532" y="20096"/>
                    </a:cubicBezTo>
                    <a:cubicBezTo>
                      <a:pt x="117231" y="26795"/>
                      <a:pt x="125374" y="32310"/>
                      <a:pt x="130629" y="40193"/>
                    </a:cubicBezTo>
                    <a:cubicBezTo>
                      <a:pt x="133978" y="45217"/>
                      <a:pt x="136133" y="51290"/>
                      <a:pt x="140677" y="55266"/>
                    </a:cubicBezTo>
                    <a:cubicBezTo>
                      <a:pt x="164603" y="76201"/>
                      <a:pt x="165947" y="74143"/>
                      <a:pt x="190919" y="80386"/>
                    </a:cubicBezTo>
                    <a:cubicBezTo>
                      <a:pt x="234103" y="109178"/>
                      <a:pt x="179471" y="74663"/>
                      <a:pt x="221064" y="95459"/>
                    </a:cubicBezTo>
                    <a:cubicBezTo>
                      <a:pt x="226465" y="98159"/>
                      <a:pt x="230618" y="103055"/>
                      <a:pt x="236136" y="105507"/>
                    </a:cubicBezTo>
                    <a:cubicBezTo>
                      <a:pt x="236151" y="105514"/>
                      <a:pt x="273810" y="118065"/>
                      <a:pt x="281354" y="120580"/>
                    </a:cubicBezTo>
                    <a:cubicBezTo>
                      <a:pt x="286378" y="122255"/>
                      <a:pt x="291689" y="123236"/>
                      <a:pt x="296426" y="125604"/>
                    </a:cubicBezTo>
                    <a:cubicBezTo>
                      <a:pt x="303125" y="128953"/>
                      <a:pt x="309510" y="133022"/>
                      <a:pt x="316523" y="135652"/>
                    </a:cubicBezTo>
                    <a:cubicBezTo>
                      <a:pt x="322989" y="138077"/>
                      <a:pt x="329980" y="138780"/>
                      <a:pt x="336620" y="140677"/>
                    </a:cubicBezTo>
                    <a:cubicBezTo>
                      <a:pt x="372658" y="150974"/>
                      <a:pt x="325755" y="140514"/>
                      <a:pt x="376813" y="150725"/>
                    </a:cubicBezTo>
                    <a:cubicBezTo>
                      <a:pt x="388008" y="158188"/>
                      <a:pt x="393750" y="160592"/>
                      <a:pt x="401934" y="170822"/>
                    </a:cubicBezTo>
                    <a:cubicBezTo>
                      <a:pt x="405706" y="175537"/>
                      <a:pt x="408116" y="181255"/>
                      <a:pt x="411982" y="185894"/>
                    </a:cubicBezTo>
                    <a:cubicBezTo>
                      <a:pt x="429883" y="207375"/>
                      <a:pt x="422368" y="195208"/>
                      <a:pt x="442127" y="211015"/>
                    </a:cubicBezTo>
                    <a:cubicBezTo>
                      <a:pt x="445826" y="213974"/>
                      <a:pt x="448114" y="218626"/>
                      <a:pt x="452176" y="221063"/>
                    </a:cubicBezTo>
                    <a:cubicBezTo>
                      <a:pt x="457809" y="224443"/>
                      <a:pt x="482958" y="229796"/>
                      <a:pt x="487345" y="231112"/>
                    </a:cubicBezTo>
                    <a:cubicBezTo>
                      <a:pt x="509031" y="237618"/>
                      <a:pt x="530230" y="247130"/>
                      <a:pt x="552659" y="251208"/>
                    </a:cubicBezTo>
                    <a:cubicBezTo>
                      <a:pt x="585990" y="257268"/>
                      <a:pt x="613156" y="258343"/>
                      <a:pt x="648119" y="261257"/>
                    </a:cubicBezTo>
                    <a:cubicBezTo>
                      <a:pt x="677461" y="271038"/>
                      <a:pt x="650514" y="258628"/>
                      <a:pt x="673240" y="281354"/>
                    </a:cubicBezTo>
                    <a:cubicBezTo>
                      <a:pt x="684805" y="292919"/>
                      <a:pt x="693035" y="292583"/>
                      <a:pt x="708409" y="296426"/>
                    </a:cubicBezTo>
                    <a:cubicBezTo>
                      <a:pt x="713433" y="299775"/>
                      <a:pt x="718080" y="303774"/>
                      <a:pt x="723481" y="306474"/>
                    </a:cubicBezTo>
                    <a:cubicBezTo>
                      <a:pt x="728218" y="308843"/>
                      <a:pt x="738350" y="316791"/>
                      <a:pt x="738554" y="311499"/>
                    </a:cubicBezTo>
                    <a:cubicBezTo>
                      <a:pt x="746584" y="102742"/>
                      <a:pt x="749672" y="125914"/>
                      <a:pt x="728505" y="20096"/>
                    </a:cubicBezTo>
                    <a:cubicBezTo>
                      <a:pt x="713433" y="21771"/>
                      <a:pt x="698277" y="22815"/>
                      <a:pt x="683288" y="25121"/>
                    </a:cubicBezTo>
                    <a:cubicBezTo>
                      <a:pt x="676463" y="26171"/>
                      <a:pt x="670002" y="29010"/>
                      <a:pt x="663191" y="30145"/>
                    </a:cubicBezTo>
                    <a:cubicBezTo>
                      <a:pt x="592623" y="41906"/>
                      <a:pt x="648127" y="28887"/>
                      <a:pt x="602901" y="40193"/>
                    </a:cubicBezTo>
                    <a:cubicBezTo>
                      <a:pt x="556514" y="71118"/>
                      <a:pt x="613574" y="31654"/>
                      <a:pt x="577780" y="60290"/>
                    </a:cubicBezTo>
                    <a:cubicBezTo>
                      <a:pt x="573065" y="64062"/>
                      <a:pt x="567423" y="66566"/>
                      <a:pt x="562708" y="70338"/>
                    </a:cubicBezTo>
                    <a:cubicBezTo>
                      <a:pt x="559009" y="73297"/>
                      <a:pt x="557013" y="78520"/>
                      <a:pt x="552659" y="80386"/>
                    </a:cubicBezTo>
                    <a:cubicBezTo>
                      <a:pt x="512532" y="97583"/>
                      <a:pt x="541725" y="75806"/>
                      <a:pt x="512466" y="90435"/>
                    </a:cubicBezTo>
                    <a:cubicBezTo>
                      <a:pt x="473508" y="109913"/>
                      <a:pt x="520204" y="92879"/>
                      <a:pt x="482321" y="105507"/>
                    </a:cubicBezTo>
                    <a:cubicBezTo>
                      <a:pt x="476460" y="114299"/>
                      <a:pt x="469760" y="128535"/>
                      <a:pt x="457200" y="130628"/>
                    </a:cubicBezTo>
                    <a:cubicBezTo>
                      <a:pt x="451976" y="131499"/>
                      <a:pt x="447151" y="127279"/>
                      <a:pt x="442127" y="125604"/>
                    </a:cubicBezTo>
                    <a:cubicBezTo>
                      <a:pt x="396026" y="140971"/>
                      <a:pt x="467794" y="115283"/>
                      <a:pt x="406958" y="145701"/>
                    </a:cubicBezTo>
                    <a:cubicBezTo>
                      <a:pt x="397483" y="150438"/>
                      <a:pt x="355778" y="155165"/>
                      <a:pt x="351692" y="155749"/>
                    </a:cubicBezTo>
                    <a:cubicBezTo>
                      <a:pt x="313809" y="168377"/>
                      <a:pt x="360504" y="151343"/>
                      <a:pt x="321547" y="170822"/>
                    </a:cubicBezTo>
                    <a:cubicBezTo>
                      <a:pt x="316810" y="173190"/>
                      <a:pt x="311499" y="174171"/>
                      <a:pt x="306475" y="175846"/>
                    </a:cubicBezTo>
                    <a:cubicBezTo>
                      <a:pt x="298101" y="184220"/>
                      <a:pt x="292588" y="197222"/>
                      <a:pt x="281354" y="200967"/>
                    </a:cubicBezTo>
                    <a:cubicBezTo>
                      <a:pt x="233660" y="216864"/>
                      <a:pt x="261757" y="210056"/>
                      <a:pt x="195943" y="216039"/>
                    </a:cubicBezTo>
                    <a:cubicBezTo>
                      <a:pt x="190919" y="217714"/>
                      <a:pt x="185411" y="218338"/>
                      <a:pt x="180870" y="221063"/>
                    </a:cubicBezTo>
                    <a:cubicBezTo>
                      <a:pt x="176808" y="223500"/>
                      <a:pt x="175059" y="228994"/>
                      <a:pt x="170822" y="231112"/>
                    </a:cubicBezTo>
                    <a:cubicBezTo>
                      <a:pt x="161348" y="235849"/>
                      <a:pt x="149490" y="235285"/>
                      <a:pt x="140677" y="241160"/>
                    </a:cubicBezTo>
                    <a:cubicBezTo>
                      <a:pt x="135653" y="244509"/>
                      <a:pt x="131258" y="249088"/>
                      <a:pt x="125604" y="251208"/>
                    </a:cubicBezTo>
                    <a:cubicBezTo>
                      <a:pt x="117608" y="254206"/>
                      <a:pt x="108768" y="254162"/>
                      <a:pt x="100483" y="256233"/>
                    </a:cubicBezTo>
                    <a:cubicBezTo>
                      <a:pt x="95345" y="257518"/>
                      <a:pt x="90503" y="259802"/>
                      <a:pt x="85411" y="261257"/>
                    </a:cubicBezTo>
                    <a:cubicBezTo>
                      <a:pt x="78772" y="263154"/>
                      <a:pt x="72013" y="264606"/>
                      <a:pt x="65314" y="266281"/>
                    </a:cubicBezTo>
                    <a:cubicBezTo>
                      <a:pt x="60290" y="269630"/>
                      <a:pt x="55643" y="273629"/>
                      <a:pt x="50242" y="276329"/>
                    </a:cubicBezTo>
                    <a:cubicBezTo>
                      <a:pt x="45505" y="278698"/>
                      <a:pt x="39305" y="278045"/>
                      <a:pt x="35169" y="281354"/>
                    </a:cubicBezTo>
                    <a:cubicBezTo>
                      <a:pt x="30454" y="285126"/>
                      <a:pt x="28893" y="291711"/>
                      <a:pt x="25121" y="296426"/>
                    </a:cubicBezTo>
                    <a:cubicBezTo>
                      <a:pt x="22162" y="300125"/>
                      <a:pt x="18422" y="303125"/>
                      <a:pt x="15072" y="306474"/>
                    </a:cubicBezTo>
                    <a:cubicBezTo>
                      <a:pt x="13370" y="202641"/>
                      <a:pt x="2512" y="51079"/>
                      <a:pt x="0" y="0"/>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9" name="Oval 168"/>
              <p:cNvSpPr/>
              <p:nvPr/>
            </p:nvSpPr>
            <p:spPr>
              <a:xfrm>
                <a:off x="2133600" y="1377149"/>
                <a:ext cx="323024" cy="323024"/>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Comic Sans MS" pitchFamily="66" charset="0"/>
                  </a:rPr>
                  <a:t>M</a:t>
                </a:r>
              </a:p>
            </p:txBody>
          </p:sp>
          <p:sp>
            <p:nvSpPr>
              <p:cNvPr id="170" name="Freeform 169"/>
              <p:cNvSpPr/>
              <p:nvPr/>
            </p:nvSpPr>
            <p:spPr>
              <a:xfrm flipH="1">
                <a:off x="2286000" y="1690647"/>
                <a:ext cx="15277" cy="237427"/>
              </a:xfrm>
              <a:custGeom>
                <a:avLst/>
                <a:gdLst>
                  <a:gd name="connsiteX0" fmla="*/ 0 w 14288"/>
                  <a:gd name="connsiteY0" fmla="*/ 302418 h 302418"/>
                  <a:gd name="connsiteX1" fmla="*/ 0 w 14288"/>
                  <a:gd name="connsiteY1" fmla="*/ 302418 h 302418"/>
                  <a:gd name="connsiteX2" fmla="*/ 2381 w 14288"/>
                  <a:gd name="connsiteY2" fmla="*/ 242887 h 302418"/>
                  <a:gd name="connsiteX3" fmla="*/ 4763 w 14288"/>
                  <a:gd name="connsiteY3" fmla="*/ 235743 h 302418"/>
                  <a:gd name="connsiteX4" fmla="*/ 7144 w 14288"/>
                  <a:gd name="connsiteY4" fmla="*/ 119062 h 302418"/>
                  <a:gd name="connsiteX5" fmla="*/ 11906 w 14288"/>
                  <a:gd name="connsiteY5" fmla="*/ 95250 h 302418"/>
                  <a:gd name="connsiteX6" fmla="*/ 14288 w 14288"/>
                  <a:gd name="connsiteY6" fmla="*/ 78581 h 302418"/>
                  <a:gd name="connsiteX7" fmla="*/ 11906 w 14288"/>
                  <a:gd name="connsiteY7" fmla="*/ 0 h 302418"/>
                  <a:gd name="connsiteX8" fmla="*/ 11906 w 14288"/>
                  <a:gd name="connsiteY8" fmla="*/ 0 h 302418"/>
                  <a:gd name="connsiteX0" fmla="*/ 0 w 15664"/>
                  <a:gd name="connsiteY0" fmla="*/ 302418 h 311638"/>
                  <a:gd name="connsiteX1" fmla="*/ 15628 w 15664"/>
                  <a:gd name="connsiteY1" fmla="*/ 311638 h 311638"/>
                  <a:gd name="connsiteX2" fmla="*/ 2381 w 15664"/>
                  <a:gd name="connsiteY2" fmla="*/ 242887 h 311638"/>
                  <a:gd name="connsiteX3" fmla="*/ 4763 w 15664"/>
                  <a:gd name="connsiteY3" fmla="*/ 235743 h 311638"/>
                  <a:gd name="connsiteX4" fmla="*/ 7144 w 15664"/>
                  <a:gd name="connsiteY4" fmla="*/ 119062 h 311638"/>
                  <a:gd name="connsiteX5" fmla="*/ 11906 w 15664"/>
                  <a:gd name="connsiteY5" fmla="*/ 95250 h 311638"/>
                  <a:gd name="connsiteX6" fmla="*/ 14288 w 15664"/>
                  <a:gd name="connsiteY6" fmla="*/ 78581 h 311638"/>
                  <a:gd name="connsiteX7" fmla="*/ 11906 w 15664"/>
                  <a:gd name="connsiteY7" fmla="*/ 0 h 311638"/>
                  <a:gd name="connsiteX8" fmla="*/ 11906 w 15664"/>
                  <a:gd name="connsiteY8" fmla="*/ 0 h 311638"/>
                  <a:gd name="connsiteX0" fmla="*/ 0 w 15663"/>
                  <a:gd name="connsiteY0" fmla="*/ 302418 h 311638"/>
                  <a:gd name="connsiteX1" fmla="*/ 15628 w 15663"/>
                  <a:gd name="connsiteY1" fmla="*/ 311638 h 311638"/>
                  <a:gd name="connsiteX2" fmla="*/ 2381 w 15663"/>
                  <a:gd name="connsiteY2" fmla="*/ 242887 h 311638"/>
                  <a:gd name="connsiteX3" fmla="*/ 7144 w 15663"/>
                  <a:gd name="connsiteY3" fmla="*/ 119062 h 311638"/>
                  <a:gd name="connsiteX4" fmla="*/ 11906 w 15663"/>
                  <a:gd name="connsiteY4" fmla="*/ 95250 h 311638"/>
                  <a:gd name="connsiteX5" fmla="*/ 14288 w 15663"/>
                  <a:gd name="connsiteY5" fmla="*/ 78581 h 311638"/>
                  <a:gd name="connsiteX6" fmla="*/ 11906 w 15663"/>
                  <a:gd name="connsiteY6" fmla="*/ 0 h 311638"/>
                  <a:gd name="connsiteX7" fmla="*/ 11906 w 15663"/>
                  <a:gd name="connsiteY7" fmla="*/ 0 h 311638"/>
                  <a:gd name="connsiteX0" fmla="*/ 0 w 15735"/>
                  <a:gd name="connsiteY0" fmla="*/ 302418 h 323714"/>
                  <a:gd name="connsiteX1" fmla="*/ 15628 w 15735"/>
                  <a:gd name="connsiteY1" fmla="*/ 311638 h 323714"/>
                  <a:gd name="connsiteX2" fmla="*/ 7144 w 15735"/>
                  <a:gd name="connsiteY2" fmla="*/ 119062 h 323714"/>
                  <a:gd name="connsiteX3" fmla="*/ 11906 w 15735"/>
                  <a:gd name="connsiteY3" fmla="*/ 95250 h 323714"/>
                  <a:gd name="connsiteX4" fmla="*/ 14288 w 15735"/>
                  <a:gd name="connsiteY4" fmla="*/ 78581 h 323714"/>
                  <a:gd name="connsiteX5" fmla="*/ 11906 w 15735"/>
                  <a:gd name="connsiteY5" fmla="*/ 0 h 323714"/>
                  <a:gd name="connsiteX6" fmla="*/ 11906 w 15735"/>
                  <a:gd name="connsiteY6" fmla="*/ 0 h 323714"/>
                  <a:gd name="connsiteX0" fmla="*/ 8484 w 8591"/>
                  <a:gd name="connsiteY0" fmla="*/ 311638 h 311638"/>
                  <a:gd name="connsiteX1" fmla="*/ 0 w 8591"/>
                  <a:gd name="connsiteY1" fmla="*/ 119062 h 311638"/>
                  <a:gd name="connsiteX2" fmla="*/ 4762 w 8591"/>
                  <a:gd name="connsiteY2" fmla="*/ 95250 h 311638"/>
                  <a:gd name="connsiteX3" fmla="*/ 7144 w 8591"/>
                  <a:gd name="connsiteY3" fmla="*/ 78581 h 311638"/>
                  <a:gd name="connsiteX4" fmla="*/ 4762 w 8591"/>
                  <a:gd name="connsiteY4" fmla="*/ 0 h 311638"/>
                  <a:gd name="connsiteX5" fmla="*/ 4762 w 8591"/>
                  <a:gd name="connsiteY5" fmla="*/ 0 h 311638"/>
                  <a:gd name="connsiteX0" fmla="*/ 6737 w 8316"/>
                  <a:gd name="connsiteY0" fmla="*/ 13037 h 13037"/>
                  <a:gd name="connsiteX1" fmla="*/ 0 w 8316"/>
                  <a:gd name="connsiteY1" fmla="*/ 3821 h 13037"/>
                  <a:gd name="connsiteX2" fmla="*/ 5543 w 8316"/>
                  <a:gd name="connsiteY2" fmla="*/ 3056 h 13037"/>
                  <a:gd name="connsiteX3" fmla="*/ 8316 w 8316"/>
                  <a:gd name="connsiteY3" fmla="*/ 2522 h 13037"/>
                  <a:gd name="connsiteX4" fmla="*/ 5543 w 8316"/>
                  <a:gd name="connsiteY4" fmla="*/ 0 h 13037"/>
                  <a:gd name="connsiteX5" fmla="*/ 5543 w 8316"/>
                  <a:gd name="connsiteY5" fmla="*/ 0 h 13037"/>
                  <a:gd name="connsiteX0" fmla="*/ 8101 w 10000"/>
                  <a:gd name="connsiteY0" fmla="*/ 10000 h 10000"/>
                  <a:gd name="connsiteX1" fmla="*/ 0 w 10000"/>
                  <a:gd name="connsiteY1" fmla="*/ 2931 h 10000"/>
                  <a:gd name="connsiteX2" fmla="*/ 6665 w 10000"/>
                  <a:gd name="connsiteY2" fmla="*/ 2344 h 10000"/>
                  <a:gd name="connsiteX3" fmla="*/ 10000 w 10000"/>
                  <a:gd name="connsiteY3" fmla="*/ 1934 h 10000"/>
                  <a:gd name="connsiteX4" fmla="*/ 6665 w 10000"/>
                  <a:gd name="connsiteY4" fmla="*/ 0 h 10000"/>
                  <a:gd name="connsiteX5" fmla="*/ 6665 w 10000"/>
                  <a:gd name="connsiteY5" fmla="*/ 867 h 10000"/>
                  <a:gd name="connsiteX0" fmla="*/ 8101 w 10000"/>
                  <a:gd name="connsiteY0" fmla="*/ 9133 h 9133"/>
                  <a:gd name="connsiteX1" fmla="*/ 0 w 10000"/>
                  <a:gd name="connsiteY1" fmla="*/ 2064 h 9133"/>
                  <a:gd name="connsiteX2" fmla="*/ 6665 w 10000"/>
                  <a:gd name="connsiteY2" fmla="*/ 1477 h 9133"/>
                  <a:gd name="connsiteX3" fmla="*/ 10000 w 10000"/>
                  <a:gd name="connsiteY3" fmla="*/ 1067 h 9133"/>
                  <a:gd name="connsiteX4" fmla="*/ 6665 w 10000"/>
                  <a:gd name="connsiteY4" fmla="*/ 0 h 9133"/>
                  <a:gd name="connsiteX0" fmla="*/ 1481 w 3380"/>
                  <a:gd name="connsiteY0" fmla="*/ 10000 h 10000"/>
                  <a:gd name="connsiteX1" fmla="*/ 45 w 3380"/>
                  <a:gd name="connsiteY1" fmla="*/ 1617 h 10000"/>
                  <a:gd name="connsiteX2" fmla="*/ 3380 w 3380"/>
                  <a:gd name="connsiteY2" fmla="*/ 1168 h 10000"/>
                  <a:gd name="connsiteX3" fmla="*/ 45 w 3380"/>
                  <a:gd name="connsiteY3" fmla="*/ 0 h 10000"/>
                  <a:gd name="connsiteX0" fmla="*/ 7351 w 9886"/>
                  <a:gd name="connsiteY0" fmla="*/ 2811 h 2811"/>
                  <a:gd name="connsiteX1" fmla="*/ 19 w 9886"/>
                  <a:gd name="connsiteY1" fmla="*/ 1617 h 2811"/>
                  <a:gd name="connsiteX2" fmla="*/ 9886 w 9886"/>
                  <a:gd name="connsiteY2" fmla="*/ 1168 h 2811"/>
                  <a:gd name="connsiteX3" fmla="*/ 19 w 9886"/>
                  <a:gd name="connsiteY3" fmla="*/ 0 h 2811"/>
                </a:gdLst>
                <a:ahLst/>
                <a:cxnLst>
                  <a:cxn ang="0">
                    <a:pos x="connsiteX0" y="connsiteY0"/>
                  </a:cxn>
                  <a:cxn ang="0">
                    <a:pos x="connsiteX1" y="connsiteY1"/>
                  </a:cxn>
                  <a:cxn ang="0">
                    <a:pos x="connsiteX2" y="connsiteY2"/>
                  </a:cxn>
                  <a:cxn ang="0">
                    <a:pos x="connsiteX3" y="connsiteY3"/>
                  </a:cxn>
                </a:cxnLst>
                <a:rect l="l" t="t" r="r" b="b"/>
                <a:pathLst>
                  <a:path w="9886" h="2811">
                    <a:moveTo>
                      <a:pt x="7351" y="2811"/>
                    </a:moveTo>
                    <a:cubicBezTo>
                      <a:pt x="6466" y="1065"/>
                      <a:pt x="-404" y="1891"/>
                      <a:pt x="19" y="1617"/>
                    </a:cubicBezTo>
                    <a:cubicBezTo>
                      <a:pt x="442" y="1343"/>
                      <a:pt x="6596" y="1318"/>
                      <a:pt x="9886" y="1168"/>
                    </a:cubicBezTo>
                    <a:cubicBezTo>
                      <a:pt x="9886" y="899"/>
                      <a:pt x="2075" y="243"/>
                      <a:pt x="19" y="0"/>
                    </a:cubicBez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cxnSp>
          <p:nvCxnSpPr>
            <p:cNvPr id="121" name="Straight Connector 120"/>
            <p:cNvCxnSpPr/>
            <p:nvPr/>
          </p:nvCxnSpPr>
          <p:spPr>
            <a:xfrm>
              <a:off x="3429000" y="5884290"/>
              <a:ext cx="591376"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4343400" y="5884290"/>
              <a:ext cx="905288"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116" name="Group 159"/>
            <p:cNvGrpSpPr/>
            <p:nvPr/>
          </p:nvGrpSpPr>
          <p:grpSpPr>
            <a:xfrm>
              <a:off x="533400" y="1193135"/>
              <a:ext cx="1568498" cy="940465"/>
              <a:chOff x="1066800" y="1193135"/>
              <a:chExt cx="1568498" cy="940465"/>
            </a:xfrm>
          </p:grpSpPr>
          <p:grpSp>
            <p:nvGrpSpPr>
              <p:cNvPr id="120" name="Group 136"/>
              <p:cNvGrpSpPr/>
              <p:nvPr/>
            </p:nvGrpSpPr>
            <p:grpSpPr>
              <a:xfrm>
                <a:off x="1383856" y="1193135"/>
                <a:ext cx="1251442" cy="726694"/>
                <a:chOff x="2200688" y="1959114"/>
                <a:chExt cx="1251442" cy="726694"/>
              </a:xfrm>
            </p:grpSpPr>
            <p:sp>
              <p:nvSpPr>
                <p:cNvPr id="166" name="TextBox 165"/>
                <p:cNvSpPr txBox="1"/>
                <p:nvPr/>
              </p:nvSpPr>
              <p:spPr>
                <a:xfrm>
                  <a:off x="2244978" y="1959114"/>
                  <a:ext cx="1207152" cy="726694"/>
                </a:xfrm>
                <a:prstGeom prst="rect">
                  <a:avLst/>
                </a:prstGeom>
                <a:noFill/>
              </p:spPr>
              <p:txBody>
                <a:bodyPr wrap="none" rtlCol="0">
                  <a:spAutoFit/>
                </a:bodyPr>
                <a:lstStyle/>
                <a:p>
                  <a:pPr algn="ctr"/>
                  <a:r>
                    <a:rPr lang="en-US" sz="1400" b="1" dirty="0">
                      <a:latin typeface="Comic Sans MS" pitchFamily="66" charset="0"/>
                    </a:rPr>
                    <a:t>DEVICE</a:t>
                  </a:r>
                </a:p>
                <a:p>
                  <a:pPr algn="ctr"/>
                  <a:r>
                    <a:rPr lang="en-US" sz="1400" b="1" dirty="0">
                      <a:latin typeface="Comic Sans MS" pitchFamily="66" charset="0"/>
                    </a:rPr>
                    <a:t>MGMT</a:t>
                  </a:r>
                </a:p>
              </p:txBody>
            </p:sp>
            <p:sp>
              <p:nvSpPr>
                <p:cNvPr id="167" name="Freeform 166"/>
                <p:cNvSpPr/>
                <p:nvPr/>
              </p:nvSpPr>
              <p:spPr>
                <a:xfrm>
                  <a:off x="2200688" y="1977254"/>
                  <a:ext cx="12382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65" name="Freeform 164"/>
              <p:cNvSpPr/>
              <p:nvPr/>
            </p:nvSpPr>
            <p:spPr>
              <a:xfrm>
                <a:off x="1066800" y="1975713"/>
                <a:ext cx="1531413" cy="157887"/>
              </a:xfrm>
              <a:custGeom>
                <a:avLst/>
                <a:gdLst>
                  <a:gd name="connsiteX0" fmla="*/ 305069 w 1531413"/>
                  <a:gd name="connsiteY0" fmla="*/ 725 h 307906"/>
                  <a:gd name="connsiteX1" fmla="*/ 305069 w 1531413"/>
                  <a:gd name="connsiteY1" fmla="*/ 725 h 307906"/>
                  <a:gd name="connsiteX2" fmla="*/ 290782 w 1531413"/>
                  <a:gd name="connsiteY2" fmla="*/ 17393 h 307906"/>
                  <a:gd name="connsiteX3" fmla="*/ 283638 w 1531413"/>
                  <a:gd name="connsiteY3" fmla="*/ 19775 h 307906"/>
                  <a:gd name="connsiteX4" fmla="*/ 274113 w 1531413"/>
                  <a:gd name="connsiteY4" fmla="*/ 34062 h 307906"/>
                  <a:gd name="connsiteX5" fmla="*/ 266969 w 1531413"/>
                  <a:gd name="connsiteY5" fmla="*/ 48350 h 307906"/>
                  <a:gd name="connsiteX6" fmla="*/ 250300 w 1531413"/>
                  <a:gd name="connsiteY6" fmla="*/ 57875 h 307906"/>
                  <a:gd name="connsiteX7" fmla="*/ 247919 w 1531413"/>
                  <a:gd name="connsiteY7" fmla="*/ 65018 h 307906"/>
                  <a:gd name="connsiteX8" fmla="*/ 236013 w 1531413"/>
                  <a:gd name="connsiteY8" fmla="*/ 79306 h 307906"/>
                  <a:gd name="connsiteX9" fmla="*/ 228869 w 1531413"/>
                  <a:gd name="connsiteY9" fmla="*/ 93593 h 307906"/>
                  <a:gd name="connsiteX10" fmla="*/ 221725 w 1531413"/>
                  <a:gd name="connsiteY10" fmla="*/ 98356 h 307906"/>
                  <a:gd name="connsiteX11" fmla="*/ 214582 w 1531413"/>
                  <a:gd name="connsiteY11" fmla="*/ 112643 h 307906"/>
                  <a:gd name="connsiteX12" fmla="*/ 207438 w 1531413"/>
                  <a:gd name="connsiteY12" fmla="*/ 115025 h 307906"/>
                  <a:gd name="connsiteX13" fmla="*/ 193150 w 1531413"/>
                  <a:gd name="connsiteY13" fmla="*/ 124550 h 307906"/>
                  <a:gd name="connsiteX14" fmla="*/ 183625 w 1531413"/>
                  <a:gd name="connsiteY14" fmla="*/ 138837 h 307906"/>
                  <a:gd name="connsiteX15" fmla="*/ 178863 w 1531413"/>
                  <a:gd name="connsiteY15" fmla="*/ 145981 h 307906"/>
                  <a:gd name="connsiteX16" fmla="*/ 176482 w 1531413"/>
                  <a:gd name="connsiteY16" fmla="*/ 153125 h 307906"/>
                  <a:gd name="connsiteX17" fmla="*/ 169338 w 1531413"/>
                  <a:gd name="connsiteY17" fmla="*/ 157887 h 307906"/>
                  <a:gd name="connsiteX18" fmla="*/ 152669 w 1531413"/>
                  <a:gd name="connsiteY18" fmla="*/ 174556 h 307906"/>
                  <a:gd name="connsiteX19" fmla="*/ 138382 w 1531413"/>
                  <a:gd name="connsiteY19" fmla="*/ 179318 h 307906"/>
                  <a:gd name="connsiteX20" fmla="*/ 119332 w 1531413"/>
                  <a:gd name="connsiteY20" fmla="*/ 195987 h 307906"/>
                  <a:gd name="connsiteX21" fmla="*/ 112188 w 1531413"/>
                  <a:gd name="connsiteY21" fmla="*/ 203131 h 307906"/>
                  <a:gd name="connsiteX22" fmla="*/ 105044 w 1531413"/>
                  <a:gd name="connsiteY22" fmla="*/ 212656 h 307906"/>
                  <a:gd name="connsiteX23" fmla="*/ 95519 w 1531413"/>
                  <a:gd name="connsiteY23" fmla="*/ 217418 h 307906"/>
                  <a:gd name="connsiteX24" fmla="*/ 88375 w 1531413"/>
                  <a:gd name="connsiteY24" fmla="*/ 222181 h 307906"/>
                  <a:gd name="connsiteX25" fmla="*/ 85994 w 1531413"/>
                  <a:gd name="connsiteY25" fmla="*/ 229325 h 307906"/>
                  <a:gd name="connsiteX26" fmla="*/ 74088 w 1531413"/>
                  <a:gd name="connsiteY26" fmla="*/ 236468 h 307906"/>
                  <a:gd name="connsiteX27" fmla="*/ 59800 w 1531413"/>
                  <a:gd name="connsiteY27" fmla="*/ 243612 h 307906"/>
                  <a:gd name="connsiteX28" fmla="*/ 50275 w 1531413"/>
                  <a:gd name="connsiteY28" fmla="*/ 257900 h 307906"/>
                  <a:gd name="connsiteX29" fmla="*/ 47894 w 1531413"/>
                  <a:gd name="connsiteY29" fmla="*/ 265043 h 307906"/>
                  <a:gd name="connsiteX30" fmla="*/ 40750 w 1531413"/>
                  <a:gd name="connsiteY30" fmla="*/ 269806 h 307906"/>
                  <a:gd name="connsiteX31" fmla="*/ 24082 w 1531413"/>
                  <a:gd name="connsiteY31" fmla="*/ 279331 h 307906"/>
                  <a:gd name="connsiteX32" fmla="*/ 9794 w 1531413"/>
                  <a:gd name="connsiteY32" fmla="*/ 286475 h 307906"/>
                  <a:gd name="connsiteX33" fmla="*/ 7413 w 1531413"/>
                  <a:gd name="connsiteY33" fmla="*/ 298381 h 307906"/>
                  <a:gd name="connsiteX34" fmla="*/ 269 w 1531413"/>
                  <a:gd name="connsiteY34" fmla="*/ 300762 h 307906"/>
                  <a:gd name="connsiteX35" fmla="*/ 12175 w 1531413"/>
                  <a:gd name="connsiteY35" fmla="*/ 303143 h 307906"/>
                  <a:gd name="connsiteX36" fmla="*/ 38369 w 1531413"/>
                  <a:gd name="connsiteY36" fmla="*/ 305525 h 307906"/>
                  <a:gd name="connsiteX37" fmla="*/ 1186132 w 1531413"/>
                  <a:gd name="connsiteY37" fmla="*/ 307906 h 307906"/>
                  <a:gd name="connsiteX38" fmla="*/ 1248044 w 1531413"/>
                  <a:gd name="connsiteY38" fmla="*/ 303143 h 307906"/>
                  <a:gd name="connsiteX39" fmla="*/ 1264713 w 1531413"/>
                  <a:gd name="connsiteY39" fmla="*/ 288856 h 307906"/>
                  <a:gd name="connsiteX40" fmla="*/ 1274238 w 1531413"/>
                  <a:gd name="connsiteY40" fmla="*/ 274568 h 307906"/>
                  <a:gd name="connsiteX41" fmla="*/ 1279000 w 1531413"/>
                  <a:gd name="connsiteY41" fmla="*/ 267425 h 307906"/>
                  <a:gd name="connsiteX42" fmla="*/ 1286144 w 1531413"/>
                  <a:gd name="connsiteY42" fmla="*/ 250756 h 307906"/>
                  <a:gd name="connsiteX43" fmla="*/ 1302813 w 1531413"/>
                  <a:gd name="connsiteY43" fmla="*/ 238850 h 307906"/>
                  <a:gd name="connsiteX44" fmla="*/ 1317100 w 1531413"/>
                  <a:gd name="connsiteY44" fmla="*/ 229325 h 307906"/>
                  <a:gd name="connsiteX45" fmla="*/ 1324244 w 1531413"/>
                  <a:gd name="connsiteY45" fmla="*/ 222181 h 307906"/>
                  <a:gd name="connsiteX46" fmla="*/ 1338532 w 1531413"/>
                  <a:gd name="connsiteY46" fmla="*/ 217418 h 307906"/>
                  <a:gd name="connsiteX47" fmla="*/ 1343294 w 1531413"/>
                  <a:gd name="connsiteY47" fmla="*/ 210275 h 307906"/>
                  <a:gd name="connsiteX48" fmla="*/ 1369488 w 1531413"/>
                  <a:gd name="connsiteY48" fmla="*/ 193606 h 307906"/>
                  <a:gd name="connsiteX49" fmla="*/ 1383775 w 1531413"/>
                  <a:gd name="connsiteY49" fmla="*/ 184081 h 307906"/>
                  <a:gd name="connsiteX50" fmla="*/ 1393300 w 1531413"/>
                  <a:gd name="connsiteY50" fmla="*/ 179318 h 307906"/>
                  <a:gd name="connsiteX51" fmla="*/ 1412350 w 1531413"/>
                  <a:gd name="connsiteY51" fmla="*/ 167412 h 307906"/>
                  <a:gd name="connsiteX52" fmla="*/ 1414732 w 1531413"/>
                  <a:gd name="connsiteY52" fmla="*/ 160268 h 307906"/>
                  <a:gd name="connsiteX53" fmla="*/ 1429019 w 1531413"/>
                  <a:gd name="connsiteY53" fmla="*/ 150743 h 307906"/>
                  <a:gd name="connsiteX54" fmla="*/ 1443307 w 1531413"/>
                  <a:gd name="connsiteY54" fmla="*/ 141218 h 307906"/>
                  <a:gd name="connsiteX55" fmla="*/ 1459975 w 1531413"/>
                  <a:gd name="connsiteY55" fmla="*/ 119787 h 307906"/>
                  <a:gd name="connsiteX56" fmla="*/ 1464738 w 1531413"/>
                  <a:gd name="connsiteY56" fmla="*/ 112643 h 307906"/>
                  <a:gd name="connsiteX57" fmla="*/ 1476644 w 1531413"/>
                  <a:gd name="connsiteY57" fmla="*/ 98356 h 307906"/>
                  <a:gd name="connsiteX58" fmla="*/ 1486169 w 1531413"/>
                  <a:gd name="connsiteY58" fmla="*/ 84068 h 307906"/>
                  <a:gd name="connsiteX59" fmla="*/ 1488550 w 1531413"/>
                  <a:gd name="connsiteY59" fmla="*/ 76925 h 307906"/>
                  <a:gd name="connsiteX60" fmla="*/ 1498075 w 1531413"/>
                  <a:gd name="connsiteY60" fmla="*/ 62637 h 307906"/>
                  <a:gd name="connsiteX61" fmla="*/ 1502838 w 1531413"/>
                  <a:gd name="connsiteY61" fmla="*/ 55493 h 307906"/>
                  <a:gd name="connsiteX62" fmla="*/ 1509982 w 1531413"/>
                  <a:gd name="connsiteY62" fmla="*/ 41206 h 307906"/>
                  <a:gd name="connsiteX63" fmla="*/ 1512363 w 1531413"/>
                  <a:gd name="connsiteY63" fmla="*/ 34062 h 307906"/>
                  <a:gd name="connsiteX64" fmla="*/ 1521888 w 1531413"/>
                  <a:gd name="connsiteY64" fmla="*/ 19775 h 307906"/>
                  <a:gd name="connsiteX65" fmla="*/ 1526650 w 1531413"/>
                  <a:gd name="connsiteY65" fmla="*/ 12631 h 307906"/>
                  <a:gd name="connsiteX66" fmla="*/ 1531413 w 1531413"/>
                  <a:gd name="connsiteY66" fmla="*/ 5487 h 307906"/>
                  <a:gd name="connsiteX67" fmla="*/ 1457594 w 1531413"/>
                  <a:gd name="connsiteY67" fmla="*/ 5487 h 307906"/>
                  <a:gd name="connsiteX68" fmla="*/ 1445688 w 1531413"/>
                  <a:gd name="connsiteY68" fmla="*/ 7868 h 307906"/>
                  <a:gd name="connsiteX69" fmla="*/ 1390919 w 1531413"/>
                  <a:gd name="connsiteY69" fmla="*/ 10250 h 307906"/>
                  <a:gd name="connsiteX70" fmla="*/ 1329007 w 1531413"/>
                  <a:gd name="connsiteY70" fmla="*/ 15012 h 307906"/>
                  <a:gd name="connsiteX71" fmla="*/ 724169 w 1531413"/>
                  <a:gd name="connsiteY71" fmla="*/ 12631 h 307906"/>
                  <a:gd name="connsiteX72" fmla="*/ 471757 w 1531413"/>
                  <a:gd name="connsiteY72" fmla="*/ 10250 h 307906"/>
                  <a:gd name="connsiteX73" fmla="*/ 457469 w 1531413"/>
                  <a:gd name="connsiteY73" fmla="*/ 7868 h 307906"/>
                  <a:gd name="connsiteX74" fmla="*/ 397938 w 1531413"/>
                  <a:gd name="connsiteY74" fmla="*/ 5487 h 307906"/>
                  <a:gd name="connsiteX75" fmla="*/ 305069 w 1531413"/>
                  <a:gd name="connsiteY75" fmla="*/ 725 h 3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31413" h="307906">
                    <a:moveTo>
                      <a:pt x="305069" y="725"/>
                    </a:moveTo>
                    <a:lnTo>
                      <a:pt x="305069" y="725"/>
                    </a:lnTo>
                    <a:cubicBezTo>
                      <a:pt x="300307" y="6281"/>
                      <a:pt x="296251" y="12531"/>
                      <a:pt x="290782" y="17393"/>
                    </a:cubicBezTo>
                    <a:cubicBezTo>
                      <a:pt x="288906" y="19061"/>
                      <a:pt x="285413" y="18000"/>
                      <a:pt x="283638" y="19775"/>
                    </a:cubicBezTo>
                    <a:cubicBezTo>
                      <a:pt x="279591" y="23822"/>
                      <a:pt x="275923" y="28632"/>
                      <a:pt x="274113" y="34062"/>
                    </a:cubicBezTo>
                    <a:cubicBezTo>
                      <a:pt x="272176" y="39873"/>
                      <a:pt x="271586" y="43733"/>
                      <a:pt x="266969" y="48350"/>
                    </a:cubicBezTo>
                    <a:cubicBezTo>
                      <a:pt x="263605" y="51714"/>
                      <a:pt x="254032" y="56009"/>
                      <a:pt x="250300" y="57875"/>
                    </a:cubicBezTo>
                    <a:cubicBezTo>
                      <a:pt x="249506" y="60256"/>
                      <a:pt x="249311" y="62930"/>
                      <a:pt x="247919" y="65018"/>
                    </a:cubicBezTo>
                    <a:cubicBezTo>
                      <a:pt x="237388" y="80813"/>
                      <a:pt x="243801" y="63728"/>
                      <a:pt x="236013" y="79306"/>
                    </a:cubicBezTo>
                    <a:cubicBezTo>
                      <a:pt x="232139" y="87054"/>
                      <a:pt x="235695" y="86768"/>
                      <a:pt x="228869" y="93593"/>
                    </a:cubicBezTo>
                    <a:cubicBezTo>
                      <a:pt x="226845" y="95617"/>
                      <a:pt x="224106" y="96768"/>
                      <a:pt x="221725" y="98356"/>
                    </a:cubicBezTo>
                    <a:cubicBezTo>
                      <a:pt x="220157" y="103062"/>
                      <a:pt x="218779" y="109286"/>
                      <a:pt x="214582" y="112643"/>
                    </a:cubicBezTo>
                    <a:cubicBezTo>
                      <a:pt x="212622" y="114211"/>
                      <a:pt x="209632" y="113806"/>
                      <a:pt x="207438" y="115025"/>
                    </a:cubicBezTo>
                    <a:cubicBezTo>
                      <a:pt x="202434" y="117805"/>
                      <a:pt x="193150" y="124550"/>
                      <a:pt x="193150" y="124550"/>
                    </a:cubicBezTo>
                    <a:lnTo>
                      <a:pt x="183625" y="138837"/>
                    </a:lnTo>
                    <a:cubicBezTo>
                      <a:pt x="182038" y="141218"/>
                      <a:pt x="179768" y="143266"/>
                      <a:pt x="178863" y="145981"/>
                    </a:cubicBezTo>
                    <a:cubicBezTo>
                      <a:pt x="178069" y="148362"/>
                      <a:pt x="178050" y="151165"/>
                      <a:pt x="176482" y="153125"/>
                    </a:cubicBezTo>
                    <a:cubicBezTo>
                      <a:pt x="174694" y="155360"/>
                      <a:pt x="171719" y="156300"/>
                      <a:pt x="169338" y="157887"/>
                    </a:cubicBezTo>
                    <a:cubicBezTo>
                      <a:pt x="166045" y="167768"/>
                      <a:pt x="166999" y="169780"/>
                      <a:pt x="152669" y="174556"/>
                    </a:cubicBezTo>
                    <a:lnTo>
                      <a:pt x="138382" y="179318"/>
                    </a:lnTo>
                    <a:cubicBezTo>
                      <a:pt x="124887" y="199560"/>
                      <a:pt x="147114" y="168205"/>
                      <a:pt x="119332" y="195987"/>
                    </a:cubicBezTo>
                    <a:cubicBezTo>
                      <a:pt x="116951" y="198368"/>
                      <a:pt x="114380" y="200574"/>
                      <a:pt x="112188" y="203131"/>
                    </a:cubicBezTo>
                    <a:cubicBezTo>
                      <a:pt x="109605" y="206144"/>
                      <a:pt x="108057" y="210073"/>
                      <a:pt x="105044" y="212656"/>
                    </a:cubicBezTo>
                    <a:cubicBezTo>
                      <a:pt x="102349" y="214966"/>
                      <a:pt x="98601" y="215657"/>
                      <a:pt x="95519" y="217418"/>
                    </a:cubicBezTo>
                    <a:cubicBezTo>
                      <a:pt x="93034" y="218838"/>
                      <a:pt x="90756" y="220593"/>
                      <a:pt x="88375" y="222181"/>
                    </a:cubicBezTo>
                    <a:cubicBezTo>
                      <a:pt x="87581" y="224562"/>
                      <a:pt x="87769" y="227550"/>
                      <a:pt x="85994" y="229325"/>
                    </a:cubicBezTo>
                    <a:cubicBezTo>
                      <a:pt x="82721" y="232598"/>
                      <a:pt x="78013" y="234015"/>
                      <a:pt x="74088" y="236468"/>
                    </a:cubicBezTo>
                    <a:cubicBezTo>
                      <a:pt x="63535" y="243064"/>
                      <a:pt x="70817" y="239940"/>
                      <a:pt x="59800" y="243612"/>
                    </a:cubicBezTo>
                    <a:cubicBezTo>
                      <a:pt x="56625" y="248375"/>
                      <a:pt x="52085" y="252470"/>
                      <a:pt x="50275" y="257900"/>
                    </a:cubicBezTo>
                    <a:cubicBezTo>
                      <a:pt x="49481" y="260281"/>
                      <a:pt x="49462" y="263083"/>
                      <a:pt x="47894" y="265043"/>
                    </a:cubicBezTo>
                    <a:cubicBezTo>
                      <a:pt x="46106" y="267278"/>
                      <a:pt x="43079" y="268142"/>
                      <a:pt x="40750" y="269806"/>
                    </a:cubicBezTo>
                    <a:cubicBezTo>
                      <a:pt x="13887" y="288995"/>
                      <a:pt x="44685" y="269030"/>
                      <a:pt x="24082" y="279331"/>
                    </a:cubicBezTo>
                    <a:cubicBezTo>
                      <a:pt x="5613" y="288565"/>
                      <a:pt x="27755" y="280486"/>
                      <a:pt x="9794" y="286475"/>
                    </a:cubicBezTo>
                    <a:cubicBezTo>
                      <a:pt x="9000" y="290444"/>
                      <a:pt x="9658" y="295014"/>
                      <a:pt x="7413" y="298381"/>
                    </a:cubicBezTo>
                    <a:cubicBezTo>
                      <a:pt x="6021" y="300470"/>
                      <a:pt x="-1506" y="298987"/>
                      <a:pt x="269" y="300762"/>
                    </a:cubicBezTo>
                    <a:cubicBezTo>
                      <a:pt x="3131" y="303624"/>
                      <a:pt x="8159" y="302641"/>
                      <a:pt x="12175" y="303143"/>
                    </a:cubicBezTo>
                    <a:cubicBezTo>
                      <a:pt x="20875" y="304231"/>
                      <a:pt x="29602" y="305489"/>
                      <a:pt x="38369" y="305525"/>
                    </a:cubicBezTo>
                    <a:lnTo>
                      <a:pt x="1186132" y="307906"/>
                    </a:lnTo>
                    <a:cubicBezTo>
                      <a:pt x="1206769" y="306318"/>
                      <a:pt x="1227540" y="305971"/>
                      <a:pt x="1248044" y="303143"/>
                    </a:cubicBezTo>
                    <a:cubicBezTo>
                      <a:pt x="1252097" y="302584"/>
                      <a:pt x="1263875" y="289903"/>
                      <a:pt x="1264713" y="288856"/>
                    </a:cubicBezTo>
                    <a:cubicBezTo>
                      <a:pt x="1268289" y="284386"/>
                      <a:pt x="1271063" y="279331"/>
                      <a:pt x="1274238" y="274568"/>
                    </a:cubicBezTo>
                    <a:cubicBezTo>
                      <a:pt x="1275825" y="272187"/>
                      <a:pt x="1278095" y="270140"/>
                      <a:pt x="1279000" y="267425"/>
                    </a:cubicBezTo>
                    <a:cubicBezTo>
                      <a:pt x="1280943" y="261598"/>
                      <a:pt x="1282468" y="255903"/>
                      <a:pt x="1286144" y="250756"/>
                    </a:cubicBezTo>
                    <a:cubicBezTo>
                      <a:pt x="1292458" y="241916"/>
                      <a:pt x="1293796" y="244260"/>
                      <a:pt x="1302813" y="238850"/>
                    </a:cubicBezTo>
                    <a:cubicBezTo>
                      <a:pt x="1307721" y="235905"/>
                      <a:pt x="1313053" y="233372"/>
                      <a:pt x="1317100" y="229325"/>
                    </a:cubicBezTo>
                    <a:cubicBezTo>
                      <a:pt x="1319481" y="226944"/>
                      <a:pt x="1321300" y="223817"/>
                      <a:pt x="1324244" y="222181"/>
                    </a:cubicBezTo>
                    <a:cubicBezTo>
                      <a:pt x="1328633" y="219743"/>
                      <a:pt x="1338532" y="217418"/>
                      <a:pt x="1338532" y="217418"/>
                    </a:cubicBezTo>
                    <a:cubicBezTo>
                      <a:pt x="1340119" y="215037"/>
                      <a:pt x="1341140" y="212159"/>
                      <a:pt x="1343294" y="210275"/>
                    </a:cubicBezTo>
                    <a:cubicBezTo>
                      <a:pt x="1349945" y="204455"/>
                      <a:pt x="1361963" y="198623"/>
                      <a:pt x="1369488" y="193606"/>
                    </a:cubicBezTo>
                    <a:cubicBezTo>
                      <a:pt x="1374250" y="190431"/>
                      <a:pt x="1378656" y="186641"/>
                      <a:pt x="1383775" y="184081"/>
                    </a:cubicBezTo>
                    <a:cubicBezTo>
                      <a:pt x="1386950" y="182493"/>
                      <a:pt x="1390290" y="181199"/>
                      <a:pt x="1393300" y="179318"/>
                    </a:cubicBezTo>
                    <a:cubicBezTo>
                      <a:pt x="1418030" y="163862"/>
                      <a:pt x="1388215" y="179481"/>
                      <a:pt x="1412350" y="167412"/>
                    </a:cubicBezTo>
                    <a:cubicBezTo>
                      <a:pt x="1413144" y="165031"/>
                      <a:pt x="1413340" y="162357"/>
                      <a:pt x="1414732" y="160268"/>
                    </a:cubicBezTo>
                    <a:cubicBezTo>
                      <a:pt x="1422191" y="149080"/>
                      <a:pt x="1419768" y="155882"/>
                      <a:pt x="1429019" y="150743"/>
                    </a:cubicBezTo>
                    <a:cubicBezTo>
                      <a:pt x="1434023" y="147963"/>
                      <a:pt x="1439260" y="145265"/>
                      <a:pt x="1443307" y="141218"/>
                    </a:cubicBezTo>
                    <a:cubicBezTo>
                      <a:pt x="1454498" y="130027"/>
                      <a:pt x="1448581" y="136878"/>
                      <a:pt x="1459975" y="119787"/>
                    </a:cubicBezTo>
                    <a:cubicBezTo>
                      <a:pt x="1461563" y="117406"/>
                      <a:pt x="1463458" y="115203"/>
                      <a:pt x="1464738" y="112643"/>
                    </a:cubicBezTo>
                    <a:cubicBezTo>
                      <a:pt x="1470780" y="100558"/>
                      <a:pt x="1466546" y="105087"/>
                      <a:pt x="1476644" y="98356"/>
                    </a:cubicBezTo>
                    <a:cubicBezTo>
                      <a:pt x="1482305" y="81371"/>
                      <a:pt x="1474278" y="101903"/>
                      <a:pt x="1486169" y="84068"/>
                    </a:cubicBezTo>
                    <a:cubicBezTo>
                      <a:pt x="1487561" y="81980"/>
                      <a:pt x="1487331" y="79119"/>
                      <a:pt x="1488550" y="76925"/>
                    </a:cubicBezTo>
                    <a:cubicBezTo>
                      <a:pt x="1491330" y="71921"/>
                      <a:pt x="1494900" y="67400"/>
                      <a:pt x="1498075" y="62637"/>
                    </a:cubicBezTo>
                    <a:lnTo>
                      <a:pt x="1502838" y="55493"/>
                    </a:lnTo>
                    <a:cubicBezTo>
                      <a:pt x="1508823" y="37537"/>
                      <a:pt x="1500748" y="59673"/>
                      <a:pt x="1509982" y="41206"/>
                    </a:cubicBezTo>
                    <a:cubicBezTo>
                      <a:pt x="1511105" y="38961"/>
                      <a:pt x="1511144" y="36256"/>
                      <a:pt x="1512363" y="34062"/>
                    </a:cubicBezTo>
                    <a:cubicBezTo>
                      <a:pt x="1515143" y="29059"/>
                      <a:pt x="1518713" y="24537"/>
                      <a:pt x="1521888" y="19775"/>
                    </a:cubicBezTo>
                    <a:lnTo>
                      <a:pt x="1526650" y="12631"/>
                    </a:lnTo>
                    <a:lnTo>
                      <a:pt x="1531413" y="5487"/>
                    </a:lnTo>
                    <a:cubicBezTo>
                      <a:pt x="1501922" y="-1885"/>
                      <a:pt x="1519653" y="1609"/>
                      <a:pt x="1457594" y="5487"/>
                    </a:cubicBezTo>
                    <a:cubicBezTo>
                      <a:pt x="1453555" y="5739"/>
                      <a:pt x="1449725" y="7580"/>
                      <a:pt x="1445688" y="7868"/>
                    </a:cubicBezTo>
                    <a:cubicBezTo>
                      <a:pt x="1427461" y="9170"/>
                      <a:pt x="1409175" y="9456"/>
                      <a:pt x="1390919" y="10250"/>
                    </a:cubicBezTo>
                    <a:cubicBezTo>
                      <a:pt x="1366263" y="13772"/>
                      <a:pt x="1361121" y="15012"/>
                      <a:pt x="1329007" y="15012"/>
                    </a:cubicBezTo>
                    <a:lnTo>
                      <a:pt x="724169" y="12631"/>
                    </a:lnTo>
                    <a:lnTo>
                      <a:pt x="471757" y="10250"/>
                    </a:lnTo>
                    <a:cubicBezTo>
                      <a:pt x="466929" y="10164"/>
                      <a:pt x="462287" y="8179"/>
                      <a:pt x="457469" y="7868"/>
                    </a:cubicBezTo>
                    <a:cubicBezTo>
                      <a:pt x="437651" y="6589"/>
                      <a:pt x="417782" y="6281"/>
                      <a:pt x="397938" y="5487"/>
                    </a:cubicBezTo>
                    <a:cubicBezTo>
                      <a:pt x="352563" y="-3587"/>
                      <a:pt x="320547" y="1519"/>
                      <a:pt x="305069" y="725"/>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24" name="Freeform 123"/>
            <p:cNvSpPr/>
            <p:nvPr/>
          </p:nvSpPr>
          <p:spPr>
            <a:xfrm>
              <a:off x="1433513" y="4682143"/>
              <a:ext cx="12223" cy="211931"/>
            </a:xfrm>
            <a:custGeom>
              <a:avLst/>
              <a:gdLst>
                <a:gd name="connsiteX0" fmla="*/ 0 w 12223"/>
                <a:gd name="connsiteY0" fmla="*/ 0 h 211931"/>
                <a:gd name="connsiteX1" fmla="*/ 0 w 12223"/>
                <a:gd name="connsiteY1" fmla="*/ 0 h 211931"/>
                <a:gd name="connsiteX2" fmla="*/ 2381 w 12223"/>
                <a:gd name="connsiteY2" fmla="*/ 21431 h 211931"/>
                <a:gd name="connsiteX3" fmla="*/ 4762 w 12223"/>
                <a:gd name="connsiteY3" fmla="*/ 30956 h 211931"/>
                <a:gd name="connsiteX4" fmla="*/ 7143 w 12223"/>
                <a:gd name="connsiteY4" fmla="*/ 107156 h 211931"/>
                <a:gd name="connsiteX5" fmla="*/ 9525 w 12223"/>
                <a:gd name="connsiteY5" fmla="*/ 140493 h 211931"/>
                <a:gd name="connsiteX6" fmla="*/ 11906 w 12223"/>
                <a:gd name="connsiteY6" fmla="*/ 147637 h 211931"/>
                <a:gd name="connsiteX7" fmla="*/ 11906 w 12223"/>
                <a:gd name="connsiteY7" fmla="*/ 211931 h 211931"/>
                <a:gd name="connsiteX8" fmla="*/ 11906 w 12223"/>
                <a:gd name="connsiteY8"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3" h="211931">
                  <a:moveTo>
                    <a:pt x="0" y="0"/>
                  </a:moveTo>
                  <a:lnTo>
                    <a:pt x="0" y="0"/>
                  </a:lnTo>
                  <a:cubicBezTo>
                    <a:pt x="794" y="7144"/>
                    <a:pt x="1288" y="14327"/>
                    <a:pt x="2381" y="21431"/>
                  </a:cubicBezTo>
                  <a:cubicBezTo>
                    <a:pt x="2879" y="24666"/>
                    <a:pt x="4580" y="27688"/>
                    <a:pt x="4762" y="30956"/>
                  </a:cubicBezTo>
                  <a:cubicBezTo>
                    <a:pt x="6171" y="56329"/>
                    <a:pt x="6039" y="81768"/>
                    <a:pt x="7143" y="107156"/>
                  </a:cubicBezTo>
                  <a:cubicBezTo>
                    <a:pt x="7627" y="118286"/>
                    <a:pt x="8223" y="129429"/>
                    <a:pt x="9525" y="140493"/>
                  </a:cubicBezTo>
                  <a:cubicBezTo>
                    <a:pt x="9818" y="142986"/>
                    <a:pt x="11822" y="145128"/>
                    <a:pt x="11906" y="147637"/>
                  </a:cubicBezTo>
                  <a:cubicBezTo>
                    <a:pt x="12620" y="169056"/>
                    <a:pt x="11906" y="190500"/>
                    <a:pt x="11906" y="211931"/>
                  </a:cubicBezTo>
                  <a:lnTo>
                    <a:pt x="11906" y="211931"/>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25" name="Freeform 124"/>
            <p:cNvSpPr/>
            <p:nvPr/>
          </p:nvSpPr>
          <p:spPr>
            <a:xfrm>
              <a:off x="2045177" y="4674999"/>
              <a:ext cx="12223" cy="211931"/>
            </a:xfrm>
            <a:custGeom>
              <a:avLst/>
              <a:gdLst>
                <a:gd name="connsiteX0" fmla="*/ 0 w 12223"/>
                <a:gd name="connsiteY0" fmla="*/ 0 h 211931"/>
                <a:gd name="connsiteX1" fmla="*/ 0 w 12223"/>
                <a:gd name="connsiteY1" fmla="*/ 0 h 211931"/>
                <a:gd name="connsiteX2" fmla="*/ 2381 w 12223"/>
                <a:gd name="connsiteY2" fmla="*/ 21431 h 211931"/>
                <a:gd name="connsiteX3" fmla="*/ 4762 w 12223"/>
                <a:gd name="connsiteY3" fmla="*/ 30956 h 211931"/>
                <a:gd name="connsiteX4" fmla="*/ 7143 w 12223"/>
                <a:gd name="connsiteY4" fmla="*/ 107156 h 211931"/>
                <a:gd name="connsiteX5" fmla="*/ 9525 w 12223"/>
                <a:gd name="connsiteY5" fmla="*/ 140493 h 211931"/>
                <a:gd name="connsiteX6" fmla="*/ 11906 w 12223"/>
                <a:gd name="connsiteY6" fmla="*/ 147637 h 211931"/>
                <a:gd name="connsiteX7" fmla="*/ 11906 w 12223"/>
                <a:gd name="connsiteY7" fmla="*/ 211931 h 211931"/>
                <a:gd name="connsiteX8" fmla="*/ 11906 w 12223"/>
                <a:gd name="connsiteY8"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3" h="211931">
                  <a:moveTo>
                    <a:pt x="0" y="0"/>
                  </a:moveTo>
                  <a:lnTo>
                    <a:pt x="0" y="0"/>
                  </a:lnTo>
                  <a:cubicBezTo>
                    <a:pt x="794" y="7144"/>
                    <a:pt x="1288" y="14327"/>
                    <a:pt x="2381" y="21431"/>
                  </a:cubicBezTo>
                  <a:cubicBezTo>
                    <a:pt x="2879" y="24666"/>
                    <a:pt x="4580" y="27688"/>
                    <a:pt x="4762" y="30956"/>
                  </a:cubicBezTo>
                  <a:cubicBezTo>
                    <a:pt x="6171" y="56329"/>
                    <a:pt x="6039" y="81768"/>
                    <a:pt x="7143" y="107156"/>
                  </a:cubicBezTo>
                  <a:cubicBezTo>
                    <a:pt x="7627" y="118286"/>
                    <a:pt x="8223" y="129429"/>
                    <a:pt x="9525" y="140493"/>
                  </a:cubicBezTo>
                  <a:cubicBezTo>
                    <a:pt x="9818" y="142986"/>
                    <a:pt x="11822" y="145128"/>
                    <a:pt x="11906" y="147637"/>
                  </a:cubicBezTo>
                  <a:cubicBezTo>
                    <a:pt x="12620" y="169056"/>
                    <a:pt x="11906" y="190500"/>
                    <a:pt x="11906" y="211931"/>
                  </a:cubicBezTo>
                  <a:lnTo>
                    <a:pt x="11906" y="211931"/>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26" name="Freeform 125"/>
            <p:cNvSpPr/>
            <p:nvPr/>
          </p:nvSpPr>
          <p:spPr>
            <a:xfrm>
              <a:off x="1447800" y="5665599"/>
              <a:ext cx="12223" cy="211931"/>
            </a:xfrm>
            <a:custGeom>
              <a:avLst/>
              <a:gdLst>
                <a:gd name="connsiteX0" fmla="*/ 0 w 12223"/>
                <a:gd name="connsiteY0" fmla="*/ 0 h 211931"/>
                <a:gd name="connsiteX1" fmla="*/ 0 w 12223"/>
                <a:gd name="connsiteY1" fmla="*/ 0 h 211931"/>
                <a:gd name="connsiteX2" fmla="*/ 2381 w 12223"/>
                <a:gd name="connsiteY2" fmla="*/ 21431 h 211931"/>
                <a:gd name="connsiteX3" fmla="*/ 4762 w 12223"/>
                <a:gd name="connsiteY3" fmla="*/ 30956 h 211931"/>
                <a:gd name="connsiteX4" fmla="*/ 7143 w 12223"/>
                <a:gd name="connsiteY4" fmla="*/ 107156 h 211931"/>
                <a:gd name="connsiteX5" fmla="*/ 9525 w 12223"/>
                <a:gd name="connsiteY5" fmla="*/ 140493 h 211931"/>
                <a:gd name="connsiteX6" fmla="*/ 11906 w 12223"/>
                <a:gd name="connsiteY6" fmla="*/ 147637 h 211931"/>
                <a:gd name="connsiteX7" fmla="*/ 11906 w 12223"/>
                <a:gd name="connsiteY7" fmla="*/ 211931 h 211931"/>
                <a:gd name="connsiteX8" fmla="*/ 11906 w 12223"/>
                <a:gd name="connsiteY8"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3" h="211931">
                  <a:moveTo>
                    <a:pt x="0" y="0"/>
                  </a:moveTo>
                  <a:lnTo>
                    <a:pt x="0" y="0"/>
                  </a:lnTo>
                  <a:cubicBezTo>
                    <a:pt x="794" y="7144"/>
                    <a:pt x="1288" y="14327"/>
                    <a:pt x="2381" y="21431"/>
                  </a:cubicBezTo>
                  <a:cubicBezTo>
                    <a:pt x="2879" y="24666"/>
                    <a:pt x="4580" y="27688"/>
                    <a:pt x="4762" y="30956"/>
                  </a:cubicBezTo>
                  <a:cubicBezTo>
                    <a:pt x="6171" y="56329"/>
                    <a:pt x="6039" y="81768"/>
                    <a:pt x="7143" y="107156"/>
                  </a:cubicBezTo>
                  <a:cubicBezTo>
                    <a:pt x="7627" y="118286"/>
                    <a:pt x="8223" y="129429"/>
                    <a:pt x="9525" y="140493"/>
                  </a:cubicBezTo>
                  <a:cubicBezTo>
                    <a:pt x="9818" y="142986"/>
                    <a:pt x="11822" y="145128"/>
                    <a:pt x="11906" y="147637"/>
                  </a:cubicBezTo>
                  <a:cubicBezTo>
                    <a:pt x="12620" y="169056"/>
                    <a:pt x="11906" y="190500"/>
                    <a:pt x="11906" y="211931"/>
                  </a:cubicBezTo>
                  <a:lnTo>
                    <a:pt x="11906" y="211931"/>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27" name="Freeform 126"/>
            <p:cNvSpPr/>
            <p:nvPr/>
          </p:nvSpPr>
          <p:spPr>
            <a:xfrm>
              <a:off x="2059464" y="5658455"/>
              <a:ext cx="12223" cy="211931"/>
            </a:xfrm>
            <a:custGeom>
              <a:avLst/>
              <a:gdLst>
                <a:gd name="connsiteX0" fmla="*/ 0 w 12223"/>
                <a:gd name="connsiteY0" fmla="*/ 0 h 211931"/>
                <a:gd name="connsiteX1" fmla="*/ 0 w 12223"/>
                <a:gd name="connsiteY1" fmla="*/ 0 h 211931"/>
                <a:gd name="connsiteX2" fmla="*/ 2381 w 12223"/>
                <a:gd name="connsiteY2" fmla="*/ 21431 h 211931"/>
                <a:gd name="connsiteX3" fmla="*/ 4762 w 12223"/>
                <a:gd name="connsiteY3" fmla="*/ 30956 h 211931"/>
                <a:gd name="connsiteX4" fmla="*/ 7143 w 12223"/>
                <a:gd name="connsiteY4" fmla="*/ 107156 h 211931"/>
                <a:gd name="connsiteX5" fmla="*/ 9525 w 12223"/>
                <a:gd name="connsiteY5" fmla="*/ 140493 h 211931"/>
                <a:gd name="connsiteX6" fmla="*/ 11906 w 12223"/>
                <a:gd name="connsiteY6" fmla="*/ 147637 h 211931"/>
                <a:gd name="connsiteX7" fmla="*/ 11906 w 12223"/>
                <a:gd name="connsiteY7" fmla="*/ 211931 h 211931"/>
                <a:gd name="connsiteX8" fmla="*/ 11906 w 12223"/>
                <a:gd name="connsiteY8"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3" h="211931">
                  <a:moveTo>
                    <a:pt x="0" y="0"/>
                  </a:moveTo>
                  <a:lnTo>
                    <a:pt x="0" y="0"/>
                  </a:lnTo>
                  <a:cubicBezTo>
                    <a:pt x="794" y="7144"/>
                    <a:pt x="1288" y="14327"/>
                    <a:pt x="2381" y="21431"/>
                  </a:cubicBezTo>
                  <a:cubicBezTo>
                    <a:pt x="2879" y="24666"/>
                    <a:pt x="4580" y="27688"/>
                    <a:pt x="4762" y="30956"/>
                  </a:cubicBezTo>
                  <a:cubicBezTo>
                    <a:pt x="6171" y="56329"/>
                    <a:pt x="6039" y="81768"/>
                    <a:pt x="7143" y="107156"/>
                  </a:cubicBezTo>
                  <a:cubicBezTo>
                    <a:pt x="7627" y="118286"/>
                    <a:pt x="8223" y="129429"/>
                    <a:pt x="9525" y="140493"/>
                  </a:cubicBezTo>
                  <a:cubicBezTo>
                    <a:pt x="9818" y="142986"/>
                    <a:pt x="11822" y="145128"/>
                    <a:pt x="11906" y="147637"/>
                  </a:cubicBezTo>
                  <a:cubicBezTo>
                    <a:pt x="12620" y="169056"/>
                    <a:pt x="11906" y="190500"/>
                    <a:pt x="11906" y="211931"/>
                  </a:cubicBezTo>
                  <a:lnTo>
                    <a:pt x="11906" y="211931"/>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nvGrpSpPr>
            <p:cNvPr id="123" name="Group 1"/>
            <p:cNvGrpSpPr/>
            <p:nvPr/>
          </p:nvGrpSpPr>
          <p:grpSpPr>
            <a:xfrm>
              <a:off x="886118" y="2717135"/>
              <a:ext cx="2665593" cy="726695"/>
              <a:chOff x="886118" y="2717135"/>
              <a:chExt cx="2665593" cy="726695"/>
            </a:xfrm>
          </p:grpSpPr>
          <p:grpSp>
            <p:nvGrpSpPr>
              <p:cNvPr id="128" name="Group 141"/>
              <p:cNvGrpSpPr/>
              <p:nvPr/>
            </p:nvGrpSpPr>
            <p:grpSpPr>
              <a:xfrm>
                <a:off x="1214174" y="2717135"/>
                <a:ext cx="407875" cy="726695"/>
                <a:chOff x="5640208" y="3850939"/>
                <a:chExt cx="407875" cy="726695"/>
              </a:xfrm>
            </p:grpSpPr>
            <p:sp>
              <p:nvSpPr>
                <p:cNvPr id="162" name="TextBox 161"/>
                <p:cNvSpPr txBox="1"/>
                <p:nvPr/>
              </p:nvSpPr>
              <p:spPr>
                <a:xfrm>
                  <a:off x="5640208" y="3850939"/>
                  <a:ext cx="407875" cy="726695"/>
                </a:xfrm>
                <a:prstGeom prst="rect">
                  <a:avLst/>
                </a:prstGeom>
                <a:noFill/>
              </p:spPr>
              <p:txBody>
                <a:bodyPr wrap="none" rtlCol="0">
                  <a:spAutoFit/>
                </a:bodyPr>
                <a:lstStyle/>
                <a:p>
                  <a:pPr algn="ctr"/>
                  <a:r>
                    <a:rPr lang="en-US" sz="1400" b="1" dirty="0">
                      <a:latin typeface="Comic Sans MS" pitchFamily="66" charset="0"/>
                    </a:rPr>
                    <a:t>F</a:t>
                  </a:r>
                </a:p>
                <a:p>
                  <a:pPr algn="ctr"/>
                  <a:r>
                    <a:rPr lang="en-US" sz="1400" b="1" dirty="0">
                      <a:latin typeface="Comic Sans MS" pitchFamily="66" charset="0"/>
                    </a:rPr>
                    <a:t>F</a:t>
                  </a:r>
                </a:p>
              </p:txBody>
            </p:sp>
            <p:sp>
              <p:nvSpPr>
                <p:cNvPr id="163" name="Freeform 162"/>
                <p:cNvSpPr/>
                <p:nvPr/>
              </p:nvSpPr>
              <p:spPr>
                <a:xfrm>
                  <a:off x="5695950" y="3869079"/>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53" name="Freeform 152"/>
              <p:cNvSpPr/>
              <p:nvPr/>
            </p:nvSpPr>
            <p:spPr>
              <a:xfrm>
                <a:off x="2893372" y="2735275"/>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4" name="Freeform 153"/>
              <p:cNvSpPr/>
              <p:nvPr/>
            </p:nvSpPr>
            <p:spPr>
              <a:xfrm>
                <a:off x="3227861" y="2735275"/>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140" name="Group 192"/>
              <p:cNvGrpSpPr/>
              <p:nvPr/>
            </p:nvGrpSpPr>
            <p:grpSpPr>
              <a:xfrm>
                <a:off x="886118" y="2717135"/>
                <a:ext cx="407875" cy="726695"/>
                <a:chOff x="5640207" y="3850939"/>
                <a:chExt cx="407875" cy="726695"/>
              </a:xfrm>
            </p:grpSpPr>
            <p:sp>
              <p:nvSpPr>
                <p:cNvPr id="160" name="TextBox 159"/>
                <p:cNvSpPr txBox="1"/>
                <p:nvPr/>
              </p:nvSpPr>
              <p:spPr>
                <a:xfrm>
                  <a:off x="5640207" y="3850939"/>
                  <a:ext cx="407875" cy="726695"/>
                </a:xfrm>
                <a:prstGeom prst="rect">
                  <a:avLst/>
                </a:prstGeom>
                <a:noFill/>
              </p:spPr>
              <p:txBody>
                <a:bodyPr wrap="none" rtlCol="0">
                  <a:spAutoFit/>
                </a:bodyPr>
                <a:lstStyle/>
                <a:p>
                  <a:pPr algn="ctr"/>
                  <a:r>
                    <a:rPr lang="en-US" sz="1400" b="1" dirty="0">
                      <a:latin typeface="Comic Sans MS" pitchFamily="66" charset="0"/>
                    </a:rPr>
                    <a:t>F</a:t>
                  </a:r>
                </a:p>
                <a:p>
                  <a:pPr algn="ctr"/>
                  <a:r>
                    <a:rPr lang="en-US" sz="1400" b="1" dirty="0">
                      <a:latin typeface="Comic Sans MS" pitchFamily="66" charset="0"/>
                    </a:rPr>
                    <a:t>F</a:t>
                  </a:r>
                </a:p>
              </p:txBody>
            </p:sp>
            <p:sp>
              <p:nvSpPr>
                <p:cNvPr id="161" name="Freeform 160"/>
                <p:cNvSpPr/>
                <p:nvPr/>
              </p:nvSpPr>
              <p:spPr>
                <a:xfrm>
                  <a:off x="5695950" y="3869079"/>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56" name="Freeform 155"/>
              <p:cNvSpPr/>
              <p:nvPr/>
            </p:nvSpPr>
            <p:spPr>
              <a:xfrm>
                <a:off x="1615651" y="2743200"/>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7" name="Freeform 156"/>
              <p:cNvSpPr/>
              <p:nvPr/>
            </p:nvSpPr>
            <p:spPr>
              <a:xfrm>
                <a:off x="1932461" y="2743200"/>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8" name="Freeform 157"/>
              <p:cNvSpPr/>
              <p:nvPr/>
            </p:nvSpPr>
            <p:spPr>
              <a:xfrm>
                <a:off x="2249271" y="2735275"/>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9" name="Freeform 158"/>
              <p:cNvSpPr/>
              <p:nvPr/>
            </p:nvSpPr>
            <p:spPr>
              <a:xfrm>
                <a:off x="2561111" y="2743200"/>
                <a:ext cx="3238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29" name="Freeform 128"/>
            <p:cNvSpPr/>
            <p:nvPr/>
          </p:nvSpPr>
          <p:spPr>
            <a:xfrm>
              <a:off x="590550" y="2743201"/>
              <a:ext cx="323850" cy="990600"/>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0" name="TextBox 129"/>
            <p:cNvSpPr txBox="1"/>
            <p:nvPr/>
          </p:nvSpPr>
          <p:spPr>
            <a:xfrm>
              <a:off x="1392479" y="3714690"/>
              <a:ext cx="1534431" cy="427468"/>
            </a:xfrm>
            <a:prstGeom prst="rect">
              <a:avLst/>
            </a:prstGeom>
            <a:noFill/>
          </p:spPr>
          <p:txBody>
            <a:bodyPr wrap="none" rtlCol="0">
              <a:spAutoFit/>
            </a:bodyPr>
            <a:lstStyle/>
            <a:p>
              <a:pPr algn="ctr"/>
              <a:r>
                <a:rPr lang="en-US" sz="1400" b="1" dirty="0">
                  <a:solidFill>
                    <a:srgbClr val="00B0F0"/>
                  </a:solidFill>
                  <a:latin typeface="Comic Sans MS" pitchFamily="66" charset="0"/>
                </a:rPr>
                <a:t>FIELDBUS</a:t>
              </a:r>
            </a:p>
          </p:txBody>
        </p:sp>
        <p:sp>
          <p:nvSpPr>
            <p:cNvPr id="131" name="Freeform 130"/>
            <p:cNvSpPr/>
            <p:nvPr/>
          </p:nvSpPr>
          <p:spPr>
            <a:xfrm>
              <a:off x="1111776" y="3430321"/>
              <a:ext cx="2621755" cy="1601522"/>
            </a:xfrm>
            <a:custGeom>
              <a:avLst/>
              <a:gdLst>
                <a:gd name="connsiteX0" fmla="*/ 0 w 946113"/>
                <a:gd name="connsiteY0" fmla="*/ 0 h 1601522"/>
                <a:gd name="connsiteX1" fmla="*/ 0 w 946113"/>
                <a:gd name="connsiteY1" fmla="*/ 0 h 1601522"/>
                <a:gd name="connsiteX2" fmla="*/ 5286 w 946113"/>
                <a:gd name="connsiteY2" fmla="*/ 1035968 h 1601522"/>
                <a:gd name="connsiteX3" fmla="*/ 21142 w 946113"/>
                <a:gd name="connsiteY3" fmla="*/ 1046539 h 1601522"/>
                <a:gd name="connsiteX4" fmla="*/ 26428 w 946113"/>
                <a:gd name="connsiteY4" fmla="*/ 1601522 h 1601522"/>
                <a:gd name="connsiteX5" fmla="*/ 946113 w 946113"/>
                <a:gd name="connsiteY5" fmla="*/ 1596236 h 1601522"/>
                <a:gd name="connsiteX6" fmla="*/ 946113 w 946113"/>
                <a:gd name="connsiteY6" fmla="*/ 1596236 h 1601522"/>
                <a:gd name="connsiteX0" fmla="*/ 48088 w 994201"/>
                <a:gd name="connsiteY0" fmla="*/ 0 h 1601522"/>
                <a:gd name="connsiteX1" fmla="*/ 48088 w 994201"/>
                <a:gd name="connsiteY1" fmla="*/ 0 h 1601522"/>
                <a:gd name="connsiteX2" fmla="*/ 53374 w 994201"/>
                <a:gd name="connsiteY2" fmla="*/ 1035968 h 1601522"/>
                <a:gd name="connsiteX3" fmla="*/ 74516 w 994201"/>
                <a:gd name="connsiteY3" fmla="*/ 1601522 h 1601522"/>
                <a:gd name="connsiteX4" fmla="*/ 994201 w 994201"/>
                <a:gd name="connsiteY4" fmla="*/ 1596236 h 1601522"/>
                <a:gd name="connsiteX5" fmla="*/ 994201 w 994201"/>
                <a:gd name="connsiteY5" fmla="*/ 1596236 h 1601522"/>
                <a:gd name="connsiteX0" fmla="*/ 0 w 946113"/>
                <a:gd name="connsiteY0" fmla="*/ 0 h 1601522"/>
                <a:gd name="connsiteX1" fmla="*/ 0 w 946113"/>
                <a:gd name="connsiteY1" fmla="*/ 0 h 1601522"/>
                <a:gd name="connsiteX2" fmla="*/ 5286 w 946113"/>
                <a:gd name="connsiteY2" fmla="*/ 1035968 h 1601522"/>
                <a:gd name="connsiteX3" fmla="*/ 26428 w 946113"/>
                <a:gd name="connsiteY3" fmla="*/ 1601522 h 1601522"/>
                <a:gd name="connsiteX4" fmla="*/ 946113 w 946113"/>
                <a:gd name="connsiteY4" fmla="*/ 1596236 h 1601522"/>
                <a:gd name="connsiteX5" fmla="*/ 946113 w 946113"/>
                <a:gd name="connsiteY5" fmla="*/ 1596236 h 1601522"/>
                <a:gd name="connsiteX0" fmla="*/ 13283 w 959396"/>
                <a:gd name="connsiteY0" fmla="*/ 0 h 1601522"/>
                <a:gd name="connsiteX1" fmla="*/ 13283 w 959396"/>
                <a:gd name="connsiteY1" fmla="*/ 0 h 1601522"/>
                <a:gd name="connsiteX2" fmla="*/ 18569 w 959396"/>
                <a:gd name="connsiteY2" fmla="*/ 1035968 h 1601522"/>
                <a:gd name="connsiteX3" fmla="*/ 8187 w 959396"/>
                <a:gd name="connsiteY3" fmla="*/ 1601522 h 1601522"/>
                <a:gd name="connsiteX4" fmla="*/ 959396 w 959396"/>
                <a:gd name="connsiteY4" fmla="*/ 1596236 h 1601522"/>
                <a:gd name="connsiteX5" fmla="*/ 959396 w 959396"/>
                <a:gd name="connsiteY5" fmla="*/ 1596236 h 1601522"/>
                <a:gd name="connsiteX0" fmla="*/ 5096 w 951209"/>
                <a:gd name="connsiteY0" fmla="*/ 0 h 1601522"/>
                <a:gd name="connsiteX1" fmla="*/ 5096 w 951209"/>
                <a:gd name="connsiteY1" fmla="*/ 0 h 1601522"/>
                <a:gd name="connsiteX2" fmla="*/ 10382 w 951209"/>
                <a:gd name="connsiteY2" fmla="*/ 1035968 h 1601522"/>
                <a:gd name="connsiteX3" fmla="*/ 0 w 951209"/>
                <a:gd name="connsiteY3" fmla="*/ 1601522 h 1601522"/>
                <a:gd name="connsiteX4" fmla="*/ 951209 w 951209"/>
                <a:gd name="connsiteY4" fmla="*/ 1596236 h 1601522"/>
                <a:gd name="connsiteX5" fmla="*/ 951209 w 951209"/>
                <a:gd name="connsiteY5" fmla="*/ 1596236 h 160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209" h="1601522">
                  <a:moveTo>
                    <a:pt x="5096" y="0"/>
                  </a:moveTo>
                  <a:lnTo>
                    <a:pt x="5096" y="0"/>
                  </a:lnTo>
                  <a:cubicBezTo>
                    <a:pt x="6858" y="345323"/>
                    <a:pt x="3407" y="690711"/>
                    <a:pt x="10382" y="1035968"/>
                  </a:cubicBezTo>
                  <a:cubicBezTo>
                    <a:pt x="14787" y="1302888"/>
                    <a:pt x="9825" y="1032324"/>
                    <a:pt x="0" y="1601522"/>
                  </a:cubicBezTo>
                  <a:cubicBezTo>
                    <a:pt x="532055" y="1593208"/>
                    <a:pt x="792674" y="1597117"/>
                    <a:pt x="951209" y="1596236"/>
                  </a:cubicBezTo>
                  <a:lnTo>
                    <a:pt x="951209" y="1596236"/>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2" name="Freeform 131"/>
            <p:cNvSpPr/>
            <p:nvPr/>
          </p:nvSpPr>
          <p:spPr>
            <a:xfrm>
              <a:off x="1416087" y="3429000"/>
              <a:ext cx="3232114" cy="623867"/>
            </a:xfrm>
            <a:custGeom>
              <a:avLst/>
              <a:gdLst>
                <a:gd name="connsiteX0" fmla="*/ 0 w 946113"/>
                <a:gd name="connsiteY0" fmla="*/ 0 h 1601522"/>
                <a:gd name="connsiteX1" fmla="*/ 0 w 946113"/>
                <a:gd name="connsiteY1" fmla="*/ 0 h 1601522"/>
                <a:gd name="connsiteX2" fmla="*/ 5286 w 946113"/>
                <a:gd name="connsiteY2" fmla="*/ 1035968 h 1601522"/>
                <a:gd name="connsiteX3" fmla="*/ 21142 w 946113"/>
                <a:gd name="connsiteY3" fmla="*/ 1046539 h 1601522"/>
                <a:gd name="connsiteX4" fmla="*/ 26428 w 946113"/>
                <a:gd name="connsiteY4" fmla="*/ 1601522 h 1601522"/>
                <a:gd name="connsiteX5" fmla="*/ 946113 w 946113"/>
                <a:gd name="connsiteY5" fmla="*/ 1596236 h 1601522"/>
                <a:gd name="connsiteX6" fmla="*/ 946113 w 946113"/>
                <a:gd name="connsiteY6" fmla="*/ 1596236 h 1601522"/>
                <a:gd name="connsiteX0" fmla="*/ 48088 w 994201"/>
                <a:gd name="connsiteY0" fmla="*/ 0 h 1601522"/>
                <a:gd name="connsiteX1" fmla="*/ 48088 w 994201"/>
                <a:gd name="connsiteY1" fmla="*/ 0 h 1601522"/>
                <a:gd name="connsiteX2" fmla="*/ 53374 w 994201"/>
                <a:gd name="connsiteY2" fmla="*/ 1035968 h 1601522"/>
                <a:gd name="connsiteX3" fmla="*/ 74516 w 994201"/>
                <a:gd name="connsiteY3" fmla="*/ 1601522 h 1601522"/>
                <a:gd name="connsiteX4" fmla="*/ 994201 w 994201"/>
                <a:gd name="connsiteY4" fmla="*/ 1596236 h 1601522"/>
                <a:gd name="connsiteX5" fmla="*/ 994201 w 994201"/>
                <a:gd name="connsiteY5" fmla="*/ 1596236 h 1601522"/>
                <a:gd name="connsiteX0" fmla="*/ 50078 w 996191"/>
                <a:gd name="connsiteY0" fmla="*/ 0 h 1601522"/>
                <a:gd name="connsiteX1" fmla="*/ 50078 w 996191"/>
                <a:gd name="connsiteY1" fmla="*/ 0 h 1601522"/>
                <a:gd name="connsiteX2" fmla="*/ 76506 w 996191"/>
                <a:gd name="connsiteY2" fmla="*/ 1601522 h 1601522"/>
                <a:gd name="connsiteX3" fmla="*/ 996191 w 996191"/>
                <a:gd name="connsiteY3" fmla="*/ 1596236 h 1601522"/>
                <a:gd name="connsiteX4" fmla="*/ 996191 w 996191"/>
                <a:gd name="connsiteY4" fmla="*/ 1596236 h 1601522"/>
                <a:gd name="connsiteX0" fmla="*/ 61858 w 1007971"/>
                <a:gd name="connsiteY0" fmla="*/ 0 h 1612213"/>
                <a:gd name="connsiteX1" fmla="*/ 61858 w 1007971"/>
                <a:gd name="connsiteY1" fmla="*/ 0 h 1612213"/>
                <a:gd name="connsiteX2" fmla="*/ 72541 w 1007971"/>
                <a:gd name="connsiteY2" fmla="*/ 1612213 h 1612213"/>
                <a:gd name="connsiteX3" fmla="*/ 1007971 w 1007971"/>
                <a:gd name="connsiteY3" fmla="*/ 1596236 h 1612213"/>
                <a:gd name="connsiteX4" fmla="*/ 1007971 w 1007971"/>
                <a:gd name="connsiteY4" fmla="*/ 1596236 h 1612213"/>
                <a:gd name="connsiteX0" fmla="*/ 0 w 946113"/>
                <a:gd name="connsiteY0" fmla="*/ 0 h 1612213"/>
                <a:gd name="connsiteX1" fmla="*/ 0 w 946113"/>
                <a:gd name="connsiteY1" fmla="*/ 0 h 1612213"/>
                <a:gd name="connsiteX2" fmla="*/ 10683 w 946113"/>
                <a:gd name="connsiteY2" fmla="*/ 1612213 h 1612213"/>
                <a:gd name="connsiteX3" fmla="*/ 946113 w 946113"/>
                <a:gd name="connsiteY3" fmla="*/ 1596236 h 1612213"/>
                <a:gd name="connsiteX4" fmla="*/ 946113 w 946113"/>
                <a:gd name="connsiteY4" fmla="*/ 1596236 h 1612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113" h="1612213">
                  <a:moveTo>
                    <a:pt x="0" y="0"/>
                  </a:moveTo>
                  <a:lnTo>
                    <a:pt x="0" y="0"/>
                  </a:lnTo>
                  <a:cubicBezTo>
                    <a:pt x="1780" y="268702"/>
                    <a:pt x="758" y="41704"/>
                    <a:pt x="10683" y="1612213"/>
                  </a:cubicBezTo>
                  <a:lnTo>
                    <a:pt x="946113" y="1596236"/>
                  </a:lnTo>
                  <a:lnTo>
                    <a:pt x="946113" y="1596236"/>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3" name="Freeform 132"/>
            <p:cNvSpPr/>
            <p:nvPr/>
          </p:nvSpPr>
          <p:spPr>
            <a:xfrm>
              <a:off x="1447800" y="4043445"/>
              <a:ext cx="15857" cy="311847"/>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4" name="Freeform 133"/>
            <p:cNvSpPr/>
            <p:nvPr/>
          </p:nvSpPr>
          <p:spPr>
            <a:xfrm>
              <a:off x="2057400" y="5022153"/>
              <a:ext cx="15857" cy="311847"/>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5" name="Freeform 134"/>
            <p:cNvSpPr/>
            <p:nvPr/>
          </p:nvSpPr>
          <p:spPr>
            <a:xfrm rot="10800000">
              <a:off x="1431942" y="5034200"/>
              <a:ext cx="15857" cy="311847"/>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6" name="Freeform 135"/>
            <p:cNvSpPr/>
            <p:nvPr/>
          </p:nvSpPr>
          <p:spPr>
            <a:xfrm rot="10800000">
              <a:off x="2041543" y="4038600"/>
              <a:ext cx="15857" cy="311847"/>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7" name="Freeform 136"/>
            <p:cNvSpPr/>
            <p:nvPr/>
          </p:nvSpPr>
          <p:spPr>
            <a:xfrm>
              <a:off x="518984" y="2436046"/>
              <a:ext cx="2895011" cy="21653"/>
            </a:xfrm>
            <a:custGeom>
              <a:avLst/>
              <a:gdLst>
                <a:gd name="connsiteX0" fmla="*/ 0 w 2895011"/>
                <a:gd name="connsiteY0" fmla="*/ 0 h 21653"/>
                <a:gd name="connsiteX1" fmla="*/ 0 w 2895011"/>
                <a:gd name="connsiteY1" fmla="*/ 0 h 21653"/>
                <a:gd name="connsiteX2" fmla="*/ 134159 w 2895011"/>
                <a:gd name="connsiteY2" fmla="*/ 7061 h 21653"/>
                <a:gd name="connsiteX3" fmla="*/ 144750 w 2895011"/>
                <a:gd name="connsiteY3" fmla="*/ 10592 h 21653"/>
                <a:gd name="connsiteX4" fmla="*/ 169464 w 2895011"/>
                <a:gd name="connsiteY4" fmla="*/ 14122 h 21653"/>
                <a:gd name="connsiteX5" fmla="*/ 2774974 w 2895011"/>
                <a:gd name="connsiteY5" fmla="*/ 14122 h 21653"/>
                <a:gd name="connsiteX6" fmla="*/ 2799688 w 2895011"/>
                <a:gd name="connsiteY6" fmla="*/ 21183 h 21653"/>
                <a:gd name="connsiteX7" fmla="*/ 2895011 w 2895011"/>
                <a:gd name="connsiteY7" fmla="*/ 21183 h 21653"/>
                <a:gd name="connsiteX8" fmla="*/ 2895011 w 2895011"/>
                <a:gd name="connsiteY8" fmla="*/ 21183 h 2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011" h="21653">
                  <a:moveTo>
                    <a:pt x="0" y="0"/>
                  </a:moveTo>
                  <a:lnTo>
                    <a:pt x="0" y="0"/>
                  </a:lnTo>
                  <a:cubicBezTo>
                    <a:pt x="23626" y="875"/>
                    <a:pt x="98278" y="1935"/>
                    <a:pt x="134159" y="7061"/>
                  </a:cubicBezTo>
                  <a:cubicBezTo>
                    <a:pt x="137843" y="7587"/>
                    <a:pt x="141101" y="9862"/>
                    <a:pt x="144750" y="10592"/>
                  </a:cubicBezTo>
                  <a:cubicBezTo>
                    <a:pt x="152910" y="12224"/>
                    <a:pt x="161226" y="12945"/>
                    <a:pt x="169464" y="14122"/>
                  </a:cubicBezTo>
                  <a:cubicBezTo>
                    <a:pt x="1189344" y="526"/>
                    <a:pt x="567674" y="7503"/>
                    <a:pt x="2774974" y="14122"/>
                  </a:cubicBezTo>
                  <a:cubicBezTo>
                    <a:pt x="2844201" y="14330"/>
                    <a:pt x="2744997" y="19360"/>
                    <a:pt x="2799688" y="21183"/>
                  </a:cubicBezTo>
                  <a:cubicBezTo>
                    <a:pt x="2831445" y="22241"/>
                    <a:pt x="2863237" y="21183"/>
                    <a:pt x="2895011" y="21183"/>
                  </a:cubicBezTo>
                  <a:lnTo>
                    <a:pt x="2895011" y="21183"/>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8" name="Freeform 137"/>
            <p:cNvSpPr/>
            <p:nvPr/>
          </p:nvSpPr>
          <p:spPr>
            <a:xfrm>
              <a:off x="1440928" y="2139484"/>
              <a:ext cx="7460" cy="293032"/>
            </a:xfrm>
            <a:custGeom>
              <a:avLst/>
              <a:gdLst>
                <a:gd name="connsiteX0" fmla="*/ 7460 w 7460"/>
                <a:gd name="connsiteY0" fmla="*/ 0 h 293032"/>
                <a:gd name="connsiteX1" fmla="*/ 7460 w 7460"/>
                <a:gd name="connsiteY1" fmla="*/ 0 h 293032"/>
                <a:gd name="connsiteX2" fmla="*/ 3930 w 7460"/>
                <a:gd name="connsiteY2" fmla="*/ 233013 h 293032"/>
                <a:gd name="connsiteX3" fmla="*/ 399 w 7460"/>
                <a:gd name="connsiteY3" fmla="*/ 247135 h 293032"/>
                <a:gd name="connsiteX4" fmla="*/ 399 w 7460"/>
                <a:gd name="connsiteY4" fmla="*/ 293032 h 293032"/>
                <a:gd name="connsiteX5" fmla="*/ 399 w 7460"/>
                <a:gd name="connsiteY5" fmla="*/ 293032 h 29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0" h="293032">
                  <a:moveTo>
                    <a:pt x="7460" y="0"/>
                  </a:moveTo>
                  <a:lnTo>
                    <a:pt x="7460" y="0"/>
                  </a:lnTo>
                  <a:cubicBezTo>
                    <a:pt x="6283" y="77671"/>
                    <a:pt x="6149" y="155365"/>
                    <a:pt x="3930" y="233013"/>
                  </a:cubicBezTo>
                  <a:cubicBezTo>
                    <a:pt x="3791" y="237863"/>
                    <a:pt x="684" y="242291"/>
                    <a:pt x="399" y="247135"/>
                  </a:cubicBezTo>
                  <a:cubicBezTo>
                    <a:pt x="-500" y="262408"/>
                    <a:pt x="399" y="277733"/>
                    <a:pt x="399" y="293032"/>
                  </a:cubicBezTo>
                  <a:lnTo>
                    <a:pt x="399" y="293032"/>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9" name="Freeform 138"/>
            <p:cNvSpPr/>
            <p:nvPr/>
          </p:nvSpPr>
          <p:spPr>
            <a:xfrm>
              <a:off x="754540" y="2454463"/>
              <a:ext cx="7460" cy="293032"/>
            </a:xfrm>
            <a:custGeom>
              <a:avLst/>
              <a:gdLst>
                <a:gd name="connsiteX0" fmla="*/ 7460 w 7460"/>
                <a:gd name="connsiteY0" fmla="*/ 0 h 293032"/>
                <a:gd name="connsiteX1" fmla="*/ 7460 w 7460"/>
                <a:gd name="connsiteY1" fmla="*/ 0 h 293032"/>
                <a:gd name="connsiteX2" fmla="*/ 3930 w 7460"/>
                <a:gd name="connsiteY2" fmla="*/ 233013 h 293032"/>
                <a:gd name="connsiteX3" fmla="*/ 399 w 7460"/>
                <a:gd name="connsiteY3" fmla="*/ 247135 h 293032"/>
                <a:gd name="connsiteX4" fmla="*/ 399 w 7460"/>
                <a:gd name="connsiteY4" fmla="*/ 293032 h 293032"/>
                <a:gd name="connsiteX5" fmla="*/ 399 w 7460"/>
                <a:gd name="connsiteY5" fmla="*/ 293032 h 29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0" h="293032">
                  <a:moveTo>
                    <a:pt x="7460" y="0"/>
                  </a:moveTo>
                  <a:lnTo>
                    <a:pt x="7460" y="0"/>
                  </a:lnTo>
                  <a:cubicBezTo>
                    <a:pt x="6283" y="77671"/>
                    <a:pt x="6149" y="155365"/>
                    <a:pt x="3930" y="233013"/>
                  </a:cubicBezTo>
                  <a:cubicBezTo>
                    <a:pt x="3791" y="237863"/>
                    <a:pt x="684" y="242291"/>
                    <a:pt x="399" y="247135"/>
                  </a:cubicBezTo>
                  <a:cubicBezTo>
                    <a:pt x="-500" y="262408"/>
                    <a:pt x="399" y="277733"/>
                    <a:pt x="399" y="293032"/>
                  </a:cubicBezTo>
                  <a:lnTo>
                    <a:pt x="399" y="293032"/>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nvGrpSpPr>
            <p:cNvPr id="148" name="Group 338"/>
            <p:cNvGrpSpPr/>
            <p:nvPr/>
          </p:nvGrpSpPr>
          <p:grpSpPr>
            <a:xfrm>
              <a:off x="2133600" y="1199019"/>
              <a:ext cx="1703196" cy="940465"/>
              <a:chOff x="1066800" y="1193135"/>
              <a:chExt cx="1703196" cy="940465"/>
            </a:xfrm>
          </p:grpSpPr>
          <p:grpSp>
            <p:nvGrpSpPr>
              <p:cNvPr id="152" name="Group 339"/>
              <p:cNvGrpSpPr/>
              <p:nvPr/>
            </p:nvGrpSpPr>
            <p:grpSpPr>
              <a:xfrm>
                <a:off x="1293451" y="1193135"/>
                <a:ext cx="1476545" cy="726694"/>
                <a:chOff x="2110283" y="1959114"/>
                <a:chExt cx="1476545" cy="726694"/>
              </a:xfrm>
            </p:grpSpPr>
            <p:sp>
              <p:nvSpPr>
                <p:cNvPr id="150" name="TextBox 149"/>
                <p:cNvSpPr txBox="1"/>
                <p:nvPr/>
              </p:nvSpPr>
              <p:spPr>
                <a:xfrm>
                  <a:off x="2110283" y="1959114"/>
                  <a:ext cx="1476545" cy="726694"/>
                </a:xfrm>
                <a:prstGeom prst="rect">
                  <a:avLst/>
                </a:prstGeom>
                <a:noFill/>
              </p:spPr>
              <p:txBody>
                <a:bodyPr wrap="none" rtlCol="0">
                  <a:spAutoFit/>
                </a:bodyPr>
                <a:lstStyle/>
                <a:p>
                  <a:pPr algn="ctr"/>
                  <a:r>
                    <a:rPr lang="en-US" sz="1400" b="1" dirty="0">
                      <a:latin typeface="Comic Sans MS" pitchFamily="66" charset="0"/>
                    </a:rPr>
                    <a:t>OPERAT.</a:t>
                  </a:r>
                </a:p>
                <a:p>
                  <a:pPr algn="ctr"/>
                  <a:r>
                    <a:rPr lang="en-US" sz="1400" b="1" dirty="0">
                      <a:latin typeface="Comic Sans MS" pitchFamily="66" charset="0"/>
                    </a:rPr>
                    <a:t>CONSOLE</a:t>
                  </a:r>
                </a:p>
              </p:txBody>
            </p:sp>
            <p:sp>
              <p:nvSpPr>
                <p:cNvPr id="151" name="Freeform 150"/>
                <p:cNvSpPr/>
                <p:nvPr/>
              </p:nvSpPr>
              <p:spPr>
                <a:xfrm>
                  <a:off x="2200688" y="1977254"/>
                  <a:ext cx="1238250" cy="693725"/>
                </a:xfrm>
                <a:custGeom>
                  <a:avLst/>
                  <a:gdLst>
                    <a:gd name="connsiteX0" fmla="*/ 0 w 1245394"/>
                    <a:gd name="connsiteY0" fmla="*/ 686581 h 693725"/>
                    <a:gd name="connsiteX1" fmla="*/ 0 w 1245394"/>
                    <a:gd name="connsiteY1" fmla="*/ 686581 h 693725"/>
                    <a:gd name="connsiteX2" fmla="*/ 7144 w 1245394"/>
                    <a:gd name="connsiteY2" fmla="*/ 781 h 693725"/>
                    <a:gd name="connsiteX3" fmla="*/ 14287 w 1245394"/>
                    <a:gd name="connsiteY3" fmla="*/ 3162 h 693725"/>
                    <a:gd name="connsiteX4" fmla="*/ 26194 w 1245394"/>
                    <a:gd name="connsiteY4" fmla="*/ 5543 h 693725"/>
                    <a:gd name="connsiteX5" fmla="*/ 50006 w 1245394"/>
                    <a:gd name="connsiteY5" fmla="*/ 12687 h 693725"/>
                    <a:gd name="connsiteX6" fmla="*/ 57150 w 1245394"/>
                    <a:gd name="connsiteY6" fmla="*/ 15068 h 693725"/>
                    <a:gd name="connsiteX7" fmla="*/ 116681 w 1245394"/>
                    <a:gd name="connsiteY7" fmla="*/ 12687 h 693725"/>
                    <a:gd name="connsiteX8" fmla="*/ 123825 w 1245394"/>
                    <a:gd name="connsiteY8" fmla="*/ 10306 h 693725"/>
                    <a:gd name="connsiteX9" fmla="*/ 135731 w 1245394"/>
                    <a:gd name="connsiteY9" fmla="*/ 7925 h 693725"/>
                    <a:gd name="connsiteX10" fmla="*/ 145256 w 1245394"/>
                    <a:gd name="connsiteY10" fmla="*/ 5543 h 693725"/>
                    <a:gd name="connsiteX11" fmla="*/ 1216819 w 1245394"/>
                    <a:gd name="connsiteY11" fmla="*/ 10306 h 693725"/>
                    <a:gd name="connsiteX12" fmla="*/ 1231106 w 1245394"/>
                    <a:gd name="connsiteY12" fmla="*/ 12687 h 693725"/>
                    <a:gd name="connsiteX13" fmla="*/ 1245394 w 1245394"/>
                    <a:gd name="connsiteY13" fmla="*/ 17450 h 693725"/>
                    <a:gd name="connsiteX14" fmla="*/ 1233487 w 1245394"/>
                    <a:gd name="connsiteY14" fmla="*/ 19831 h 693725"/>
                    <a:gd name="connsiteX15" fmla="*/ 1228725 w 1245394"/>
                    <a:gd name="connsiteY15" fmla="*/ 34118 h 693725"/>
                    <a:gd name="connsiteX16" fmla="*/ 1233487 w 1245394"/>
                    <a:gd name="connsiteY16" fmla="*/ 53168 h 693725"/>
                    <a:gd name="connsiteX17" fmla="*/ 1235869 w 1245394"/>
                    <a:gd name="connsiteY17" fmla="*/ 60312 h 693725"/>
                    <a:gd name="connsiteX18" fmla="*/ 1238250 w 1245394"/>
                    <a:gd name="connsiteY18" fmla="*/ 69837 h 693725"/>
                    <a:gd name="connsiteX19" fmla="*/ 1235869 w 1245394"/>
                    <a:gd name="connsiteY19" fmla="*/ 98412 h 693725"/>
                    <a:gd name="connsiteX20" fmla="*/ 1231106 w 1245394"/>
                    <a:gd name="connsiteY20" fmla="*/ 115081 h 693725"/>
                    <a:gd name="connsiteX21" fmla="*/ 1228725 w 1245394"/>
                    <a:gd name="connsiteY21" fmla="*/ 186518 h 693725"/>
                    <a:gd name="connsiteX22" fmla="*/ 1223962 w 1245394"/>
                    <a:gd name="connsiteY22" fmla="*/ 200806 h 693725"/>
                    <a:gd name="connsiteX23" fmla="*/ 1219200 w 1245394"/>
                    <a:gd name="connsiteY23" fmla="*/ 227000 h 693725"/>
                    <a:gd name="connsiteX24" fmla="*/ 1216819 w 1245394"/>
                    <a:gd name="connsiteY24" fmla="*/ 236525 h 693725"/>
                    <a:gd name="connsiteX25" fmla="*/ 1219200 w 1245394"/>
                    <a:gd name="connsiteY25" fmla="*/ 493700 h 693725"/>
                    <a:gd name="connsiteX26" fmla="*/ 1221581 w 1245394"/>
                    <a:gd name="connsiteY26" fmla="*/ 500843 h 693725"/>
                    <a:gd name="connsiteX27" fmla="*/ 1219200 w 1245394"/>
                    <a:gd name="connsiteY27" fmla="*/ 693725 h 693725"/>
                    <a:gd name="connsiteX28" fmla="*/ 871537 w 1245394"/>
                    <a:gd name="connsiteY28" fmla="*/ 693725 h 693725"/>
                    <a:gd name="connsiteX29" fmla="*/ 0 w 1245394"/>
                    <a:gd name="connsiteY29"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 name="connsiteX0" fmla="*/ 0 w 1238250"/>
                    <a:gd name="connsiteY0" fmla="*/ 686581 h 693725"/>
                    <a:gd name="connsiteX1" fmla="*/ 0 w 1238250"/>
                    <a:gd name="connsiteY1" fmla="*/ 686581 h 693725"/>
                    <a:gd name="connsiteX2" fmla="*/ 7144 w 1238250"/>
                    <a:gd name="connsiteY2" fmla="*/ 781 h 693725"/>
                    <a:gd name="connsiteX3" fmla="*/ 14287 w 1238250"/>
                    <a:gd name="connsiteY3" fmla="*/ 3162 h 693725"/>
                    <a:gd name="connsiteX4" fmla="*/ 26194 w 1238250"/>
                    <a:gd name="connsiteY4" fmla="*/ 5543 h 693725"/>
                    <a:gd name="connsiteX5" fmla="*/ 50006 w 1238250"/>
                    <a:gd name="connsiteY5" fmla="*/ 12687 h 693725"/>
                    <a:gd name="connsiteX6" fmla="*/ 57150 w 1238250"/>
                    <a:gd name="connsiteY6" fmla="*/ 15068 h 693725"/>
                    <a:gd name="connsiteX7" fmla="*/ 116681 w 1238250"/>
                    <a:gd name="connsiteY7" fmla="*/ 12687 h 693725"/>
                    <a:gd name="connsiteX8" fmla="*/ 123825 w 1238250"/>
                    <a:gd name="connsiteY8" fmla="*/ 10306 h 693725"/>
                    <a:gd name="connsiteX9" fmla="*/ 135731 w 1238250"/>
                    <a:gd name="connsiteY9" fmla="*/ 7925 h 693725"/>
                    <a:gd name="connsiteX10" fmla="*/ 145256 w 1238250"/>
                    <a:gd name="connsiteY10" fmla="*/ 5543 h 693725"/>
                    <a:gd name="connsiteX11" fmla="*/ 1216819 w 1238250"/>
                    <a:gd name="connsiteY11" fmla="*/ 10306 h 693725"/>
                    <a:gd name="connsiteX12" fmla="*/ 1231106 w 1238250"/>
                    <a:gd name="connsiteY12" fmla="*/ 12687 h 693725"/>
                    <a:gd name="connsiteX13" fmla="*/ 1233487 w 1238250"/>
                    <a:gd name="connsiteY13" fmla="*/ 19831 h 693725"/>
                    <a:gd name="connsiteX14" fmla="*/ 1228725 w 1238250"/>
                    <a:gd name="connsiteY14" fmla="*/ 34118 h 693725"/>
                    <a:gd name="connsiteX15" fmla="*/ 1233487 w 1238250"/>
                    <a:gd name="connsiteY15" fmla="*/ 53168 h 693725"/>
                    <a:gd name="connsiteX16" fmla="*/ 1235869 w 1238250"/>
                    <a:gd name="connsiteY16" fmla="*/ 60312 h 693725"/>
                    <a:gd name="connsiteX17" fmla="*/ 1238250 w 1238250"/>
                    <a:gd name="connsiteY17" fmla="*/ 69837 h 693725"/>
                    <a:gd name="connsiteX18" fmla="*/ 1235869 w 1238250"/>
                    <a:gd name="connsiteY18" fmla="*/ 98412 h 693725"/>
                    <a:gd name="connsiteX19" fmla="*/ 1231106 w 1238250"/>
                    <a:gd name="connsiteY19" fmla="*/ 115081 h 693725"/>
                    <a:gd name="connsiteX20" fmla="*/ 1228725 w 1238250"/>
                    <a:gd name="connsiteY20" fmla="*/ 186518 h 693725"/>
                    <a:gd name="connsiteX21" fmla="*/ 1223962 w 1238250"/>
                    <a:gd name="connsiteY21" fmla="*/ 200806 h 693725"/>
                    <a:gd name="connsiteX22" fmla="*/ 1219200 w 1238250"/>
                    <a:gd name="connsiteY22" fmla="*/ 227000 h 693725"/>
                    <a:gd name="connsiteX23" fmla="*/ 1216819 w 1238250"/>
                    <a:gd name="connsiteY23" fmla="*/ 236525 h 693725"/>
                    <a:gd name="connsiteX24" fmla="*/ 1219200 w 1238250"/>
                    <a:gd name="connsiteY24" fmla="*/ 493700 h 693725"/>
                    <a:gd name="connsiteX25" fmla="*/ 1221581 w 1238250"/>
                    <a:gd name="connsiteY25" fmla="*/ 500843 h 693725"/>
                    <a:gd name="connsiteX26" fmla="*/ 1219200 w 1238250"/>
                    <a:gd name="connsiteY26" fmla="*/ 693725 h 693725"/>
                    <a:gd name="connsiteX27" fmla="*/ 871537 w 1238250"/>
                    <a:gd name="connsiteY27" fmla="*/ 693725 h 693725"/>
                    <a:gd name="connsiteX28" fmla="*/ 0 w 1238250"/>
                    <a:gd name="connsiteY28" fmla="*/ 686581 h 6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0" h="693725">
                      <a:moveTo>
                        <a:pt x="0" y="686581"/>
                      </a:moveTo>
                      <a:lnTo>
                        <a:pt x="0" y="686581"/>
                      </a:lnTo>
                      <a:cubicBezTo>
                        <a:pt x="22745" y="459103"/>
                        <a:pt x="3018" y="229356"/>
                        <a:pt x="7144" y="781"/>
                      </a:cubicBezTo>
                      <a:cubicBezTo>
                        <a:pt x="7189" y="-1728"/>
                        <a:pt x="11852" y="2553"/>
                        <a:pt x="14287" y="3162"/>
                      </a:cubicBezTo>
                      <a:cubicBezTo>
                        <a:pt x="18214" y="4144"/>
                        <a:pt x="22243" y="4665"/>
                        <a:pt x="26194" y="5543"/>
                      </a:cubicBezTo>
                      <a:cubicBezTo>
                        <a:pt x="36981" y="7940"/>
                        <a:pt x="38148" y="8735"/>
                        <a:pt x="50006" y="12687"/>
                      </a:cubicBezTo>
                      <a:lnTo>
                        <a:pt x="57150" y="15068"/>
                      </a:lnTo>
                      <a:cubicBezTo>
                        <a:pt x="76994" y="14274"/>
                        <a:pt x="96872" y="14102"/>
                        <a:pt x="116681" y="12687"/>
                      </a:cubicBezTo>
                      <a:cubicBezTo>
                        <a:pt x="119185" y="12508"/>
                        <a:pt x="121390" y="10915"/>
                        <a:pt x="123825" y="10306"/>
                      </a:cubicBezTo>
                      <a:cubicBezTo>
                        <a:pt x="127751" y="9324"/>
                        <a:pt x="131780" y="8803"/>
                        <a:pt x="135731" y="7925"/>
                      </a:cubicBezTo>
                      <a:cubicBezTo>
                        <a:pt x="138926" y="7215"/>
                        <a:pt x="142081" y="6337"/>
                        <a:pt x="145256" y="5543"/>
                      </a:cubicBezTo>
                      <a:lnTo>
                        <a:pt x="1216819" y="10306"/>
                      </a:lnTo>
                      <a:cubicBezTo>
                        <a:pt x="1221647" y="10338"/>
                        <a:pt x="1228328" y="11100"/>
                        <a:pt x="1231106" y="12687"/>
                      </a:cubicBezTo>
                      <a:cubicBezTo>
                        <a:pt x="1233884" y="14274"/>
                        <a:pt x="1233884" y="16259"/>
                        <a:pt x="1233487" y="19831"/>
                      </a:cubicBezTo>
                      <a:cubicBezTo>
                        <a:pt x="1233090" y="23403"/>
                        <a:pt x="1228725" y="34118"/>
                        <a:pt x="1228725" y="34118"/>
                      </a:cubicBezTo>
                      <a:cubicBezTo>
                        <a:pt x="1230312" y="40468"/>
                        <a:pt x="1231765" y="46853"/>
                        <a:pt x="1233487" y="53168"/>
                      </a:cubicBezTo>
                      <a:cubicBezTo>
                        <a:pt x="1234147" y="55590"/>
                        <a:pt x="1235179" y="57898"/>
                        <a:pt x="1235869" y="60312"/>
                      </a:cubicBezTo>
                      <a:cubicBezTo>
                        <a:pt x="1236768" y="63459"/>
                        <a:pt x="1237456" y="66662"/>
                        <a:pt x="1238250" y="69837"/>
                      </a:cubicBezTo>
                      <a:cubicBezTo>
                        <a:pt x="1237456" y="79362"/>
                        <a:pt x="1237055" y="88928"/>
                        <a:pt x="1235869" y="98412"/>
                      </a:cubicBezTo>
                      <a:cubicBezTo>
                        <a:pt x="1235272" y="103190"/>
                        <a:pt x="1232686" y="110340"/>
                        <a:pt x="1231106" y="115081"/>
                      </a:cubicBezTo>
                      <a:cubicBezTo>
                        <a:pt x="1230312" y="138893"/>
                        <a:pt x="1230704" y="162775"/>
                        <a:pt x="1228725" y="186518"/>
                      </a:cubicBezTo>
                      <a:cubicBezTo>
                        <a:pt x="1228308" y="191521"/>
                        <a:pt x="1225179" y="195936"/>
                        <a:pt x="1223962" y="200806"/>
                      </a:cubicBezTo>
                      <a:cubicBezTo>
                        <a:pt x="1218562" y="222410"/>
                        <a:pt x="1224888" y="195715"/>
                        <a:pt x="1219200" y="227000"/>
                      </a:cubicBezTo>
                      <a:cubicBezTo>
                        <a:pt x="1218615" y="230220"/>
                        <a:pt x="1217613" y="233350"/>
                        <a:pt x="1216819" y="236525"/>
                      </a:cubicBezTo>
                      <a:cubicBezTo>
                        <a:pt x="1217613" y="322250"/>
                        <a:pt x="1217656" y="407985"/>
                        <a:pt x="1219200" y="493700"/>
                      </a:cubicBezTo>
                      <a:cubicBezTo>
                        <a:pt x="1219245" y="496209"/>
                        <a:pt x="1221581" y="498333"/>
                        <a:pt x="1221581" y="500843"/>
                      </a:cubicBezTo>
                      <a:cubicBezTo>
                        <a:pt x="1221581" y="565142"/>
                        <a:pt x="1219994" y="629431"/>
                        <a:pt x="1219200" y="693725"/>
                      </a:cubicBezTo>
                      <a:cubicBezTo>
                        <a:pt x="1103189" y="678291"/>
                        <a:pt x="1220059" y="692350"/>
                        <a:pt x="871537" y="693725"/>
                      </a:cubicBezTo>
                      <a:lnTo>
                        <a:pt x="0" y="686581"/>
                      </a:ln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49" name="Freeform 148"/>
              <p:cNvSpPr/>
              <p:nvPr/>
            </p:nvSpPr>
            <p:spPr>
              <a:xfrm>
                <a:off x="1066800" y="1975713"/>
                <a:ext cx="1531413" cy="157887"/>
              </a:xfrm>
              <a:custGeom>
                <a:avLst/>
                <a:gdLst>
                  <a:gd name="connsiteX0" fmla="*/ 305069 w 1531413"/>
                  <a:gd name="connsiteY0" fmla="*/ 725 h 307906"/>
                  <a:gd name="connsiteX1" fmla="*/ 305069 w 1531413"/>
                  <a:gd name="connsiteY1" fmla="*/ 725 h 307906"/>
                  <a:gd name="connsiteX2" fmla="*/ 290782 w 1531413"/>
                  <a:gd name="connsiteY2" fmla="*/ 17393 h 307906"/>
                  <a:gd name="connsiteX3" fmla="*/ 283638 w 1531413"/>
                  <a:gd name="connsiteY3" fmla="*/ 19775 h 307906"/>
                  <a:gd name="connsiteX4" fmla="*/ 274113 w 1531413"/>
                  <a:gd name="connsiteY4" fmla="*/ 34062 h 307906"/>
                  <a:gd name="connsiteX5" fmla="*/ 266969 w 1531413"/>
                  <a:gd name="connsiteY5" fmla="*/ 48350 h 307906"/>
                  <a:gd name="connsiteX6" fmla="*/ 250300 w 1531413"/>
                  <a:gd name="connsiteY6" fmla="*/ 57875 h 307906"/>
                  <a:gd name="connsiteX7" fmla="*/ 247919 w 1531413"/>
                  <a:gd name="connsiteY7" fmla="*/ 65018 h 307906"/>
                  <a:gd name="connsiteX8" fmla="*/ 236013 w 1531413"/>
                  <a:gd name="connsiteY8" fmla="*/ 79306 h 307906"/>
                  <a:gd name="connsiteX9" fmla="*/ 228869 w 1531413"/>
                  <a:gd name="connsiteY9" fmla="*/ 93593 h 307906"/>
                  <a:gd name="connsiteX10" fmla="*/ 221725 w 1531413"/>
                  <a:gd name="connsiteY10" fmla="*/ 98356 h 307906"/>
                  <a:gd name="connsiteX11" fmla="*/ 214582 w 1531413"/>
                  <a:gd name="connsiteY11" fmla="*/ 112643 h 307906"/>
                  <a:gd name="connsiteX12" fmla="*/ 207438 w 1531413"/>
                  <a:gd name="connsiteY12" fmla="*/ 115025 h 307906"/>
                  <a:gd name="connsiteX13" fmla="*/ 193150 w 1531413"/>
                  <a:gd name="connsiteY13" fmla="*/ 124550 h 307906"/>
                  <a:gd name="connsiteX14" fmla="*/ 183625 w 1531413"/>
                  <a:gd name="connsiteY14" fmla="*/ 138837 h 307906"/>
                  <a:gd name="connsiteX15" fmla="*/ 178863 w 1531413"/>
                  <a:gd name="connsiteY15" fmla="*/ 145981 h 307906"/>
                  <a:gd name="connsiteX16" fmla="*/ 176482 w 1531413"/>
                  <a:gd name="connsiteY16" fmla="*/ 153125 h 307906"/>
                  <a:gd name="connsiteX17" fmla="*/ 169338 w 1531413"/>
                  <a:gd name="connsiteY17" fmla="*/ 157887 h 307906"/>
                  <a:gd name="connsiteX18" fmla="*/ 152669 w 1531413"/>
                  <a:gd name="connsiteY18" fmla="*/ 174556 h 307906"/>
                  <a:gd name="connsiteX19" fmla="*/ 138382 w 1531413"/>
                  <a:gd name="connsiteY19" fmla="*/ 179318 h 307906"/>
                  <a:gd name="connsiteX20" fmla="*/ 119332 w 1531413"/>
                  <a:gd name="connsiteY20" fmla="*/ 195987 h 307906"/>
                  <a:gd name="connsiteX21" fmla="*/ 112188 w 1531413"/>
                  <a:gd name="connsiteY21" fmla="*/ 203131 h 307906"/>
                  <a:gd name="connsiteX22" fmla="*/ 105044 w 1531413"/>
                  <a:gd name="connsiteY22" fmla="*/ 212656 h 307906"/>
                  <a:gd name="connsiteX23" fmla="*/ 95519 w 1531413"/>
                  <a:gd name="connsiteY23" fmla="*/ 217418 h 307906"/>
                  <a:gd name="connsiteX24" fmla="*/ 88375 w 1531413"/>
                  <a:gd name="connsiteY24" fmla="*/ 222181 h 307906"/>
                  <a:gd name="connsiteX25" fmla="*/ 85994 w 1531413"/>
                  <a:gd name="connsiteY25" fmla="*/ 229325 h 307906"/>
                  <a:gd name="connsiteX26" fmla="*/ 74088 w 1531413"/>
                  <a:gd name="connsiteY26" fmla="*/ 236468 h 307906"/>
                  <a:gd name="connsiteX27" fmla="*/ 59800 w 1531413"/>
                  <a:gd name="connsiteY27" fmla="*/ 243612 h 307906"/>
                  <a:gd name="connsiteX28" fmla="*/ 50275 w 1531413"/>
                  <a:gd name="connsiteY28" fmla="*/ 257900 h 307906"/>
                  <a:gd name="connsiteX29" fmla="*/ 47894 w 1531413"/>
                  <a:gd name="connsiteY29" fmla="*/ 265043 h 307906"/>
                  <a:gd name="connsiteX30" fmla="*/ 40750 w 1531413"/>
                  <a:gd name="connsiteY30" fmla="*/ 269806 h 307906"/>
                  <a:gd name="connsiteX31" fmla="*/ 24082 w 1531413"/>
                  <a:gd name="connsiteY31" fmla="*/ 279331 h 307906"/>
                  <a:gd name="connsiteX32" fmla="*/ 9794 w 1531413"/>
                  <a:gd name="connsiteY32" fmla="*/ 286475 h 307906"/>
                  <a:gd name="connsiteX33" fmla="*/ 7413 w 1531413"/>
                  <a:gd name="connsiteY33" fmla="*/ 298381 h 307906"/>
                  <a:gd name="connsiteX34" fmla="*/ 269 w 1531413"/>
                  <a:gd name="connsiteY34" fmla="*/ 300762 h 307906"/>
                  <a:gd name="connsiteX35" fmla="*/ 12175 w 1531413"/>
                  <a:gd name="connsiteY35" fmla="*/ 303143 h 307906"/>
                  <a:gd name="connsiteX36" fmla="*/ 38369 w 1531413"/>
                  <a:gd name="connsiteY36" fmla="*/ 305525 h 307906"/>
                  <a:gd name="connsiteX37" fmla="*/ 1186132 w 1531413"/>
                  <a:gd name="connsiteY37" fmla="*/ 307906 h 307906"/>
                  <a:gd name="connsiteX38" fmla="*/ 1248044 w 1531413"/>
                  <a:gd name="connsiteY38" fmla="*/ 303143 h 307906"/>
                  <a:gd name="connsiteX39" fmla="*/ 1264713 w 1531413"/>
                  <a:gd name="connsiteY39" fmla="*/ 288856 h 307906"/>
                  <a:gd name="connsiteX40" fmla="*/ 1274238 w 1531413"/>
                  <a:gd name="connsiteY40" fmla="*/ 274568 h 307906"/>
                  <a:gd name="connsiteX41" fmla="*/ 1279000 w 1531413"/>
                  <a:gd name="connsiteY41" fmla="*/ 267425 h 307906"/>
                  <a:gd name="connsiteX42" fmla="*/ 1286144 w 1531413"/>
                  <a:gd name="connsiteY42" fmla="*/ 250756 h 307906"/>
                  <a:gd name="connsiteX43" fmla="*/ 1302813 w 1531413"/>
                  <a:gd name="connsiteY43" fmla="*/ 238850 h 307906"/>
                  <a:gd name="connsiteX44" fmla="*/ 1317100 w 1531413"/>
                  <a:gd name="connsiteY44" fmla="*/ 229325 h 307906"/>
                  <a:gd name="connsiteX45" fmla="*/ 1324244 w 1531413"/>
                  <a:gd name="connsiteY45" fmla="*/ 222181 h 307906"/>
                  <a:gd name="connsiteX46" fmla="*/ 1338532 w 1531413"/>
                  <a:gd name="connsiteY46" fmla="*/ 217418 h 307906"/>
                  <a:gd name="connsiteX47" fmla="*/ 1343294 w 1531413"/>
                  <a:gd name="connsiteY47" fmla="*/ 210275 h 307906"/>
                  <a:gd name="connsiteX48" fmla="*/ 1369488 w 1531413"/>
                  <a:gd name="connsiteY48" fmla="*/ 193606 h 307906"/>
                  <a:gd name="connsiteX49" fmla="*/ 1383775 w 1531413"/>
                  <a:gd name="connsiteY49" fmla="*/ 184081 h 307906"/>
                  <a:gd name="connsiteX50" fmla="*/ 1393300 w 1531413"/>
                  <a:gd name="connsiteY50" fmla="*/ 179318 h 307906"/>
                  <a:gd name="connsiteX51" fmla="*/ 1412350 w 1531413"/>
                  <a:gd name="connsiteY51" fmla="*/ 167412 h 307906"/>
                  <a:gd name="connsiteX52" fmla="*/ 1414732 w 1531413"/>
                  <a:gd name="connsiteY52" fmla="*/ 160268 h 307906"/>
                  <a:gd name="connsiteX53" fmla="*/ 1429019 w 1531413"/>
                  <a:gd name="connsiteY53" fmla="*/ 150743 h 307906"/>
                  <a:gd name="connsiteX54" fmla="*/ 1443307 w 1531413"/>
                  <a:gd name="connsiteY54" fmla="*/ 141218 h 307906"/>
                  <a:gd name="connsiteX55" fmla="*/ 1459975 w 1531413"/>
                  <a:gd name="connsiteY55" fmla="*/ 119787 h 307906"/>
                  <a:gd name="connsiteX56" fmla="*/ 1464738 w 1531413"/>
                  <a:gd name="connsiteY56" fmla="*/ 112643 h 307906"/>
                  <a:gd name="connsiteX57" fmla="*/ 1476644 w 1531413"/>
                  <a:gd name="connsiteY57" fmla="*/ 98356 h 307906"/>
                  <a:gd name="connsiteX58" fmla="*/ 1486169 w 1531413"/>
                  <a:gd name="connsiteY58" fmla="*/ 84068 h 307906"/>
                  <a:gd name="connsiteX59" fmla="*/ 1488550 w 1531413"/>
                  <a:gd name="connsiteY59" fmla="*/ 76925 h 307906"/>
                  <a:gd name="connsiteX60" fmla="*/ 1498075 w 1531413"/>
                  <a:gd name="connsiteY60" fmla="*/ 62637 h 307906"/>
                  <a:gd name="connsiteX61" fmla="*/ 1502838 w 1531413"/>
                  <a:gd name="connsiteY61" fmla="*/ 55493 h 307906"/>
                  <a:gd name="connsiteX62" fmla="*/ 1509982 w 1531413"/>
                  <a:gd name="connsiteY62" fmla="*/ 41206 h 307906"/>
                  <a:gd name="connsiteX63" fmla="*/ 1512363 w 1531413"/>
                  <a:gd name="connsiteY63" fmla="*/ 34062 h 307906"/>
                  <a:gd name="connsiteX64" fmla="*/ 1521888 w 1531413"/>
                  <a:gd name="connsiteY64" fmla="*/ 19775 h 307906"/>
                  <a:gd name="connsiteX65" fmla="*/ 1526650 w 1531413"/>
                  <a:gd name="connsiteY65" fmla="*/ 12631 h 307906"/>
                  <a:gd name="connsiteX66" fmla="*/ 1531413 w 1531413"/>
                  <a:gd name="connsiteY66" fmla="*/ 5487 h 307906"/>
                  <a:gd name="connsiteX67" fmla="*/ 1457594 w 1531413"/>
                  <a:gd name="connsiteY67" fmla="*/ 5487 h 307906"/>
                  <a:gd name="connsiteX68" fmla="*/ 1445688 w 1531413"/>
                  <a:gd name="connsiteY68" fmla="*/ 7868 h 307906"/>
                  <a:gd name="connsiteX69" fmla="*/ 1390919 w 1531413"/>
                  <a:gd name="connsiteY69" fmla="*/ 10250 h 307906"/>
                  <a:gd name="connsiteX70" fmla="*/ 1329007 w 1531413"/>
                  <a:gd name="connsiteY70" fmla="*/ 15012 h 307906"/>
                  <a:gd name="connsiteX71" fmla="*/ 724169 w 1531413"/>
                  <a:gd name="connsiteY71" fmla="*/ 12631 h 307906"/>
                  <a:gd name="connsiteX72" fmla="*/ 471757 w 1531413"/>
                  <a:gd name="connsiteY72" fmla="*/ 10250 h 307906"/>
                  <a:gd name="connsiteX73" fmla="*/ 457469 w 1531413"/>
                  <a:gd name="connsiteY73" fmla="*/ 7868 h 307906"/>
                  <a:gd name="connsiteX74" fmla="*/ 397938 w 1531413"/>
                  <a:gd name="connsiteY74" fmla="*/ 5487 h 307906"/>
                  <a:gd name="connsiteX75" fmla="*/ 305069 w 1531413"/>
                  <a:gd name="connsiteY75" fmla="*/ 725 h 3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31413" h="307906">
                    <a:moveTo>
                      <a:pt x="305069" y="725"/>
                    </a:moveTo>
                    <a:lnTo>
                      <a:pt x="305069" y="725"/>
                    </a:lnTo>
                    <a:cubicBezTo>
                      <a:pt x="300307" y="6281"/>
                      <a:pt x="296251" y="12531"/>
                      <a:pt x="290782" y="17393"/>
                    </a:cubicBezTo>
                    <a:cubicBezTo>
                      <a:pt x="288906" y="19061"/>
                      <a:pt x="285413" y="18000"/>
                      <a:pt x="283638" y="19775"/>
                    </a:cubicBezTo>
                    <a:cubicBezTo>
                      <a:pt x="279591" y="23822"/>
                      <a:pt x="275923" y="28632"/>
                      <a:pt x="274113" y="34062"/>
                    </a:cubicBezTo>
                    <a:cubicBezTo>
                      <a:pt x="272176" y="39873"/>
                      <a:pt x="271586" y="43733"/>
                      <a:pt x="266969" y="48350"/>
                    </a:cubicBezTo>
                    <a:cubicBezTo>
                      <a:pt x="263605" y="51714"/>
                      <a:pt x="254032" y="56009"/>
                      <a:pt x="250300" y="57875"/>
                    </a:cubicBezTo>
                    <a:cubicBezTo>
                      <a:pt x="249506" y="60256"/>
                      <a:pt x="249311" y="62930"/>
                      <a:pt x="247919" y="65018"/>
                    </a:cubicBezTo>
                    <a:cubicBezTo>
                      <a:pt x="237388" y="80813"/>
                      <a:pt x="243801" y="63728"/>
                      <a:pt x="236013" y="79306"/>
                    </a:cubicBezTo>
                    <a:cubicBezTo>
                      <a:pt x="232139" y="87054"/>
                      <a:pt x="235695" y="86768"/>
                      <a:pt x="228869" y="93593"/>
                    </a:cubicBezTo>
                    <a:cubicBezTo>
                      <a:pt x="226845" y="95617"/>
                      <a:pt x="224106" y="96768"/>
                      <a:pt x="221725" y="98356"/>
                    </a:cubicBezTo>
                    <a:cubicBezTo>
                      <a:pt x="220157" y="103062"/>
                      <a:pt x="218779" y="109286"/>
                      <a:pt x="214582" y="112643"/>
                    </a:cubicBezTo>
                    <a:cubicBezTo>
                      <a:pt x="212622" y="114211"/>
                      <a:pt x="209632" y="113806"/>
                      <a:pt x="207438" y="115025"/>
                    </a:cubicBezTo>
                    <a:cubicBezTo>
                      <a:pt x="202434" y="117805"/>
                      <a:pt x="193150" y="124550"/>
                      <a:pt x="193150" y="124550"/>
                    </a:cubicBezTo>
                    <a:lnTo>
                      <a:pt x="183625" y="138837"/>
                    </a:lnTo>
                    <a:cubicBezTo>
                      <a:pt x="182038" y="141218"/>
                      <a:pt x="179768" y="143266"/>
                      <a:pt x="178863" y="145981"/>
                    </a:cubicBezTo>
                    <a:cubicBezTo>
                      <a:pt x="178069" y="148362"/>
                      <a:pt x="178050" y="151165"/>
                      <a:pt x="176482" y="153125"/>
                    </a:cubicBezTo>
                    <a:cubicBezTo>
                      <a:pt x="174694" y="155360"/>
                      <a:pt x="171719" y="156300"/>
                      <a:pt x="169338" y="157887"/>
                    </a:cubicBezTo>
                    <a:cubicBezTo>
                      <a:pt x="166045" y="167768"/>
                      <a:pt x="166999" y="169780"/>
                      <a:pt x="152669" y="174556"/>
                    </a:cubicBezTo>
                    <a:lnTo>
                      <a:pt x="138382" y="179318"/>
                    </a:lnTo>
                    <a:cubicBezTo>
                      <a:pt x="124887" y="199560"/>
                      <a:pt x="147114" y="168205"/>
                      <a:pt x="119332" y="195987"/>
                    </a:cubicBezTo>
                    <a:cubicBezTo>
                      <a:pt x="116951" y="198368"/>
                      <a:pt x="114380" y="200574"/>
                      <a:pt x="112188" y="203131"/>
                    </a:cubicBezTo>
                    <a:cubicBezTo>
                      <a:pt x="109605" y="206144"/>
                      <a:pt x="108057" y="210073"/>
                      <a:pt x="105044" y="212656"/>
                    </a:cubicBezTo>
                    <a:cubicBezTo>
                      <a:pt x="102349" y="214966"/>
                      <a:pt x="98601" y="215657"/>
                      <a:pt x="95519" y="217418"/>
                    </a:cubicBezTo>
                    <a:cubicBezTo>
                      <a:pt x="93034" y="218838"/>
                      <a:pt x="90756" y="220593"/>
                      <a:pt x="88375" y="222181"/>
                    </a:cubicBezTo>
                    <a:cubicBezTo>
                      <a:pt x="87581" y="224562"/>
                      <a:pt x="87769" y="227550"/>
                      <a:pt x="85994" y="229325"/>
                    </a:cubicBezTo>
                    <a:cubicBezTo>
                      <a:pt x="82721" y="232598"/>
                      <a:pt x="78013" y="234015"/>
                      <a:pt x="74088" y="236468"/>
                    </a:cubicBezTo>
                    <a:cubicBezTo>
                      <a:pt x="63535" y="243064"/>
                      <a:pt x="70817" y="239940"/>
                      <a:pt x="59800" y="243612"/>
                    </a:cubicBezTo>
                    <a:cubicBezTo>
                      <a:pt x="56625" y="248375"/>
                      <a:pt x="52085" y="252470"/>
                      <a:pt x="50275" y="257900"/>
                    </a:cubicBezTo>
                    <a:cubicBezTo>
                      <a:pt x="49481" y="260281"/>
                      <a:pt x="49462" y="263083"/>
                      <a:pt x="47894" y="265043"/>
                    </a:cubicBezTo>
                    <a:cubicBezTo>
                      <a:pt x="46106" y="267278"/>
                      <a:pt x="43079" y="268142"/>
                      <a:pt x="40750" y="269806"/>
                    </a:cubicBezTo>
                    <a:cubicBezTo>
                      <a:pt x="13887" y="288995"/>
                      <a:pt x="44685" y="269030"/>
                      <a:pt x="24082" y="279331"/>
                    </a:cubicBezTo>
                    <a:cubicBezTo>
                      <a:pt x="5613" y="288565"/>
                      <a:pt x="27755" y="280486"/>
                      <a:pt x="9794" y="286475"/>
                    </a:cubicBezTo>
                    <a:cubicBezTo>
                      <a:pt x="9000" y="290444"/>
                      <a:pt x="9658" y="295014"/>
                      <a:pt x="7413" y="298381"/>
                    </a:cubicBezTo>
                    <a:cubicBezTo>
                      <a:pt x="6021" y="300470"/>
                      <a:pt x="-1506" y="298987"/>
                      <a:pt x="269" y="300762"/>
                    </a:cubicBezTo>
                    <a:cubicBezTo>
                      <a:pt x="3131" y="303624"/>
                      <a:pt x="8159" y="302641"/>
                      <a:pt x="12175" y="303143"/>
                    </a:cubicBezTo>
                    <a:cubicBezTo>
                      <a:pt x="20875" y="304231"/>
                      <a:pt x="29602" y="305489"/>
                      <a:pt x="38369" y="305525"/>
                    </a:cubicBezTo>
                    <a:lnTo>
                      <a:pt x="1186132" y="307906"/>
                    </a:lnTo>
                    <a:cubicBezTo>
                      <a:pt x="1206769" y="306318"/>
                      <a:pt x="1227540" y="305971"/>
                      <a:pt x="1248044" y="303143"/>
                    </a:cubicBezTo>
                    <a:cubicBezTo>
                      <a:pt x="1252097" y="302584"/>
                      <a:pt x="1263875" y="289903"/>
                      <a:pt x="1264713" y="288856"/>
                    </a:cubicBezTo>
                    <a:cubicBezTo>
                      <a:pt x="1268289" y="284386"/>
                      <a:pt x="1271063" y="279331"/>
                      <a:pt x="1274238" y="274568"/>
                    </a:cubicBezTo>
                    <a:cubicBezTo>
                      <a:pt x="1275825" y="272187"/>
                      <a:pt x="1278095" y="270140"/>
                      <a:pt x="1279000" y="267425"/>
                    </a:cubicBezTo>
                    <a:cubicBezTo>
                      <a:pt x="1280943" y="261598"/>
                      <a:pt x="1282468" y="255903"/>
                      <a:pt x="1286144" y="250756"/>
                    </a:cubicBezTo>
                    <a:cubicBezTo>
                      <a:pt x="1292458" y="241916"/>
                      <a:pt x="1293796" y="244260"/>
                      <a:pt x="1302813" y="238850"/>
                    </a:cubicBezTo>
                    <a:cubicBezTo>
                      <a:pt x="1307721" y="235905"/>
                      <a:pt x="1313053" y="233372"/>
                      <a:pt x="1317100" y="229325"/>
                    </a:cubicBezTo>
                    <a:cubicBezTo>
                      <a:pt x="1319481" y="226944"/>
                      <a:pt x="1321300" y="223817"/>
                      <a:pt x="1324244" y="222181"/>
                    </a:cubicBezTo>
                    <a:cubicBezTo>
                      <a:pt x="1328633" y="219743"/>
                      <a:pt x="1338532" y="217418"/>
                      <a:pt x="1338532" y="217418"/>
                    </a:cubicBezTo>
                    <a:cubicBezTo>
                      <a:pt x="1340119" y="215037"/>
                      <a:pt x="1341140" y="212159"/>
                      <a:pt x="1343294" y="210275"/>
                    </a:cubicBezTo>
                    <a:cubicBezTo>
                      <a:pt x="1349945" y="204455"/>
                      <a:pt x="1361963" y="198623"/>
                      <a:pt x="1369488" y="193606"/>
                    </a:cubicBezTo>
                    <a:cubicBezTo>
                      <a:pt x="1374250" y="190431"/>
                      <a:pt x="1378656" y="186641"/>
                      <a:pt x="1383775" y="184081"/>
                    </a:cubicBezTo>
                    <a:cubicBezTo>
                      <a:pt x="1386950" y="182493"/>
                      <a:pt x="1390290" y="181199"/>
                      <a:pt x="1393300" y="179318"/>
                    </a:cubicBezTo>
                    <a:cubicBezTo>
                      <a:pt x="1418030" y="163862"/>
                      <a:pt x="1388215" y="179481"/>
                      <a:pt x="1412350" y="167412"/>
                    </a:cubicBezTo>
                    <a:cubicBezTo>
                      <a:pt x="1413144" y="165031"/>
                      <a:pt x="1413340" y="162357"/>
                      <a:pt x="1414732" y="160268"/>
                    </a:cubicBezTo>
                    <a:cubicBezTo>
                      <a:pt x="1422191" y="149080"/>
                      <a:pt x="1419768" y="155882"/>
                      <a:pt x="1429019" y="150743"/>
                    </a:cubicBezTo>
                    <a:cubicBezTo>
                      <a:pt x="1434023" y="147963"/>
                      <a:pt x="1439260" y="145265"/>
                      <a:pt x="1443307" y="141218"/>
                    </a:cubicBezTo>
                    <a:cubicBezTo>
                      <a:pt x="1454498" y="130027"/>
                      <a:pt x="1448581" y="136878"/>
                      <a:pt x="1459975" y="119787"/>
                    </a:cubicBezTo>
                    <a:cubicBezTo>
                      <a:pt x="1461563" y="117406"/>
                      <a:pt x="1463458" y="115203"/>
                      <a:pt x="1464738" y="112643"/>
                    </a:cubicBezTo>
                    <a:cubicBezTo>
                      <a:pt x="1470780" y="100558"/>
                      <a:pt x="1466546" y="105087"/>
                      <a:pt x="1476644" y="98356"/>
                    </a:cubicBezTo>
                    <a:cubicBezTo>
                      <a:pt x="1482305" y="81371"/>
                      <a:pt x="1474278" y="101903"/>
                      <a:pt x="1486169" y="84068"/>
                    </a:cubicBezTo>
                    <a:cubicBezTo>
                      <a:pt x="1487561" y="81980"/>
                      <a:pt x="1487331" y="79119"/>
                      <a:pt x="1488550" y="76925"/>
                    </a:cubicBezTo>
                    <a:cubicBezTo>
                      <a:pt x="1491330" y="71921"/>
                      <a:pt x="1494900" y="67400"/>
                      <a:pt x="1498075" y="62637"/>
                    </a:cubicBezTo>
                    <a:lnTo>
                      <a:pt x="1502838" y="55493"/>
                    </a:lnTo>
                    <a:cubicBezTo>
                      <a:pt x="1508823" y="37537"/>
                      <a:pt x="1500748" y="59673"/>
                      <a:pt x="1509982" y="41206"/>
                    </a:cubicBezTo>
                    <a:cubicBezTo>
                      <a:pt x="1511105" y="38961"/>
                      <a:pt x="1511144" y="36256"/>
                      <a:pt x="1512363" y="34062"/>
                    </a:cubicBezTo>
                    <a:cubicBezTo>
                      <a:pt x="1515143" y="29059"/>
                      <a:pt x="1518713" y="24537"/>
                      <a:pt x="1521888" y="19775"/>
                    </a:cubicBezTo>
                    <a:lnTo>
                      <a:pt x="1526650" y="12631"/>
                    </a:lnTo>
                    <a:lnTo>
                      <a:pt x="1531413" y="5487"/>
                    </a:lnTo>
                    <a:cubicBezTo>
                      <a:pt x="1501922" y="-1885"/>
                      <a:pt x="1519653" y="1609"/>
                      <a:pt x="1457594" y="5487"/>
                    </a:cubicBezTo>
                    <a:cubicBezTo>
                      <a:pt x="1453555" y="5739"/>
                      <a:pt x="1449725" y="7580"/>
                      <a:pt x="1445688" y="7868"/>
                    </a:cubicBezTo>
                    <a:cubicBezTo>
                      <a:pt x="1427461" y="9170"/>
                      <a:pt x="1409175" y="9456"/>
                      <a:pt x="1390919" y="10250"/>
                    </a:cubicBezTo>
                    <a:cubicBezTo>
                      <a:pt x="1366263" y="13772"/>
                      <a:pt x="1361121" y="15012"/>
                      <a:pt x="1329007" y="15012"/>
                    </a:cubicBezTo>
                    <a:lnTo>
                      <a:pt x="724169" y="12631"/>
                    </a:lnTo>
                    <a:lnTo>
                      <a:pt x="471757" y="10250"/>
                    </a:lnTo>
                    <a:cubicBezTo>
                      <a:pt x="466929" y="10164"/>
                      <a:pt x="462287" y="8179"/>
                      <a:pt x="457469" y="7868"/>
                    </a:cubicBezTo>
                    <a:cubicBezTo>
                      <a:pt x="437651" y="6589"/>
                      <a:pt x="417782" y="6281"/>
                      <a:pt x="397938" y="5487"/>
                    </a:cubicBezTo>
                    <a:cubicBezTo>
                      <a:pt x="352563" y="-3587"/>
                      <a:pt x="320547" y="1519"/>
                      <a:pt x="305069" y="725"/>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41" name="Freeform 140"/>
            <p:cNvSpPr/>
            <p:nvPr/>
          </p:nvSpPr>
          <p:spPr>
            <a:xfrm>
              <a:off x="3041128" y="2145368"/>
              <a:ext cx="7460" cy="293032"/>
            </a:xfrm>
            <a:custGeom>
              <a:avLst/>
              <a:gdLst>
                <a:gd name="connsiteX0" fmla="*/ 7460 w 7460"/>
                <a:gd name="connsiteY0" fmla="*/ 0 h 293032"/>
                <a:gd name="connsiteX1" fmla="*/ 7460 w 7460"/>
                <a:gd name="connsiteY1" fmla="*/ 0 h 293032"/>
                <a:gd name="connsiteX2" fmla="*/ 3930 w 7460"/>
                <a:gd name="connsiteY2" fmla="*/ 233013 h 293032"/>
                <a:gd name="connsiteX3" fmla="*/ 399 w 7460"/>
                <a:gd name="connsiteY3" fmla="*/ 247135 h 293032"/>
                <a:gd name="connsiteX4" fmla="*/ 399 w 7460"/>
                <a:gd name="connsiteY4" fmla="*/ 293032 h 293032"/>
                <a:gd name="connsiteX5" fmla="*/ 399 w 7460"/>
                <a:gd name="connsiteY5" fmla="*/ 293032 h 29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0" h="293032">
                  <a:moveTo>
                    <a:pt x="7460" y="0"/>
                  </a:moveTo>
                  <a:lnTo>
                    <a:pt x="7460" y="0"/>
                  </a:lnTo>
                  <a:cubicBezTo>
                    <a:pt x="6283" y="77671"/>
                    <a:pt x="6149" y="155365"/>
                    <a:pt x="3930" y="233013"/>
                  </a:cubicBezTo>
                  <a:cubicBezTo>
                    <a:pt x="3791" y="237863"/>
                    <a:pt x="684" y="242291"/>
                    <a:pt x="399" y="247135"/>
                  </a:cubicBezTo>
                  <a:cubicBezTo>
                    <a:pt x="-500" y="262408"/>
                    <a:pt x="399" y="277733"/>
                    <a:pt x="399" y="293032"/>
                  </a:cubicBezTo>
                  <a:lnTo>
                    <a:pt x="399" y="293032"/>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2" name="Freeform 141"/>
            <p:cNvSpPr/>
            <p:nvPr/>
          </p:nvSpPr>
          <p:spPr>
            <a:xfrm>
              <a:off x="3260743" y="5029200"/>
              <a:ext cx="15857" cy="311847"/>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3" name="Freeform 142"/>
            <p:cNvSpPr/>
            <p:nvPr/>
          </p:nvSpPr>
          <p:spPr>
            <a:xfrm rot="10800000">
              <a:off x="3260743" y="4038600"/>
              <a:ext cx="15857" cy="311847"/>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4" name="Freeform 143"/>
            <p:cNvSpPr/>
            <p:nvPr/>
          </p:nvSpPr>
          <p:spPr>
            <a:xfrm>
              <a:off x="4175143" y="5029200"/>
              <a:ext cx="15857" cy="311847"/>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5" name="Freeform 144"/>
            <p:cNvSpPr/>
            <p:nvPr/>
          </p:nvSpPr>
          <p:spPr>
            <a:xfrm>
              <a:off x="4648200" y="4038600"/>
              <a:ext cx="45719" cy="990600"/>
            </a:xfrm>
            <a:custGeom>
              <a:avLst/>
              <a:gdLst>
                <a:gd name="connsiteX0" fmla="*/ 0 w 15857"/>
                <a:gd name="connsiteY0" fmla="*/ 0 h 311847"/>
                <a:gd name="connsiteX1" fmla="*/ 0 w 15857"/>
                <a:gd name="connsiteY1" fmla="*/ 0 h 311847"/>
                <a:gd name="connsiteX2" fmla="*/ 5286 w 15857"/>
                <a:gd name="connsiteY2" fmla="*/ 158567 h 311847"/>
                <a:gd name="connsiteX3" fmla="*/ 15857 w 15857"/>
                <a:gd name="connsiteY3" fmla="*/ 190280 h 311847"/>
                <a:gd name="connsiteX4" fmla="*/ 10571 w 15857"/>
                <a:gd name="connsiteY4" fmla="*/ 227279 h 311847"/>
                <a:gd name="connsiteX5" fmla="*/ 5286 w 15857"/>
                <a:gd name="connsiteY5" fmla="*/ 243135 h 311847"/>
                <a:gd name="connsiteX6" fmla="*/ 5286 w 15857"/>
                <a:gd name="connsiteY6" fmla="*/ 311847 h 311847"/>
                <a:gd name="connsiteX7" fmla="*/ 5286 w 15857"/>
                <a:gd name="connsiteY7" fmla="*/ 311847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7" h="311847">
                  <a:moveTo>
                    <a:pt x="0" y="0"/>
                  </a:moveTo>
                  <a:lnTo>
                    <a:pt x="0" y="0"/>
                  </a:lnTo>
                  <a:cubicBezTo>
                    <a:pt x="1762" y="52856"/>
                    <a:pt x="894" y="105865"/>
                    <a:pt x="5286" y="158567"/>
                  </a:cubicBezTo>
                  <a:cubicBezTo>
                    <a:pt x="6211" y="169671"/>
                    <a:pt x="15857" y="190280"/>
                    <a:pt x="15857" y="190280"/>
                  </a:cubicBezTo>
                  <a:cubicBezTo>
                    <a:pt x="14095" y="202613"/>
                    <a:pt x="13014" y="215063"/>
                    <a:pt x="10571" y="227279"/>
                  </a:cubicBezTo>
                  <a:cubicBezTo>
                    <a:pt x="9478" y="232742"/>
                    <a:pt x="5633" y="237575"/>
                    <a:pt x="5286" y="243135"/>
                  </a:cubicBezTo>
                  <a:cubicBezTo>
                    <a:pt x="3857" y="265994"/>
                    <a:pt x="5286" y="288943"/>
                    <a:pt x="5286" y="311847"/>
                  </a:cubicBezTo>
                  <a:lnTo>
                    <a:pt x="5286" y="311847"/>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6" name="Freeform 145"/>
            <p:cNvSpPr/>
            <p:nvPr/>
          </p:nvSpPr>
          <p:spPr>
            <a:xfrm>
              <a:off x="4170657" y="5022979"/>
              <a:ext cx="492369" cy="8290"/>
            </a:xfrm>
            <a:custGeom>
              <a:avLst/>
              <a:gdLst>
                <a:gd name="connsiteX0" fmla="*/ 0 w 492369"/>
                <a:gd name="connsiteY0" fmla="*/ 4152 h 8290"/>
                <a:gd name="connsiteX1" fmla="*/ 0 w 492369"/>
                <a:gd name="connsiteY1" fmla="*/ 4152 h 8290"/>
                <a:gd name="connsiteX2" fmla="*/ 450994 w 492369"/>
                <a:gd name="connsiteY2" fmla="*/ 4152 h 8290"/>
                <a:gd name="connsiteX3" fmla="*/ 463406 w 492369"/>
                <a:gd name="connsiteY3" fmla="*/ 8290 h 8290"/>
                <a:gd name="connsiteX4" fmla="*/ 492369 w 492369"/>
                <a:gd name="connsiteY4" fmla="*/ 4152 h 8290"/>
                <a:gd name="connsiteX5" fmla="*/ 492369 w 492369"/>
                <a:gd name="connsiteY5" fmla="*/ 4152 h 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369" h="8290">
                  <a:moveTo>
                    <a:pt x="0" y="4152"/>
                  </a:moveTo>
                  <a:lnTo>
                    <a:pt x="0" y="4152"/>
                  </a:lnTo>
                  <a:cubicBezTo>
                    <a:pt x="199816" y="877"/>
                    <a:pt x="261743" y="-3270"/>
                    <a:pt x="450994" y="4152"/>
                  </a:cubicBezTo>
                  <a:cubicBezTo>
                    <a:pt x="455352" y="4323"/>
                    <a:pt x="459269" y="6911"/>
                    <a:pt x="463406" y="8290"/>
                  </a:cubicBezTo>
                  <a:lnTo>
                    <a:pt x="492369" y="4152"/>
                  </a:lnTo>
                  <a:lnTo>
                    <a:pt x="492369" y="4152"/>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7" name="Freeform 146"/>
            <p:cNvSpPr/>
            <p:nvPr/>
          </p:nvSpPr>
          <p:spPr>
            <a:xfrm>
              <a:off x="3723801" y="4468561"/>
              <a:ext cx="297904" cy="558570"/>
            </a:xfrm>
            <a:custGeom>
              <a:avLst/>
              <a:gdLst>
                <a:gd name="connsiteX0" fmla="*/ 0 w 297904"/>
                <a:gd name="connsiteY0" fmla="*/ 558570 h 558570"/>
                <a:gd name="connsiteX1" fmla="*/ 0 w 297904"/>
                <a:gd name="connsiteY1" fmla="*/ 558570 h 558570"/>
                <a:gd name="connsiteX2" fmla="*/ 4137 w 297904"/>
                <a:gd name="connsiteY2" fmla="*/ 115852 h 558570"/>
                <a:gd name="connsiteX3" fmla="*/ 8275 w 297904"/>
                <a:gd name="connsiteY3" fmla="*/ 86889 h 558570"/>
                <a:gd name="connsiteX4" fmla="*/ 12413 w 297904"/>
                <a:gd name="connsiteY4" fmla="*/ 0 h 558570"/>
                <a:gd name="connsiteX5" fmla="*/ 231703 w 297904"/>
                <a:gd name="connsiteY5" fmla="*/ 4138 h 558570"/>
                <a:gd name="connsiteX6" fmla="*/ 252391 w 297904"/>
                <a:gd name="connsiteY6" fmla="*/ 8275 h 558570"/>
                <a:gd name="connsiteX7" fmla="*/ 297904 w 297904"/>
                <a:gd name="connsiteY7" fmla="*/ 8275 h 558570"/>
                <a:gd name="connsiteX8" fmla="*/ 297904 w 297904"/>
                <a:gd name="connsiteY8" fmla="*/ 8275 h 5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4" h="558570">
                  <a:moveTo>
                    <a:pt x="0" y="558570"/>
                  </a:moveTo>
                  <a:lnTo>
                    <a:pt x="0" y="558570"/>
                  </a:lnTo>
                  <a:cubicBezTo>
                    <a:pt x="1379" y="410997"/>
                    <a:pt x="1548" y="263408"/>
                    <a:pt x="4137" y="115852"/>
                  </a:cubicBezTo>
                  <a:cubicBezTo>
                    <a:pt x="4308" y="106101"/>
                    <a:pt x="7580" y="96617"/>
                    <a:pt x="8275" y="86889"/>
                  </a:cubicBezTo>
                  <a:cubicBezTo>
                    <a:pt x="10341" y="57967"/>
                    <a:pt x="11034" y="28963"/>
                    <a:pt x="12413" y="0"/>
                  </a:cubicBezTo>
                  <a:lnTo>
                    <a:pt x="231703" y="4138"/>
                  </a:lnTo>
                  <a:cubicBezTo>
                    <a:pt x="238731" y="4380"/>
                    <a:pt x="245372" y="7836"/>
                    <a:pt x="252391" y="8275"/>
                  </a:cubicBezTo>
                  <a:cubicBezTo>
                    <a:pt x="267532" y="9221"/>
                    <a:pt x="282733" y="8275"/>
                    <a:pt x="297904" y="8275"/>
                  </a:cubicBezTo>
                  <a:lnTo>
                    <a:pt x="297904" y="8275"/>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pic>
        <p:nvPicPr>
          <p:cNvPr id="188" name="Picture 2" descr="C:\Documents and Settings\Jonas.Berge\Local Settings\Temporary Internet Files\Content.IE5\2JSTM34V\MC900012891[1].wmf"/>
          <p:cNvPicPr>
            <a:picLocks noChangeAspect="1" noChangeArrowheads="1"/>
          </p:cNvPicPr>
          <p:nvPr/>
        </p:nvPicPr>
        <p:blipFill>
          <a:blip r:embed="rId2" cstate="print"/>
          <a:srcRect/>
          <a:stretch>
            <a:fillRect/>
          </a:stretch>
        </p:blipFill>
        <p:spPr bwMode="auto">
          <a:xfrm>
            <a:off x="2051720" y="5877272"/>
            <a:ext cx="836370" cy="776567"/>
          </a:xfrm>
          <a:prstGeom prst="rect">
            <a:avLst/>
          </a:prstGeom>
          <a:noFill/>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One Device is Not One I/O Count</a:t>
            </a:r>
          </a:p>
        </p:txBody>
      </p:sp>
      <p:sp>
        <p:nvSpPr>
          <p:cNvPr id="6" name="Content Placeholder 5"/>
          <p:cNvSpPr>
            <a:spLocks noGrp="1"/>
          </p:cNvSpPr>
          <p:nvPr>
            <p:ph idx="1"/>
          </p:nvPr>
        </p:nvSpPr>
        <p:spPr>
          <a:xfrm>
            <a:off x="590550" y="1052736"/>
            <a:ext cx="8343900" cy="998364"/>
          </a:xfrm>
        </p:spPr>
        <p:txBody>
          <a:bodyPr/>
          <a:lstStyle/>
          <a:p>
            <a:r>
              <a:rPr lang="en-US" dirty="0"/>
              <a:t>The average device may have 3 signals</a:t>
            </a:r>
          </a:p>
          <a:p>
            <a:pPr lvl="1"/>
            <a:r>
              <a:rPr lang="en-US" dirty="0"/>
              <a:t>Measurement, control, and feedback etc.</a:t>
            </a:r>
          </a:p>
          <a:p>
            <a:pPr lvl="1"/>
            <a:r>
              <a:rPr lang="en-US" dirty="0"/>
              <a:t>Fully integrated</a:t>
            </a:r>
          </a:p>
          <a:p>
            <a:pPr lvl="1"/>
            <a:r>
              <a:rPr lang="en-US" dirty="0"/>
              <a:t>Not even counting internal variables</a:t>
            </a:r>
          </a:p>
        </p:txBody>
      </p:sp>
      <p:graphicFrame>
        <p:nvGraphicFramePr>
          <p:cNvPr id="7" name="Table 6"/>
          <p:cNvGraphicFramePr>
            <a:graphicFrameLocks noGrp="1"/>
          </p:cNvGraphicFramePr>
          <p:nvPr>
            <p:extLst>
              <p:ext uri="{D42A27DB-BD31-4B8C-83A1-F6EECF244321}">
                <p14:modId xmlns:p14="http://schemas.microsoft.com/office/powerpoint/2010/main" val="1730819863"/>
              </p:ext>
            </p:extLst>
          </p:nvPr>
        </p:nvGraphicFramePr>
        <p:xfrm>
          <a:off x="827584" y="2622240"/>
          <a:ext cx="6552728" cy="3679200"/>
        </p:xfrm>
        <a:graphic>
          <a:graphicData uri="http://schemas.openxmlformats.org/drawingml/2006/table">
            <a:tbl>
              <a:tblPr/>
              <a:tblGrid>
                <a:gridCol w="5101767">
                  <a:extLst>
                    <a:ext uri="{9D8B030D-6E8A-4147-A177-3AD203B41FA5}">
                      <a16:colId xmlns:a16="http://schemas.microsoft.com/office/drawing/2014/main" val="20000"/>
                    </a:ext>
                  </a:extLst>
                </a:gridCol>
                <a:gridCol w="1450961">
                  <a:extLst>
                    <a:ext uri="{9D8B030D-6E8A-4147-A177-3AD203B41FA5}">
                      <a16:colId xmlns:a16="http://schemas.microsoft.com/office/drawing/2014/main" val="20001"/>
                    </a:ext>
                  </a:extLst>
                </a:gridCol>
              </a:tblGrid>
              <a:tr h="261847">
                <a:tc>
                  <a:txBody>
                    <a:bodyPr/>
                    <a:lstStyle/>
                    <a:p>
                      <a:pPr algn="ctr" fontAlgn="b"/>
                      <a:r>
                        <a:rPr lang="en-US" sz="1800" b="1" i="0" u="none" strike="noStrike" dirty="0">
                          <a:solidFill>
                            <a:srgbClr val="000000"/>
                          </a:solidFill>
                          <a:latin typeface="+mj-lt"/>
                        </a:rPr>
                        <a:t>Kind of Device</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800" b="1" i="0" u="none" strike="noStrike" dirty="0">
                          <a:solidFill>
                            <a:srgbClr val="000000"/>
                          </a:solidFill>
                          <a:latin typeface="+mj-lt"/>
                        </a:rPr>
                        <a:t>I/O Count</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261847">
                <a:tc>
                  <a:txBody>
                    <a:bodyPr/>
                    <a:lstStyle/>
                    <a:p>
                      <a:pPr algn="l" fontAlgn="b"/>
                      <a:r>
                        <a:rPr lang="en-US" sz="1800" b="0" i="0" u="none" strike="noStrike" dirty="0">
                          <a:solidFill>
                            <a:srgbClr val="000000"/>
                          </a:solidFill>
                          <a:latin typeface="+mj-lt"/>
                        </a:rPr>
                        <a:t>Valve positioner (limit switch feedback)</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mj-lt"/>
                        </a:rPr>
                        <a:t>3</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1847">
                <a:tc>
                  <a:txBody>
                    <a:bodyPr/>
                    <a:lstStyle/>
                    <a:p>
                      <a:pPr algn="l" fontAlgn="b"/>
                      <a:r>
                        <a:rPr lang="sv-SE" sz="1800" b="0" i="0" u="none" strike="noStrike" dirty="0">
                          <a:solidFill>
                            <a:srgbClr val="000000"/>
                          </a:solidFill>
                          <a:latin typeface="+mj-lt"/>
                        </a:rPr>
                        <a:t>Valve positioner (position transmitter feedback)</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mj-lt"/>
                        </a:rPr>
                        <a:t>2</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61847">
                <a:tc>
                  <a:txBody>
                    <a:bodyPr/>
                    <a:lstStyle/>
                    <a:p>
                      <a:pPr algn="l" fontAlgn="b"/>
                      <a:r>
                        <a:rPr lang="en-US" sz="1800" b="0" i="0" u="none" strike="noStrike" dirty="0">
                          <a:solidFill>
                            <a:srgbClr val="000000"/>
                          </a:solidFill>
                          <a:latin typeface="+mj-lt"/>
                        </a:rPr>
                        <a:t>Electric actuators / Motor Operated Valve</a:t>
                      </a:r>
                      <a:r>
                        <a:rPr lang="en-US" sz="1800" b="0" i="0" u="none" strike="noStrike" baseline="0" dirty="0">
                          <a:solidFill>
                            <a:srgbClr val="000000"/>
                          </a:solidFill>
                          <a:latin typeface="+mj-lt"/>
                        </a:rPr>
                        <a:t> (</a:t>
                      </a:r>
                      <a:r>
                        <a:rPr lang="en-US" sz="1800" b="0" i="0" u="none" strike="noStrike" dirty="0">
                          <a:solidFill>
                            <a:srgbClr val="000000"/>
                          </a:solidFill>
                          <a:latin typeface="+mj-lt"/>
                        </a:rPr>
                        <a:t>MOV)</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mj-lt"/>
                        </a:rPr>
                        <a:t>16</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1847">
                <a:tc>
                  <a:txBody>
                    <a:bodyPr/>
                    <a:lstStyle/>
                    <a:p>
                      <a:pPr algn="l" fontAlgn="b"/>
                      <a:r>
                        <a:rPr lang="en-US" sz="1800" b="0" i="0" u="none" strike="noStrike" dirty="0">
                          <a:solidFill>
                            <a:srgbClr val="000000"/>
                          </a:solidFill>
                          <a:latin typeface="+mj-lt"/>
                        </a:rPr>
                        <a:t>On-Off valve</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mj-lt"/>
                        </a:rPr>
                        <a:t>3</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1847">
                <a:tc>
                  <a:txBody>
                    <a:bodyPr/>
                    <a:lstStyle/>
                    <a:p>
                      <a:pPr algn="l" fontAlgn="b"/>
                      <a:r>
                        <a:rPr lang="en-US" sz="1800" b="0" i="0" u="none" strike="noStrike" dirty="0">
                          <a:solidFill>
                            <a:srgbClr val="000000"/>
                          </a:solidFill>
                          <a:latin typeface="+mj-lt"/>
                        </a:rPr>
                        <a:t>Coriolis mass-flowmeter</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latin typeface="+mj-lt"/>
                        </a:rPr>
                        <a:t>3</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1847">
                <a:tc>
                  <a:txBody>
                    <a:bodyPr/>
                    <a:lstStyle/>
                    <a:p>
                      <a:pPr algn="l" fontAlgn="b"/>
                      <a:r>
                        <a:rPr lang="en-US" sz="1800" b="0" i="0" u="none" strike="noStrike" dirty="0">
                          <a:solidFill>
                            <a:srgbClr val="000000"/>
                          </a:solidFill>
                          <a:latin typeface="+mj-lt"/>
                        </a:rPr>
                        <a:t>Magnetic flowmeter</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mj-lt"/>
                        </a:rPr>
                        <a:t>4</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1847">
                <a:tc>
                  <a:txBody>
                    <a:bodyPr/>
                    <a:lstStyle/>
                    <a:p>
                      <a:pPr algn="l" fontAlgn="b"/>
                      <a:r>
                        <a:rPr lang="en-US" sz="1800" b="0" i="0" u="none" strike="noStrike" dirty="0">
                          <a:solidFill>
                            <a:srgbClr val="000000"/>
                          </a:solidFill>
                          <a:latin typeface="+mj-lt"/>
                        </a:rPr>
                        <a:t>pH analyzer</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mj-lt"/>
                        </a:rPr>
                        <a:t>2</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61847">
                <a:tc>
                  <a:txBody>
                    <a:bodyPr/>
                    <a:lstStyle/>
                    <a:p>
                      <a:pPr algn="l" fontAlgn="b"/>
                      <a:r>
                        <a:rPr lang="en-US" sz="1800" b="0" i="0" u="none" strike="noStrike">
                          <a:solidFill>
                            <a:srgbClr val="000000"/>
                          </a:solidFill>
                          <a:latin typeface="+mj-lt"/>
                        </a:rPr>
                        <a:t>Guided wave radar level transmitter</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mj-lt"/>
                        </a:rPr>
                        <a:t>2</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61847">
                <a:tc>
                  <a:txBody>
                    <a:bodyPr/>
                    <a:lstStyle/>
                    <a:p>
                      <a:pPr algn="l" fontAlgn="b"/>
                      <a:r>
                        <a:rPr lang="en-US" sz="1800" b="0" i="0" u="none" strike="noStrike" dirty="0">
                          <a:solidFill>
                            <a:srgbClr val="000000"/>
                          </a:solidFill>
                          <a:latin typeface="+mj-lt"/>
                        </a:rPr>
                        <a:t>Process gas analyzer</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latin typeface="+mj-lt"/>
                        </a:rPr>
                        <a:t>5</a:t>
                      </a:r>
                    </a:p>
                  </a:txBody>
                  <a:tcPr marL="90000" marR="90000" marT="46800" marB="468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9" name="TextBox 8"/>
          <p:cNvSpPr txBox="1"/>
          <p:nvPr/>
        </p:nvSpPr>
        <p:spPr>
          <a:xfrm>
            <a:off x="7584236" y="4077072"/>
            <a:ext cx="1236236" cy="1200329"/>
          </a:xfrm>
          <a:prstGeom prst="rect">
            <a:avLst/>
          </a:prstGeom>
          <a:noFill/>
        </p:spPr>
        <p:txBody>
          <a:bodyPr wrap="none" rtlCol="0">
            <a:spAutoFit/>
            <a:scene3d>
              <a:camera prst="orthographicFront"/>
              <a:lightRig rig="threePt" dir="t"/>
            </a:scene3d>
            <a:sp3d extrusionH="57150">
              <a:bevelT w="82550" h="38100" prst="coolSlant"/>
            </a:sp3d>
          </a:bodyPr>
          <a:lstStyle/>
          <a:p>
            <a:r>
              <a:rPr lang="en-US" sz="7200" b="1" dirty="0">
                <a:solidFill>
                  <a:srgbClr val="FF0000"/>
                </a:solidFill>
                <a:effectLst>
                  <a:outerShdw blurRad="50800" dist="38100" algn="l" rotWithShape="0">
                    <a:prstClr val="black">
                      <a:alpha val="40000"/>
                    </a:prstClr>
                  </a:outerShdw>
                </a:effectLst>
              </a:rPr>
              <a:t>=3</a:t>
            </a:r>
          </a:p>
        </p:txBody>
      </p:sp>
      <p:pic>
        <p:nvPicPr>
          <p:cNvPr id="10" name="Picture 9" descr="DVC6200_easy-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7527351" y="1124744"/>
            <a:ext cx="1616649" cy="315948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6530" name="Object 2"/>
          <p:cNvGraphicFramePr>
            <a:graphicFrameLocks/>
          </p:cNvGraphicFramePr>
          <p:nvPr/>
        </p:nvGraphicFramePr>
        <p:xfrm>
          <a:off x="899592" y="3717032"/>
          <a:ext cx="2554238" cy="3321869"/>
        </p:xfrm>
        <a:graphic>
          <a:graphicData uri="http://schemas.openxmlformats.org/presentationml/2006/ole">
            <mc:AlternateContent xmlns:mc="http://schemas.openxmlformats.org/markup-compatibility/2006">
              <mc:Choice xmlns:v="urn:schemas-microsoft-com:vml" Requires="v">
                <p:oleObj spid="_x0000_s1571998" name="Bitmap Image" r:id="rId4" imgW="2026963" imgH="1779540" progId="PBrush">
                  <p:embed/>
                </p:oleObj>
              </mc:Choice>
              <mc:Fallback>
                <p:oleObj name="Bitmap Image" r:id="rId4" imgW="2026963" imgH="1779540" progId="PBrush">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3717032"/>
                        <a:ext cx="2554238" cy="3321869"/>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06531" name="Object 3"/>
          <p:cNvGraphicFramePr>
            <a:graphicFrameLocks/>
          </p:cNvGraphicFramePr>
          <p:nvPr/>
        </p:nvGraphicFramePr>
        <p:xfrm>
          <a:off x="4860032" y="4647089"/>
          <a:ext cx="2524273" cy="3390423"/>
        </p:xfrm>
        <a:graphic>
          <a:graphicData uri="http://schemas.openxmlformats.org/presentationml/2006/ole">
            <mc:AlternateContent xmlns:mc="http://schemas.openxmlformats.org/markup-compatibility/2006">
              <mc:Choice xmlns:v="urn:schemas-microsoft-com:vml" Requires="v">
                <p:oleObj spid="_x0000_s1571999" name="Bitmap Image" r:id="rId6" imgW="2103093" imgH="2057143" progId="PBrush">
                  <p:embed/>
                </p:oleObj>
              </mc:Choice>
              <mc:Fallback>
                <p:oleObj name="Bitmap Image" r:id="rId6" imgW="2103093" imgH="2057143" progId="PBrush">
                  <p:embed/>
                  <p:pic>
                    <p:nvPicPr>
                      <p:cNvPr id="0" name="Picture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032" y="4647089"/>
                        <a:ext cx="2524273" cy="3390423"/>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06532" name="Rectangle 4"/>
          <p:cNvSpPr>
            <a:spLocks noGrp="1" noChangeArrowheads="1"/>
          </p:cNvSpPr>
          <p:nvPr>
            <p:ph type="title"/>
          </p:nvPr>
        </p:nvSpPr>
        <p:spPr/>
        <p:txBody>
          <a:bodyPr/>
          <a:lstStyle/>
          <a:p>
            <a:r>
              <a:rPr lang="en-US"/>
              <a:t>Lower Cost:</a:t>
            </a:r>
            <a:br>
              <a:rPr lang="en-US"/>
            </a:br>
            <a:r>
              <a:rPr lang="en-US"/>
              <a:t>- Simpler Installation</a:t>
            </a:r>
            <a:endParaRPr lang="en-US" dirty="0"/>
          </a:p>
        </p:txBody>
      </p:sp>
      <p:sp>
        <p:nvSpPr>
          <p:cNvPr id="406533" name="Rectangle 5"/>
          <p:cNvSpPr>
            <a:spLocks noGrp="1" noChangeArrowheads="1"/>
          </p:cNvSpPr>
          <p:nvPr>
            <p:ph sz="half" idx="1"/>
          </p:nvPr>
        </p:nvSpPr>
        <p:spPr/>
        <p:txBody>
          <a:bodyPr/>
          <a:lstStyle/>
          <a:p>
            <a:pPr>
              <a:buNone/>
            </a:pPr>
            <a:r>
              <a:rPr lang="en-US" sz="2400" dirty="0"/>
              <a:t>Hardwired I/O</a:t>
            </a:r>
          </a:p>
          <a:p>
            <a:r>
              <a:rPr lang="en-US" sz="2400" dirty="0"/>
              <a:t>A simple device requires one pair of wires each all the way to the rack room</a:t>
            </a:r>
          </a:p>
          <a:p>
            <a:r>
              <a:rPr lang="en-US" sz="2400" dirty="0"/>
              <a:t>Most devices require multiple pairs each</a:t>
            </a:r>
          </a:p>
        </p:txBody>
      </p:sp>
      <p:sp>
        <p:nvSpPr>
          <p:cNvPr id="406534" name="Rectangle 6"/>
          <p:cNvSpPr>
            <a:spLocks noGrp="1" noChangeArrowheads="1"/>
          </p:cNvSpPr>
          <p:nvPr>
            <p:ph sz="half" idx="2"/>
          </p:nvPr>
        </p:nvSpPr>
        <p:spPr/>
        <p:txBody>
          <a:bodyPr/>
          <a:lstStyle/>
          <a:p>
            <a:pPr>
              <a:buNone/>
            </a:pPr>
            <a:r>
              <a:rPr lang="en-US" sz="2400" dirty="0"/>
              <a:t>FOUNDATION fieldbus</a:t>
            </a:r>
          </a:p>
          <a:p>
            <a:r>
              <a:rPr lang="en-US" sz="2400" dirty="0"/>
              <a:t>Fewer cable trays and conduits to install</a:t>
            </a:r>
          </a:p>
          <a:p>
            <a:r>
              <a:rPr lang="en-US" sz="2400" dirty="0"/>
              <a:t>Fewer cable glands to assemble</a:t>
            </a:r>
          </a:p>
          <a:p>
            <a:r>
              <a:rPr lang="en-US" sz="2400" dirty="0"/>
              <a:t>Fewer cables to lay</a:t>
            </a:r>
          </a:p>
          <a:p>
            <a:r>
              <a:rPr lang="en-US" sz="2400" dirty="0"/>
              <a:t>Fewer wires to cut, strip, label, crimp’ and connect – many points</a:t>
            </a:r>
          </a:p>
        </p:txBody>
      </p:sp>
      <p:grpSp>
        <p:nvGrpSpPr>
          <p:cNvPr id="2" name="Group 18"/>
          <p:cNvGrpSpPr/>
          <p:nvPr/>
        </p:nvGrpSpPr>
        <p:grpSpPr>
          <a:xfrm>
            <a:off x="8136496" y="116632"/>
            <a:ext cx="900000" cy="900000"/>
            <a:chOff x="-2340768" y="3789040"/>
            <a:chExt cx="2016125" cy="2016125"/>
          </a:xfrm>
        </p:grpSpPr>
        <p:sp>
          <p:nvSpPr>
            <p:cNvPr id="20" name="AutoShape 10"/>
            <p:cNvSpPr>
              <a:spLocks noChangeAspect="1" noChangeArrowheads="1"/>
            </p:cNvSpPr>
            <p:nvPr/>
          </p:nvSpPr>
          <p:spPr bwMode="auto">
            <a:xfrm>
              <a:off x="-2340768" y="3789040"/>
              <a:ext cx="2016125" cy="2016125"/>
            </a:xfrm>
            <a:prstGeom prst="roundRect">
              <a:avLst>
                <a:gd name="adj" fmla="val 16667"/>
              </a:avLst>
            </a:prstGeom>
            <a:noFill/>
            <a:ln w="76200" algn="ctr">
              <a:solidFill>
                <a:srgbClr val="FF0000"/>
              </a:solidFill>
              <a:round/>
              <a:headEnd/>
              <a:tailEnd/>
            </a:ln>
            <a:effectLst/>
          </p:spPr>
          <p:txBody>
            <a:bodyPr wrap="none" anchor="ctr"/>
            <a:lstStyle/>
            <a:p>
              <a:endParaRPr lang="en-US"/>
            </a:p>
          </p:txBody>
        </p:sp>
        <p:sp>
          <p:nvSpPr>
            <p:cNvPr id="21" name="Oval 18"/>
            <p:cNvSpPr>
              <a:spLocks noChangeAspect="1" noChangeArrowheads="1"/>
            </p:cNvSpPr>
            <p:nvPr/>
          </p:nvSpPr>
          <p:spPr bwMode="auto">
            <a:xfrm>
              <a:off x="-219675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22" name="Oval 19"/>
            <p:cNvSpPr>
              <a:spLocks noChangeAspect="1" noChangeArrowheads="1"/>
            </p:cNvSpPr>
            <p:nvPr/>
          </p:nvSpPr>
          <p:spPr bwMode="auto">
            <a:xfrm>
              <a:off x="-183671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23" name="Oval 20"/>
            <p:cNvSpPr>
              <a:spLocks noChangeAspect="1" noChangeArrowheads="1"/>
            </p:cNvSpPr>
            <p:nvPr/>
          </p:nvSpPr>
          <p:spPr bwMode="auto">
            <a:xfrm>
              <a:off x="-147667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24" name="Line 22"/>
            <p:cNvSpPr>
              <a:spLocks noChangeAspect="1" noChangeShapeType="1"/>
            </p:cNvSpPr>
            <p:nvPr/>
          </p:nvSpPr>
          <p:spPr bwMode="auto">
            <a:xfrm>
              <a:off x="-1692696" y="5157465"/>
              <a:ext cx="1007691" cy="0"/>
            </a:xfrm>
            <a:prstGeom prst="line">
              <a:avLst/>
            </a:prstGeom>
            <a:noFill/>
            <a:ln w="28575">
              <a:solidFill>
                <a:srgbClr val="FF0000"/>
              </a:solidFill>
              <a:round/>
              <a:headEnd/>
              <a:tailEnd/>
            </a:ln>
            <a:effectLst/>
          </p:spPr>
          <p:txBody>
            <a:bodyPr/>
            <a:lstStyle/>
            <a:p>
              <a:endParaRPr lang="en-US"/>
            </a:p>
          </p:txBody>
        </p:sp>
        <p:sp>
          <p:nvSpPr>
            <p:cNvPr id="25" name="Line 24"/>
            <p:cNvSpPr>
              <a:spLocks noChangeAspect="1" noChangeShapeType="1"/>
            </p:cNvSpPr>
            <p:nvPr/>
          </p:nvSpPr>
          <p:spPr bwMode="auto">
            <a:xfrm>
              <a:off x="-1692696" y="5157465"/>
              <a:ext cx="0" cy="144463"/>
            </a:xfrm>
            <a:prstGeom prst="line">
              <a:avLst/>
            </a:prstGeom>
            <a:noFill/>
            <a:ln w="28575">
              <a:solidFill>
                <a:srgbClr val="FF0000"/>
              </a:solidFill>
              <a:round/>
              <a:headEnd/>
              <a:tailEnd/>
            </a:ln>
            <a:effectLst/>
          </p:spPr>
          <p:txBody>
            <a:bodyPr/>
            <a:lstStyle/>
            <a:p>
              <a:endParaRPr lang="en-US"/>
            </a:p>
          </p:txBody>
        </p:sp>
        <p:sp>
          <p:nvSpPr>
            <p:cNvPr id="26" name="Line 26"/>
            <p:cNvSpPr>
              <a:spLocks noChangeAspect="1" noChangeShapeType="1"/>
            </p:cNvSpPr>
            <p:nvPr/>
          </p:nvSpPr>
          <p:spPr bwMode="auto">
            <a:xfrm>
              <a:off x="-665972" y="4292278"/>
              <a:ext cx="0" cy="871531"/>
            </a:xfrm>
            <a:prstGeom prst="line">
              <a:avLst/>
            </a:prstGeom>
            <a:noFill/>
            <a:ln w="28575">
              <a:solidFill>
                <a:srgbClr val="FF0000"/>
              </a:solidFill>
              <a:round/>
              <a:headEnd/>
              <a:tailEnd/>
            </a:ln>
            <a:effectLst/>
          </p:spPr>
          <p:txBody>
            <a:bodyPr/>
            <a:lstStyle/>
            <a:p>
              <a:endParaRPr lang="en-US"/>
            </a:p>
          </p:txBody>
        </p:sp>
        <p:sp>
          <p:nvSpPr>
            <p:cNvPr id="27" name="Rectangle 27"/>
            <p:cNvSpPr>
              <a:spLocks noChangeAspect="1" noChangeArrowheads="1"/>
            </p:cNvSpPr>
            <p:nvPr/>
          </p:nvSpPr>
          <p:spPr bwMode="auto">
            <a:xfrm>
              <a:off x="-829468" y="4004940"/>
              <a:ext cx="287338" cy="288925"/>
            </a:xfrm>
            <a:prstGeom prst="rect">
              <a:avLst/>
            </a:prstGeom>
            <a:noFill/>
            <a:ln w="28575">
              <a:solidFill>
                <a:srgbClr val="FF0000"/>
              </a:solidFill>
              <a:miter lim="800000"/>
              <a:headEnd/>
              <a:tailEnd/>
            </a:ln>
            <a:effectLst/>
          </p:spPr>
          <p:txBody>
            <a:bodyPr wrap="none" anchor="ctr"/>
            <a:lstStyle/>
            <a:p>
              <a:endParaRPr lang="en-US"/>
            </a:p>
          </p:txBody>
        </p:sp>
        <p:cxnSp>
          <p:nvCxnSpPr>
            <p:cNvPr id="28" name="Straight Connector 27"/>
            <p:cNvCxnSpPr>
              <a:stCxn id="21" idx="0"/>
              <a:endCxn id="25" idx="0"/>
            </p:cNvCxnSpPr>
            <p:nvPr/>
          </p:nvCxnSpPr>
          <p:spPr bwMode="auto">
            <a:xfrm rot="5400000" flipH="1" flipV="1">
              <a:off x="-1945121" y="5049504"/>
              <a:ext cx="144463" cy="36038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9" name="Straight Connector 28"/>
            <p:cNvCxnSpPr>
              <a:stCxn id="23" idx="0"/>
              <a:endCxn id="24" idx="0"/>
            </p:cNvCxnSpPr>
            <p:nvPr/>
          </p:nvCxnSpPr>
          <p:spPr bwMode="auto">
            <a:xfrm rot="16200000" flipV="1">
              <a:off x="-1585080" y="5049850"/>
              <a:ext cx="144463" cy="359693"/>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zh-CN">
                <a:ea typeface="SimSun" pitchFamily="2" charset="-122"/>
              </a:rPr>
              <a:t>Lower Cost:</a:t>
            </a:r>
            <a:br>
              <a:rPr lang="en-US" altLang="zh-CN">
                <a:ea typeface="SimSun" pitchFamily="2" charset="-122"/>
              </a:rPr>
            </a:br>
            <a:r>
              <a:rPr lang="en-US" altLang="zh-CN">
                <a:ea typeface="SimSun" pitchFamily="2" charset="-122"/>
              </a:rPr>
              <a:t>Fewer Connections to be Made</a:t>
            </a:r>
          </a:p>
        </p:txBody>
      </p:sp>
      <p:sp>
        <p:nvSpPr>
          <p:cNvPr id="536579" name="Rectangle 3"/>
          <p:cNvSpPr>
            <a:spLocks noGrp="1" noChangeArrowheads="1"/>
          </p:cNvSpPr>
          <p:nvPr>
            <p:ph idx="1"/>
          </p:nvPr>
        </p:nvSpPr>
        <p:spPr>
          <a:xfrm>
            <a:off x="2627313" y="1773238"/>
            <a:ext cx="3313112" cy="3979862"/>
          </a:xfrm>
        </p:spPr>
        <p:txBody>
          <a:bodyPr/>
          <a:lstStyle/>
          <a:p>
            <a:r>
              <a:rPr lang="en-US" dirty="0"/>
              <a:t>Hardwired</a:t>
            </a:r>
          </a:p>
          <a:p>
            <a:pPr lvl="1"/>
            <a:r>
              <a:rPr lang="en-US" dirty="0"/>
              <a:t>160 connections</a:t>
            </a:r>
          </a:p>
          <a:p>
            <a:pPr lvl="1"/>
            <a:r>
              <a:rPr lang="en-US" dirty="0"/>
              <a:t>8 barriers</a:t>
            </a:r>
          </a:p>
          <a:p>
            <a:r>
              <a:rPr lang="en-US" dirty="0">
                <a:solidFill>
                  <a:srgbClr val="FF0000"/>
                </a:solidFill>
              </a:rPr>
              <a:t>Fieldbus</a:t>
            </a:r>
          </a:p>
          <a:p>
            <a:pPr lvl="1"/>
            <a:r>
              <a:rPr lang="en-US" dirty="0">
                <a:solidFill>
                  <a:srgbClr val="FF0000"/>
                </a:solidFill>
              </a:rPr>
              <a:t>55 connections</a:t>
            </a:r>
          </a:p>
          <a:p>
            <a:pPr lvl="1"/>
            <a:r>
              <a:rPr lang="en-US" dirty="0">
                <a:solidFill>
                  <a:srgbClr val="FF0000"/>
                </a:solidFill>
              </a:rPr>
              <a:t>1 barrier</a:t>
            </a:r>
          </a:p>
        </p:txBody>
      </p:sp>
      <p:grpSp>
        <p:nvGrpSpPr>
          <p:cNvPr id="2" name="Group 548"/>
          <p:cNvGrpSpPr>
            <a:grpSpLocks/>
          </p:cNvGrpSpPr>
          <p:nvPr/>
        </p:nvGrpSpPr>
        <p:grpSpPr bwMode="auto">
          <a:xfrm>
            <a:off x="684213" y="1412875"/>
            <a:ext cx="8207375" cy="4032250"/>
            <a:chOff x="431" y="890"/>
            <a:chExt cx="5170" cy="2540"/>
          </a:xfrm>
        </p:grpSpPr>
        <p:grpSp>
          <p:nvGrpSpPr>
            <p:cNvPr id="3" name="Group 549"/>
            <p:cNvGrpSpPr>
              <a:grpSpLocks/>
            </p:cNvGrpSpPr>
            <p:nvPr/>
          </p:nvGrpSpPr>
          <p:grpSpPr bwMode="auto">
            <a:xfrm>
              <a:off x="431" y="890"/>
              <a:ext cx="272" cy="272"/>
              <a:chOff x="204" y="2659"/>
              <a:chExt cx="272" cy="272"/>
            </a:xfrm>
          </p:grpSpPr>
          <p:sp>
            <p:nvSpPr>
              <p:cNvPr id="537126" name="Rectangle 550"/>
              <p:cNvSpPr>
                <a:spLocks noChangeArrowheads="1"/>
              </p:cNvSpPr>
              <p:nvPr/>
            </p:nvSpPr>
            <p:spPr bwMode="auto">
              <a:xfrm>
                <a:off x="385" y="270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27" name="Rectangle 551"/>
              <p:cNvSpPr>
                <a:spLocks noChangeArrowheads="1"/>
              </p:cNvSpPr>
              <p:nvPr/>
            </p:nvSpPr>
            <p:spPr bwMode="auto">
              <a:xfrm>
                <a:off x="385" y="279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28" name="Rectangle 552"/>
              <p:cNvSpPr>
                <a:spLocks noChangeArrowheads="1"/>
              </p:cNvSpPr>
              <p:nvPr/>
            </p:nvSpPr>
            <p:spPr bwMode="auto">
              <a:xfrm>
                <a:off x="204" y="2659"/>
                <a:ext cx="272" cy="272"/>
              </a:xfrm>
              <a:prstGeom prst="rect">
                <a:avLst/>
              </a:prstGeom>
              <a:noFill/>
              <a:ln w="9525" algn="ctr">
                <a:solidFill>
                  <a:schemeClr val="tx1"/>
                </a:solidFill>
                <a:miter lim="800000"/>
                <a:headEnd/>
                <a:tailEnd/>
              </a:ln>
              <a:effectLst/>
            </p:spPr>
            <p:txBody>
              <a:bodyPr wrap="none" anchor="ctr"/>
              <a:lstStyle/>
              <a:p>
                <a:endParaRPr lang="en-US"/>
              </a:p>
            </p:txBody>
          </p:sp>
        </p:grpSp>
        <p:grpSp>
          <p:nvGrpSpPr>
            <p:cNvPr id="4" name="Group 553"/>
            <p:cNvGrpSpPr>
              <a:grpSpLocks/>
            </p:cNvGrpSpPr>
            <p:nvPr/>
          </p:nvGrpSpPr>
          <p:grpSpPr bwMode="auto">
            <a:xfrm>
              <a:off x="431" y="1208"/>
              <a:ext cx="272" cy="272"/>
              <a:chOff x="204" y="2659"/>
              <a:chExt cx="272" cy="272"/>
            </a:xfrm>
          </p:grpSpPr>
          <p:sp>
            <p:nvSpPr>
              <p:cNvPr id="537130" name="Rectangle 554"/>
              <p:cNvSpPr>
                <a:spLocks noChangeArrowheads="1"/>
              </p:cNvSpPr>
              <p:nvPr/>
            </p:nvSpPr>
            <p:spPr bwMode="auto">
              <a:xfrm>
                <a:off x="385" y="270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31" name="Rectangle 555"/>
              <p:cNvSpPr>
                <a:spLocks noChangeArrowheads="1"/>
              </p:cNvSpPr>
              <p:nvPr/>
            </p:nvSpPr>
            <p:spPr bwMode="auto">
              <a:xfrm>
                <a:off x="385" y="279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32" name="Rectangle 556"/>
              <p:cNvSpPr>
                <a:spLocks noChangeArrowheads="1"/>
              </p:cNvSpPr>
              <p:nvPr/>
            </p:nvSpPr>
            <p:spPr bwMode="auto">
              <a:xfrm>
                <a:off x="204" y="2659"/>
                <a:ext cx="272" cy="272"/>
              </a:xfrm>
              <a:prstGeom prst="rect">
                <a:avLst/>
              </a:prstGeom>
              <a:noFill/>
              <a:ln w="9525" algn="ctr">
                <a:solidFill>
                  <a:schemeClr val="tx1"/>
                </a:solidFill>
                <a:miter lim="800000"/>
                <a:headEnd/>
                <a:tailEnd/>
              </a:ln>
              <a:effectLst/>
            </p:spPr>
            <p:txBody>
              <a:bodyPr wrap="none" anchor="ctr"/>
              <a:lstStyle/>
              <a:p>
                <a:endParaRPr lang="en-US"/>
              </a:p>
            </p:txBody>
          </p:sp>
        </p:grpSp>
        <p:grpSp>
          <p:nvGrpSpPr>
            <p:cNvPr id="5" name="Group 557"/>
            <p:cNvGrpSpPr>
              <a:grpSpLocks/>
            </p:cNvGrpSpPr>
            <p:nvPr/>
          </p:nvGrpSpPr>
          <p:grpSpPr bwMode="auto">
            <a:xfrm>
              <a:off x="431" y="1526"/>
              <a:ext cx="272" cy="272"/>
              <a:chOff x="204" y="2659"/>
              <a:chExt cx="272" cy="272"/>
            </a:xfrm>
          </p:grpSpPr>
          <p:sp>
            <p:nvSpPr>
              <p:cNvPr id="537134" name="Rectangle 558"/>
              <p:cNvSpPr>
                <a:spLocks noChangeArrowheads="1"/>
              </p:cNvSpPr>
              <p:nvPr/>
            </p:nvSpPr>
            <p:spPr bwMode="auto">
              <a:xfrm>
                <a:off x="385" y="270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35" name="Rectangle 559"/>
              <p:cNvSpPr>
                <a:spLocks noChangeArrowheads="1"/>
              </p:cNvSpPr>
              <p:nvPr/>
            </p:nvSpPr>
            <p:spPr bwMode="auto">
              <a:xfrm>
                <a:off x="385" y="279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36" name="Rectangle 560"/>
              <p:cNvSpPr>
                <a:spLocks noChangeArrowheads="1"/>
              </p:cNvSpPr>
              <p:nvPr/>
            </p:nvSpPr>
            <p:spPr bwMode="auto">
              <a:xfrm>
                <a:off x="204" y="2659"/>
                <a:ext cx="272" cy="272"/>
              </a:xfrm>
              <a:prstGeom prst="rect">
                <a:avLst/>
              </a:prstGeom>
              <a:noFill/>
              <a:ln w="9525" algn="ctr">
                <a:solidFill>
                  <a:schemeClr val="tx1"/>
                </a:solidFill>
                <a:miter lim="800000"/>
                <a:headEnd/>
                <a:tailEnd/>
              </a:ln>
              <a:effectLst/>
            </p:spPr>
            <p:txBody>
              <a:bodyPr wrap="none" anchor="ctr"/>
              <a:lstStyle/>
              <a:p>
                <a:endParaRPr lang="en-US"/>
              </a:p>
            </p:txBody>
          </p:sp>
        </p:grpSp>
        <p:grpSp>
          <p:nvGrpSpPr>
            <p:cNvPr id="6" name="Group 561"/>
            <p:cNvGrpSpPr>
              <a:grpSpLocks/>
            </p:cNvGrpSpPr>
            <p:nvPr/>
          </p:nvGrpSpPr>
          <p:grpSpPr bwMode="auto">
            <a:xfrm>
              <a:off x="431" y="1844"/>
              <a:ext cx="272" cy="272"/>
              <a:chOff x="204" y="2659"/>
              <a:chExt cx="272" cy="272"/>
            </a:xfrm>
          </p:grpSpPr>
          <p:sp>
            <p:nvSpPr>
              <p:cNvPr id="537138" name="Rectangle 562"/>
              <p:cNvSpPr>
                <a:spLocks noChangeArrowheads="1"/>
              </p:cNvSpPr>
              <p:nvPr/>
            </p:nvSpPr>
            <p:spPr bwMode="auto">
              <a:xfrm>
                <a:off x="385" y="270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39" name="Rectangle 563"/>
              <p:cNvSpPr>
                <a:spLocks noChangeArrowheads="1"/>
              </p:cNvSpPr>
              <p:nvPr/>
            </p:nvSpPr>
            <p:spPr bwMode="auto">
              <a:xfrm>
                <a:off x="385" y="279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40" name="Rectangle 564"/>
              <p:cNvSpPr>
                <a:spLocks noChangeArrowheads="1"/>
              </p:cNvSpPr>
              <p:nvPr/>
            </p:nvSpPr>
            <p:spPr bwMode="auto">
              <a:xfrm>
                <a:off x="204" y="2659"/>
                <a:ext cx="272" cy="272"/>
              </a:xfrm>
              <a:prstGeom prst="rect">
                <a:avLst/>
              </a:prstGeom>
              <a:noFill/>
              <a:ln w="9525" algn="ctr">
                <a:solidFill>
                  <a:schemeClr val="tx1"/>
                </a:solidFill>
                <a:miter lim="800000"/>
                <a:headEnd/>
                <a:tailEnd/>
              </a:ln>
              <a:effectLst/>
            </p:spPr>
            <p:txBody>
              <a:bodyPr wrap="none" anchor="ctr"/>
              <a:lstStyle/>
              <a:p>
                <a:endParaRPr lang="en-US"/>
              </a:p>
            </p:txBody>
          </p:sp>
        </p:grpSp>
        <p:grpSp>
          <p:nvGrpSpPr>
            <p:cNvPr id="7" name="Group 565"/>
            <p:cNvGrpSpPr>
              <a:grpSpLocks/>
            </p:cNvGrpSpPr>
            <p:nvPr/>
          </p:nvGrpSpPr>
          <p:grpSpPr bwMode="auto">
            <a:xfrm>
              <a:off x="431" y="2162"/>
              <a:ext cx="272" cy="272"/>
              <a:chOff x="204" y="2659"/>
              <a:chExt cx="272" cy="272"/>
            </a:xfrm>
          </p:grpSpPr>
          <p:sp>
            <p:nvSpPr>
              <p:cNvPr id="537142" name="Rectangle 566"/>
              <p:cNvSpPr>
                <a:spLocks noChangeArrowheads="1"/>
              </p:cNvSpPr>
              <p:nvPr/>
            </p:nvSpPr>
            <p:spPr bwMode="auto">
              <a:xfrm>
                <a:off x="385" y="270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43" name="Rectangle 567"/>
              <p:cNvSpPr>
                <a:spLocks noChangeArrowheads="1"/>
              </p:cNvSpPr>
              <p:nvPr/>
            </p:nvSpPr>
            <p:spPr bwMode="auto">
              <a:xfrm>
                <a:off x="385" y="279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44" name="Rectangle 568"/>
              <p:cNvSpPr>
                <a:spLocks noChangeArrowheads="1"/>
              </p:cNvSpPr>
              <p:nvPr/>
            </p:nvSpPr>
            <p:spPr bwMode="auto">
              <a:xfrm>
                <a:off x="204" y="2659"/>
                <a:ext cx="272" cy="272"/>
              </a:xfrm>
              <a:prstGeom prst="rect">
                <a:avLst/>
              </a:prstGeom>
              <a:noFill/>
              <a:ln w="9525" algn="ctr">
                <a:solidFill>
                  <a:schemeClr val="tx1"/>
                </a:solidFill>
                <a:miter lim="800000"/>
                <a:headEnd/>
                <a:tailEnd/>
              </a:ln>
              <a:effectLst/>
            </p:spPr>
            <p:txBody>
              <a:bodyPr wrap="none" anchor="ctr"/>
              <a:lstStyle/>
              <a:p>
                <a:endParaRPr lang="en-US"/>
              </a:p>
            </p:txBody>
          </p:sp>
        </p:grpSp>
        <p:grpSp>
          <p:nvGrpSpPr>
            <p:cNvPr id="8" name="Group 569"/>
            <p:cNvGrpSpPr>
              <a:grpSpLocks/>
            </p:cNvGrpSpPr>
            <p:nvPr/>
          </p:nvGrpSpPr>
          <p:grpSpPr bwMode="auto">
            <a:xfrm>
              <a:off x="431" y="2480"/>
              <a:ext cx="272" cy="272"/>
              <a:chOff x="204" y="2659"/>
              <a:chExt cx="272" cy="272"/>
            </a:xfrm>
          </p:grpSpPr>
          <p:sp>
            <p:nvSpPr>
              <p:cNvPr id="537146" name="Rectangle 570"/>
              <p:cNvSpPr>
                <a:spLocks noChangeArrowheads="1"/>
              </p:cNvSpPr>
              <p:nvPr/>
            </p:nvSpPr>
            <p:spPr bwMode="auto">
              <a:xfrm>
                <a:off x="385" y="270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47" name="Rectangle 571"/>
              <p:cNvSpPr>
                <a:spLocks noChangeArrowheads="1"/>
              </p:cNvSpPr>
              <p:nvPr/>
            </p:nvSpPr>
            <p:spPr bwMode="auto">
              <a:xfrm>
                <a:off x="385" y="279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48" name="Rectangle 572"/>
              <p:cNvSpPr>
                <a:spLocks noChangeArrowheads="1"/>
              </p:cNvSpPr>
              <p:nvPr/>
            </p:nvSpPr>
            <p:spPr bwMode="auto">
              <a:xfrm>
                <a:off x="204" y="2659"/>
                <a:ext cx="272" cy="272"/>
              </a:xfrm>
              <a:prstGeom prst="rect">
                <a:avLst/>
              </a:prstGeom>
              <a:noFill/>
              <a:ln w="9525" algn="ctr">
                <a:solidFill>
                  <a:schemeClr val="tx1"/>
                </a:solidFill>
                <a:miter lim="800000"/>
                <a:headEnd/>
                <a:tailEnd/>
              </a:ln>
              <a:effectLst/>
            </p:spPr>
            <p:txBody>
              <a:bodyPr wrap="none" anchor="ctr"/>
              <a:lstStyle/>
              <a:p>
                <a:endParaRPr lang="en-US"/>
              </a:p>
            </p:txBody>
          </p:sp>
        </p:grpSp>
        <p:grpSp>
          <p:nvGrpSpPr>
            <p:cNvPr id="9" name="Group 573"/>
            <p:cNvGrpSpPr>
              <a:grpSpLocks/>
            </p:cNvGrpSpPr>
            <p:nvPr/>
          </p:nvGrpSpPr>
          <p:grpSpPr bwMode="auto">
            <a:xfrm>
              <a:off x="431" y="2798"/>
              <a:ext cx="272" cy="272"/>
              <a:chOff x="204" y="2659"/>
              <a:chExt cx="272" cy="272"/>
            </a:xfrm>
          </p:grpSpPr>
          <p:sp>
            <p:nvSpPr>
              <p:cNvPr id="537150" name="Rectangle 574"/>
              <p:cNvSpPr>
                <a:spLocks noChangeArrowheads="1"/>
              </p:cNvSpPr>
              <p:nvPr/>
            </p:nvSpPr>
            <p:spPr bwMode="auto">
              <a:xfrm>
                <a:off x="385" y="270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51" name="Rectangle 575"/>
              <p:cNvSpPr>
                <a:spLocks noChangeArrowheads="1"/>
              </p:cNvSpPr>
              <p:nvPr/>
            </p:nvSpPr>
            <p:spPr bwMode="auto">
              <a:xfrm>
                <a:off x="385" y="279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52" name="Rectangle 576"/>
              <p:cNvSpPr>
                <a:spLocks noChangeArrowheads="1"/>
              </p:cNvSpPr>
              <p:nvPr/>
            </p:nvSpPr>
            <p:spPr bwMode="auto">
              <a:xfrm>
                <a:off x="204" y="2659"/>
                <a:ext cx="272" cy="272"/>
              </a:xfrm>
              <a:prstGeom prst="rect">
                <a:avLst/>
              </a:prstGeom>
              <a:noFill/>
              <a:ln w="9525" algn="ctr">
                <a:solidFill>
                  <a:schemeClr val="tx1"/>
                </a:solidFill>
                <a:miter lim="800000"/>
                <a:headEnd/>
                <a:tailEnd/>
              </a:ln>
              <a:effectLst/>
            </p:spPr>
            <p:txBody>
              <a:bodyPr wrap="none" anchor="ctr"/>
              <a:lstStyle/>
              <a:p>
                <a:endParaRPr lang="en-US"/>
              </a:p>
            </p:txBody>
          </p:sp>
        </p:grpSp>
        <p:grpSp>
          <p:nvGrpSpPr>
            <p:cNvPr id="10" name="Group 577"/>
            <p:cNvGrpSpPr>
              <a:grpSpLocks/>
            </p:cNvGrpSpPr>
            <p:nvPr/>
          </p:nvGrpSpPr>
          <p:grpSpPr bwMode="auto">
            <a:xfrm>
              <a:off x="431" y="3116"/>
              <a:ext cx="272" cy="272"/>
              <a:chOff x="204" y="2659"/>
              <a:chExt cx="272" cy="272"/>
            </a:xfrm>
          </p:grpSpPr>
          <p:sp>
            <p:nvSpPr>
              <p:cNvPr id="537154" name="Rectangle 578"/>
              <p:cNvSpPr>
                <a:spLocks noChangeArrowheads="1"/>
              </p:cNvSpPr>
              <p:nvPr/>
            </p:nvSpPr>
            <p:spPr bwMode="auto">
              <a:xfrm>
                <a:off x="385" y="270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55" name="Rectangle 579"/>
              <p:cNvSpPr>
                <a:spLocks noChangeArrowheads="1"/>
              </p:cNvSpPr>
              <p:nvPr/>
            </p:nvSpPr>
            <p:spPr bwMode="auto">
              <a:xfrm>
                <a:off x="385" y="279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56" name="Rectangle 580"/>
              <p:cNvSpPr>
                <a:spLocks noChangeArrowheads="1"/>
              </p:cNvSpPr>
              <p:nvPr/>
            </p:nvSpPr>
            <p:spPr bwMode="auto">
              <a:xfrm>
                <a:off x="204" y="2659"/>
                <a:ext cx="272" cy="272"/>
              </a:xfrm>
              <a:prstGeom prst="rect">
                <a:avLst/>
              </a:prstGeom>
              <a:noFill/>
              <a:ln w="9525" algn="ctr">
                <a:solidFill>
                  <a:schemeClr val="tx1"/>
                </a:solidFill>
                <a:miter lim="800000"/>
                <a:headEnd/>
                <a:tailEnd/>
              </a:ln>
              <a:effectLst/>
            </p:spPr>
            <p:txBody>
              <a:bodyPr wrap="none" anchor="ctr"/>
              <a:lstStyle/>
              <a:p>
                <a:endParaRPr lang="en-US"/>
              </a:p>
            </p:txBody>
          </p:sp>
        </p:grpSp>
        <p:sp>
          <p:nvSpPr>
            <p:cNvPr id="537157" name="Freeform 581"/>
            <p:cNvSpPr>
              <a:spLocks/>
            </p:cNvSpPr>
            <p:nvPr/>
          </p:nvSpPr>
          <p:spPr bwMode="auto">
            <a:xfrm>
              <a:off x="703" y="981"/>
              <a:ext cx="90" cy="90"/>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158" name="Freeform 582"/>
            <p:cNvSpPr>
              <a:spLocks/>
            </p:cNvSpPr>
            <p:nvPr/>
          </p:nvSpPr>
          <p:spPr bwMode="auto">
            <a:xfrm>
              <a:off x="703" y="1299"/>
              <a:ext cx="90" cy="90"/>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159" name="Freeform 583"/>
            <p:cNvSpPr>
              <a:spLocks/>
            </p:cNvSpPr>
            <p:nvPr/>
          </p:nvSpPr>
          <p:spPr bwMode="auto">
            <a:xfrm>
              <a:off x="703" y="1617"/>
              <a:ext cx="90" cy="90"/>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160" name="Freeform 584"/>
            <p:cNvSpPr>
              <a:spLocks/>
            </p:cNvSpPr>
            <p:nvPr/>
          </p:nvSpPr>
          <p:spPr bwMode="auto">
            <a:xfrm>
              <a:off x="703" y="1935"/>
              <a:ext cx="90" cy="90"/>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161" name="Freeform 585"/>
            <p:cNvSpPr>
              <a:spLocks/>
            </p:cNvSpPr>
            <p:nvPr/>
          </p:nvSpPr>
          <p:spPr bwMode="auto">
            <a:xfrm>
              <a:off x="703" y="2253"/>
              <a:ext cx="90" cy="90"/>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162" name="Freeform 586"/>
            <p:cNvSpPr>
              <a:spLocks/>
            </p:cNvSpPr>
            <p:nvPr/>
          </p:nvSpPr>
          <p:spPr bwMode="auto">
            <a:xfrm>
              <a:off x="703" y="2571"/>
              <a:ext cx="90" cy="90"/>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163" name="Freeform 587"/>
            <p:cNvSpPr>
              <a:spLocks/>
            </p:cNvSpPr>
            <p:nvPr/>
          </p:nvSpPr>
          <p:spPr bwMode="auto">
            <a:xfrm>
              <a:off x="703" y="2889"/>
              <a:ext cx="90" cy="90"/>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164" name="Freeform 588"/>
            <p:cNvSpPr>
              <a:spLocks/>
            </p:cNvSpPr>
            <p:nvPr/>
          </p:nvSpPr>
          <p:spPr bwMode="auto">
            <a:xfrm>
              <a:off x="703" y="3207"/>
              <a:ext cx="90" cy="90"/>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165" name="Line 589"/>
            <p:cNvSpPr>
              <a:spLocks noChangeShapeType="1"/>
            </p:cNvSpPr>
            <p:nvPr/>
          </p:nvSpPr>
          <p:spPr bwMode="auto">
            <a:xfrm>
              <a:off x="703" y="981"/>
              <a:ext cx="272" cy="0"/>
            </a:xfrm>
            <a:prstGeom prst="line">
              <a:avLst/>
            </a:prstGeom>
            <a:noFill/>
            <a:ln w="9525">
              <a:solidFill>
                <a:schemeClr val="tx1"/>
              </a:solidFill>
              <a:round/>
              <a:headEnd/>
              <a:tailEnd/>
            </a:ln>
            <a:effectLst/>
          </p:spPr>
          <p:txBody>
            <a:bodyPr wrap="none" anchor="ctr"/>
            <a:lstStyle/>
            <a:p>
              <a:endParaRPr lang="en-US"/>
            </a:p>
          </p:txBody>
        </p:sp>
        <p:sp>
          <p:nvSpPr>
            <p:cNvPr id="537166" name="Line 590"/>
            <p:cNvSpPr>
              <a:spLocks noChangeShapeType="1"/>
            </p:cNvSpPr>
            <p:nvPr/>
          </p:nvSpPr>
          <p:spPr bwMode="auto">
            <a:xfrm flipH="1">
              <a:off x="703" y="1933"/>
              <a:ext cx="544" cy="0"/>
            </a:xfrm>
            <a:prstGeom prst="line">
              <a:avLst/>
            </a:prstGeom>
            <a:noFill/>
            <a:ln w="9525">
              <a:solidFill>
                <a:schemeClr val="tx1"/>
              </a:solidFill>
              <a:round/>
              <a:headEnd/>
              <a:tailEnd/>
            </a:ln>
            <a:effectLst/>
          </p:spPr>
          <p:txBody>
            <a:bodyPr wrap="none" anchor="ctr"/>
            <a:lstStyle/>
            <a:p>
              <a:endParaRPr lang="en-US"/>
            </a:p>
          </p:txBody>
        </p:sp>
        <p:sp>
          <p:nvSpPr>
            <p:cNvPr id="537167" name="Line 591"/>
            <p:cNvSpPr>
              <a:spLocks noChangeShapeType="1"/>
            </p:cNvSpPr>
            <p:nvPr/>
          </p:nvSpPr>
          <p:spPr bwMode="auto">
            <a:xfrm>
              <a:off x="703" y="1298"/>
              <a:ext cx="272" cy="0"/>
            </a:xfrm>
            <a:prstGeom prst="line">
              <a:avLst/>
            </a:prstGeom>
            <a:noFill/>
            <a:ln w="9525">
              <a:solidFill>
                <a:schemeClr val="tx1"/>
              </a:solidFill>
              <a:round/>
              <a:headEnd/>
              <a:tailEnd/>
            </a:ln>
            <a:effectLst/>
          </p:spPr>
          <p:txBody>
            <a:bodyPr wrap="none" anchor="ctr"/>
            <a:lstStyle/>
            <a:p>
              <a:endParaRPr lang="en-US"/>
            </a:p>
          </p:txBody>
        </p:sp>
        <p:sp>
          <p:nvSpPr>
            <p:cNvPr id="537168" name="Line 592"/>
            <p:cNvSpPr>
              <a:spLocks noChangeShapeType="1"/>
            </p:cNvSpPr>
            <p:nvPr/>
          </p:nvSpPr>
          <p:spPr bwMode="auto">
            <a:xfrm>
              <a:off x="703" y="1615"/>
              <a:ext cx="272" cy="1"/>
            </a:xfrm>
            <a:prstGeom prst="line">
              <a:avLst/>
            </a:prstGeom>
            <a:noFill/>
            <a:ln w="9525">
              <a:solidFill>
                <a:schemeClr val="tx1"/>
              </a:solidFill>
              <a:round/>
              <a:headEnd/>
              <a:tailEnd/>
            </a:ln>
            <a:effectLst/>
          </p:spPr>
          <p:txBody>
            <a:bodyPr wrap="none" anchor="ctr"/>
            <a:lstStyle/>
            <a:p>
              <a:endParaRPr lang="en-US"/>
            </a:p>
          </p:txBody>
        </p:sp>
        <p:sp>
          <p:nvSpPr>
            <p:cNvPr id="537169" name="Line 593"/>
            <p:cNvSpPr>
              <a:spLocks noChangeShapeType="1"/>
            </p:cNvSpPr>
            <p:nvPr/>
          </p:nvSpPr>
          <p:spPr bwMode="auto">
            <a:xfrm flipH="1">
              <a:off x="975" y="1661"/>
              <a:ext cx="272" cy="0"/>
            </a:xfrm>
            <a:prstGeom prst="line">
              <a:avLst/>
            </a:prstGeom>
            <a:noFill/>
            <a:ln w="9525">
              <a:solidFill>
                <a:schemeClr val="tx1"/>
              </a:solidFill>
              <a:round/>
              <a:headEnd/>
              <a:tailEnd/>
            </a:ln>
            <a:effectLst/>
          </p:spPr>
          <p:txBody>
            <a:bodyPr wrap="none" anchor="ctr"/>
            <a:lstStyle/>
            <a:p>
              <a:endParaRPr lang="en-US"/>
            </a:p>
          </p:txBody>
        </p:sp>
        <p:sp>
          <p:nvSpPr>
            <p:cNvPr id="537170" name="Line 594"/>
            <p:cNvSpPr>
              <a:spLocks noChangeShapeType="1"/>
            </p:cNvSpPr>
            <p:nvPr/>
          </p:nvSpPr>
          <p:spPr bwMode="auto">
            <a:xfrm flipH="1">
              <a:off x="975" y="1389"/>
              <a:ext cx="272" cy="0"/>
            </a:xfrm>
            <a:prstGeom prst="line">
              <a:avLst/>
            </a:prstGeom>
            <a:noFill/>
            <a:ln w="9525">
              <a:solidFill>
                <a:schemeClr val="tx1"/>
              </a:solidFill>
              <a:round/>
              <a:headEnd/>
              <a:tailEnd/>
            </a:ln>
            <a:effectLst/>
          </p:spPr>
          <p:txBody>
            <a:bodyPr wrap="none" anchor="ctr"/>
            <a:lstStyle/>
            <a:p>
              <a:endParaRPr lang="en-US"/>
            </a:p>
          </p:txBody>
        </p:sp>
        <p:sp>
          <p:nvSpPr>
            <p:cNvPr id="537171" name="Line 595"/>
            <p:cNvSpPr>
              <a:spLocks noChangeShapeType="1"/>
            </p:cNvSpPr>
            <p:nvPr/>
          </p:nvSpPr>
          <p:spPr bwMode="auto">
            <a:xfrm flipH="1">
              <a:off x="975" y="1117"/>
              <a:ext cx="272" cy="0"/>
            </a:xfrm>
            <a:prstGeom prst="line">
              <a:avLst/>
            </a:prstGeom>
            <a:noFill/>
            <a:ln w="9525">
              <a:solidFill>
                <a:schemeClr val="tx1"/>
              </a:solidFill>
              <a:round/>
              <a:headEnd/>
              <a:tailEnd/>
            </a:ln>
            <a:effectLst/>
          </p:spPr>
          <p:txBody>
            <a:bodyPr wrap="none" anchor="ctr"/>
            <a:lstStyle/>
            <a:p>
              <a:endParaRPr lang="en-US"/>
            </a:p>
          </p:txBody>
        </p:sp>
        <p:sp>
          <p:nvSpPr>
            <p:cNvPr id="537172" name="Line 596"/>
            <p:cNvSpPr>
              <a:spLocks noChangeShapeType="1"/>
            </p:cNvSpPr>
            <p:nvPr/>
          </p:nvSpPr>
          <p:spPr bwMode="auto">
            <a:xfrm>
              <a:off x="975" y="981"/>
              <a:ext cx="0" cy="136"/>
            </a:xfrm>
            <a:prstGeom prst="line">
              <a:avLst/>
            </a:prstGeom>
            <a:noFill/>
            <a:ln w="9525">
              <a:solidFill>
                <a:schemeClr val="tx1"/>
              </a:solidFill>
              <a:round/>
              <a:headEnd/>
              <a:tailEnd/>
            </a:ln>
            <a:effectLst/>
          </p:spPr>
          <p:txBody>
            <a:bodyPr wrap="none" anchor="ctr"/>
            <a:lstStyle/>
            <a:p>
              <a:endParaRPr lang="en-US"/>
            </a:p>
          </p:txBody>
        </p:sp>
        <p:sp>
          <p:nvSpPr>
            <p:cNvPr id="537173" name="Line 597"/>
            <p:cNvSpPr>
              <a:spLocks noChangeShapeType="1"/>
            </p:cNvSpPr>
            <p:nvPr/>
          </p:nvSpPr>
          <p:spPr bwMode="auto">
            <a:xfrm>
              <a:off x="975" y="1298"/>
              <a:ext cx="0" cy="91"/>
            </a:xfrm>
            <a:prstGeom prst="line">
              <a:avLst/>
            </a:prstGeom>
            <a:noFill/>
            <a:ln w="9525">
              <a:solidFill>
                <a:schemeClr val="tx1"/>
              </a:solidFill>
              <a:round/>
              <a:headEnd/>
              <a:tailEnd/>
            </a:ln>
            <a:effectLst/>
          </p:spPr>
          <p:txBody>
            <a:bodyPr wrap="none" anchor="ctr"/>
            <a:lstStyle/>
            <a:p>
              <a:endParaRPr lang="en-US"/>
            </a:p>
          </p:txBody>
        </p:sp>
        <p:sp>
          <p:nvSpPr>
            <p:cNvPr id="537174" name="Line 598"/>
            <p:cNvSpPr>
              <a:spLocks noChangeShapeType="1"/>
            </p:cNvSpPr>
            <p:nvPr/>
          </p:nvSpPr>
          <p:spPr bwMode="auto">
            <a:xfrm>
              <a:off x="975" y="1616"/>
              <a:ext cx="0" cy="45"/>
            </a:xfrm>
            <a:prstGeom prst="line">
              <a:avLst/>
            </a:prstGeom>
            <a:noFill/>
            <a:ln w="9525">
              <a:solidFill>
                <a:schemeClr val="tx1"/>
              </a:solidFill>
              <a:round/>
              <a:headEnd/>
              <a:tailEnd/>
            </a:ln>
            <a:effectLst/>
          </p:spPr>
          <p:txBody>
            <a:bodyPr wrap="none" anchor="ctr"/>
            <a:lstStyle/>
            <a:p>
              <a:endParaRPr lang="en-US"/>
            </a:p>
          </p:txBody>
        </p:sp>
        <p:sp>
          <p:nvSpPr>
            <p:cNvPr id="537175" name="Line 599"/>
            <p:cNvSpPr>
              <a:spLocks noChangeShapeType="1"/>
            </p:cNvSpPr>
            <p:nvPr/>
          </p:nvSpPr>
          <p:spPr bwMode="auto">
            <a:xfrm>
              <a:off x="703" y="2251"/>
              <a:ext cx="272" cy="1"/>
            </a:xfrm>
            <a:prstGeom prst="line">
              <a:avLst/>
            </a:prstGeom>
            <a:noFill/>
            <a:ln w="9525">
              <a:solidFill>
                <a:schemeClr val="tx1"/>
              </a:solidFill>
              <a:round/>
              <a:headEnd/>
              <a:tailEnd/>
            </a:ln>
            <a:effectLst/>
          </p:spPr>
          <p:txBody>
            <a:bodyPr wrap="none" anchor="ctr"/>
            <a:lstStyle/>
            <a:p>
              <a:endParaRPr lang="en-US"/>
            </a:p>
          </p:txBody>
        </p:sp>
        <p:sp>
          <p:nvSpPr>
            <p:cNvPr id="537176" name="Line 600"/>
            <p:cNvSpPr>
              <a:spLocks noChangeShapeType="1"/>
            </p:cNvSpPr>
            <p:nvPr/>
          </p:nvSpPr>
          <p:spPr bwMode="auto">
            <a:xfrm>
              <a:off x="703" y="2568"/>
              <a:ext cx="272" cy="1"/>
            </a:xfrm>
            <a:prstGeom prst="line">
              <a:avLst/>
            </a:prstGeom>
            <a:noFill/>
            <a:ln w="9525">
              <a:solidFill>
                <a:schemeClr val="tx1"/>
              </a:solidFill>
              <a:round/>
              <a:headEnd/>
              <a:tailEnd/>
            </a:ln>
            <a:effectLst/>
          </p:spPr>
          <p:txBody>
            <a:bodyPr wrap="none" anchor="ctr"/>
            <a:lstStyle/>
            <a:p>
              <a:endParaRPr lang="en-US"/>
            </a:p>
          </p:txBody>
        </p:sp>
        <p:sp>
          <p:nvSpPr>
            <p:cNvPr id="537177" name="Line 601"/>
            <p:cNvSpPr>
              <a:spLocks noChangeShapeType="1"/>
            </p:cNvSpPr>
            <p:nvPr/>
          </p:nvSpPr>
          <p:spPr bwMode="auto">
            <a:xfrm>
              <a:off x="703" y="2885"/>
              <a:ext cx="272" cy="1"/>
            </a:xfrm>
            <a:prstGeom prst="line">
              <a:avLst/>
            </a:prstGeom>
            <a:noFill/>
            <a:ln w="9525">
              <a:solidFill>
                <a:schemeClr val="tx1"/>
              </a:solidFill>
              <a:round/>
              <a:headEnd/>
              <a:tailEnd/>
            </a:ln>
            <a:effectLst/>
          </p:spPr>
          <p:txBody>
            <a:bodyPr wrap="none" anchor="ctr"/>
            <a:lstStyle/>
            <a:p>
              <a:endParaRPr lang="en-US"/>
            </a:p>
          </p:txBody>
        </p:sp>
        <p:sp>
          <p:nvSpPr>
            <p:cNvPr id="537178" name="Line 602"/>
            <p:cNvSpPr>
              <a:spLocks noChangeShapeType="1"/>
            </p:cNvSpPr>
            <p:nvPr/>
          </p:nvSpPr>
          <p:spPr bwMode="auto">
            <a:xfrm>
              <a:off x="703" y="3202"/>
              <a:ext cx="272" cy="1"/>
            </a:xfrm>
            <a:prstGeom prst="line">
              <a:avLst/>
            </a:prstGeom>
            <a:noFill/>
            <a:ln w="9525">
              <a:solidFill>
                <a:schemeClr val="tx1"/>
              </a:solidFill>
              <a:round/>
              <a:headEnd/>
              <a:tailEnd/>
            </a:ln>
            <a:effectLst/>
          </p:spPr>
          <p:txBody>
            <a:bodyPr wrap="none" anchor="ctr"/>
            <a:lstStyle/>
            <a:p>
              <a:endParaRPr lang="en-US"/>
            </a:p>
          </p:txBody>
        </p:sp>
        <p:sp>
          <p:nvSpPr>
            <p:cNvPr id="537179" name="Line 603"/>
            <p:cNvSpPr>
              <a:spLocks noChangeShapeType="1"/>
            </p:cNvSpPr>
            <p:nvPr/>
          </p:nvSpPr>
          <p:spPr bwMode="auto">
            <a:xfrm flipH="1">
              <a:off x="975" y="2205"/>
              <a:ext cx="272" cy="0"/>
            </a:xfrm>
            <a:prstGeom prst="line">
              <a:avLst/>
            </a:prstGeom>
            <a:noFill/>
            <a:ln w="9525">
              <a:solidFill>
                <a:schemeClr val="tx1"/>
              </a:solidFill>
              <a:round/>
              <a:headEnd/>
              <a:tailEnd/>
            </a:ln>
            <a:effectLst/>
          </p:spPr>
          <p:txBody>
            <a:bodyPr wrap="none" anchor="ctr"/>
            <a:lstStyle/>
            <a:p>
              <a:endParaRPr lang="en-US"/>
            </a:p>
          </p:txBody>
        </p:sp>
        <p:sp>
          <p:nvSpPr>
            <p:cNvPr id="537180" name="Line 604"/>
            <p:cNvSpPr>
              <a:spLocks noChangeShapeType="1"/>
            </p:cNvSpPr>
            <p:nvPr/>
          </p:nvSpPr>
          <p:spPr bwMode="auto">
            <a:xfrm flipH="1">
              <a:off x="975" y="2478"/>
              <a:ext cx="272" cy="0"/>
            </a:xfrm>
            <a:prstGeom prst="line">
              <a:avLst/>
            </a:prstGeom>
            <a:noFill/>
            <a:ln w="9525">
              <a:solidFill>
                <a:schemeClr val="tx1"/>
              </a:solidFill>
              <a:round/>
              <a:headEnd/>
              <a:tailEnd/>
            </a:ln>
            <a:effectLst/>
          </p:spPr>
          <p:txBody>
            <a:bodyPr wrap="none" anchor="ctr"/>
            <a:lstStyle/>
            <a:p>
              <a:endParaRPr lang="en-US"/>
            </a:p>
          </p:txBody>
        </p:sp>
        <p:sp>
          <p:nvSpPr>
            <p:cNvPr id="537181" name="Line 605"/>
            <p:cNvSpPr>
              <a:spLocks noChangeShapeType="1"/>
            </p:cNvSpPr>
            <p:nvPr/>
          </p:nvSpPr>
          <p:spPr bwMode="auto">
            <a:xfrm flipH="1">
              <a:off x="975" y="2751"/>
              <a:ext cx="272" cy="0"/>
            </a:xfrm>
            <a:prstGeom prst="line">
              <a:avLst/>
            </a:prstGeom>
            <a:noFill/>
            <a:ln w="9525">
              <a:solidFill>
                <a:schemeClr val="tx1"/>
              </a:solidFill>
              <a:round/>
              <a:headEnd/>
              <a:tailEnd/>
            </a:ln>
            <a:effectLst/>
          </p:spPr>
          <p:txBody>
            <a:bodyPr wrap="none" anchor="ctr"/>
            <a:lstStyle/>
            <a:p>
              <a:endParaRPr lang="en-US"/>
            </a:p>
          </p:txBody>
        </p:sp>
        <p:sp>
          <p:nvSpPr>
            <p:cNvPr id="537182" name="Line 606"/>
            <p:cNvSpPr>
              <a:spLocks noChangeShapeType="1"/>
            </p:cNvSpPr>
            <p:nvPr/>
          </p:nvSpPr>
          <p:spPr bwMode="auto">
            <a:xfrm flipH="1">
              <a:off x="975" y="3022"/>
              <a:ext cx="272" cy="0"/>
            </a:xfrm>
            <a:prstGeom prst="line">
              <a:avLst/>
            </a:prstGeom>
            <a:noFill/>
            <a:ln w="9525">
              <a:solidFill>
                <a:schemeClr val="tx1"/>
              </a:solidFill>
              <a:round/>
              <a:headEnd/>
              <a:tailEnd/>
            </a:ln>
            <a:effectLst/>
          </p:spPr>
          <p:txBody>
            <a:bodyPr wrap="none" anchor="ctr"/>
            <a:lstStyle/>
            <a:p>
              <a:endParaRPr lang="en-US"/>
            </a:p>
          </p:txBody>
        </p:sp>
        <p:sp>
          <p:nvSpPr>
            <p:cNvPr id="537183" name="Line 607"/>
            <p:cNvSpPr>
              <a:spLocks noChangeShapeType="1"/>
            </p:cNvSpPr>
            <p:nvPr/>
          </p:nvSpPr>
          <p:spPr bwMode="auto">
            <a:xfrm>
              <a:off x="975" y="2205"/>
              <a:ext cx="0" cy="46"/>
            </a:xfrm>
            <a:prstGeom prst="line">
              <a:avLst/>
            </a:prstGeom>
            <a:noFill/>
            <a:ln w="9525">
              <a:solidFill>
                <a:schemeClr val="tx1"/>
              </a:solidFill>
              <a:round/>
              <a:headEnd/>
              <a:tailEnd/>
            </a:ln>
            <a:effectLst/>
          </p:spPr>
          <p:txBody>
            <a:bodyPr wrap="none" anchor="ctr"/>
            <a:lstStyle/>
            <a:p>
              <a:endParaRPr lang="en-US"/>
            </a:p>
          </p:txBody>
        </p:sp>
        <p:sp>
          <p:nvSpPr>
            <p:cNvPr id="537184" name="Line 608"/>
            <p:cNvSpPr>
              <a:spLocks noChangeShapeType="1"/>
            </p:cNvSpPr>
            <p:nvPr/>
          </p:nvSpPr>
          <p:spPr bwMode="auto">
            <a:xfrm>
              <a:off x="975" y="2478"/>
              <a:ext cx="0" cy="90"/>
            </a:xfrm>
            <a:prstGeom prst="line">
              <a:avLst/>
            </a:prstGeom>
            <a:noFill/>
            <a:ln w="9525">
              <a:solidFill>
                <a:schemeClr val="tx1"/>
              </a:solidFill>
              <a:round/>
              <a:headEnd/>
              <a:tailEnd/>
            </a:ln>
            <a:effectLst/>
          </p:spPr>
          <p:txBody>
            <a:bodyPr wrap="none" anchor="ctr"/>
            <a:lstStyle/>
            <a:p>
              <a:endParaRPr lang="en-US"/>
            </a:p>
          </p:txBody>
        </p:sp>
        <p:sp>
          <p:nvSpPr>
            <p:cNvPr id="537185" name="Line 609"/>
            <p:cNvSpPr>
              <a:spLocks noChangeShapeType="1"/>
            </p:cNvSpPr>
            <p:nvPr/>
          </p:nvSpPr>
          <p:spPr bwMode="auto">
            <a:xfrm>
              <a:off x="975" y="2750"/>
              <a:ext cx="0" cy="136"/>
            </a:xfrm>
            <a:prstGeom prst="line">
              <a:avLst/>
            </a:prstGeom>
            <a:noFill/>
            <a:ln w="9525">
              <a:solidFill>
                <a:schemeClr val="tx1"/>
              </a:solidFill>
              <a:round/>
              <a:headEnd/>
              <a:tailEnd/>
            </a:ln>
            <a:effectLst/>
          </p:spPr>
          <p:txBody>
            <a:bodyPr wrap="none" anchor="ctr"/>
            <a:lstStyle/>
            <a:p>
              <a:endParaRPr lang="en-US"/>
            </a:p>
          </p:txBody>
        </p:sp>
        <p:sp>
          <p:nvSpPr>
            <p:cNvPr id="537186" name="Line 610"/>
            <p:cNvSpPr>
              <a:spLocks noChangeShapeType="1"/>
            </p:cNvSpPr>
            <p:nvPr/>
          </p:nvSpPr>
          <p:spPr bwMode="auto">
            <a:xfrm>
              <a:off x="975" y="3022"/>
              <a:ext cx="0" cy="181"/>
            </a:xfrm>
            <a:prstGeom prst="line">
              <a:avLst/>
            </a:prstGeom>
            <a:noFill/>
            <a:ln w="9525">
              <a:solidFill>
                <a:schemeClr val="tx1"/>
              </a:solidFill>
              <a:round/>
              <a:headEnd/>
              <a:tailEnd/>
            </a:ln>
            <a:effectLst/>
          </p:spPr>
          <p:txBody>
            <a:bodyPr wrap="none" anchor="ctr"/>
            <a:lstStyle/>
            <a:p>
              <a:endParaRPr lang="en-US"/>
            </a:p>
          </p:txBody>
        </p:sp>
        <p:sp>
          <p:nvSpPr>
            <p:cNvPr id="537187" name="Line 611"/>
            <p:cNvSpPr>
              <a:spLocks noChangeShapeType="1"/>
            </p:cNvSpPr>
            <p:nvPr/>
          </p:nvSpPr>
          <p:spPr bwMode="auto">
            <a:xfrm flipH="1">
              <a:off x="1429" y="1117"/>
              <a:ext cx="2540" cy="1"/>
            </a:xfrm>
            <a:prstGeom prst="line">
              <a:avLst/>
            </a:prstGeom>
            <a:noFill/>
            <a:ln w="9525">
              <a:solidFill>
                <a:schemeClr val="tx1"/>
              </a:solidFill>
              <a:round/>
              <a:headEnd/>
              <a:tailEnd/>
            </a:ln>
            <a:effectLst/>
          </p:spPr>
          <p:txBody>
            <a:bodyPr wrap="none" anchor="ctr"/>
            <a:lstStyle/>
            <a:p>
              <a:endParaRPr lang="en-US"/>
            </a:p>
          </p:txBody>
        </p:sp>
        <p:sp>
          <p:nvSpPr>
            <p:cNvPr id="537188" name="Line 612"/>
            <p:cNvSpPr>
              <a:spLocks noChangeShapeType="1"/>
            </p:cNvSpPr>
            <p:nvPr/>
          </p:nvSpPr>
          <p:spPr bwMode="auto">
            <a:xfrm>
              <a:off x="4736" y="1117"/>
              <a:ext cx="367" cy="0"/>
            </a:xfrm>
            <a:prstGeom prst="line">
              <a:avLst/>
            </a:prstGeom>
            <a:noFill/>
            <a:ln w="9525">
              <a:solidFill>
                <a:schemeClr val="tx1"/>
              </a:solidFill>
              <a:round/>
              <a:headEnd/>
              <a:tailEnd/>
            </a:ln>
            <a:effectLst/>
          </p:spPr>
          <p:txBody>
            <a:bodyPr wrap="none" anchor="ctr"/>
            <a:lstStyle/>
            <a:p>
              <a:endParaRPr lang="en-US"/>
            </a:p>
          </p:txBody>
        </p:sp>
        <p:sp>
          <p:nvSpPr>
            <p:cNvPr id="537189" name="Line 613"/>
            <p:cNvSpPr>
              <a:spLocks noChangeShapeType="1"/>
            </p:cNvSpPr>
            <p:nvPr/>
          </p:nvSpPr>
          <p:spPr bwMode="auto">
            <a:xfrm>
              <a:off x="4736" y="1389"/>
              <a:ext cx="317" cy="0"/>
            </a:xfrm>
            <a:prstGeom prst="line">
              <a:avLst/>
            </a:prstGeom>
            <a:noFill/>
            <a:ln w="9525">
              <a:solidFill>
                <a:schemeClr val="tx1"/>
              </a:solidFill>
              <a:round/>
              <a:headEnd/>
              <a:tailEnd/>
            </a:ln>
            <a:effectLst/>
          </p:spPr>
          <p:txBody>
            <a:bodyPr wrap="none" anchor="ctr"/>
            <a:lstStyle/>
            <a:p>
              <a:endParaRPr lang="en-US"/>
            </a:p>
          </p:txBody>
        </p:sp>
        <p:sp>
          <p:nvSpPr>
            <p:cNvPr id="537190" name="Line 614"/>
            <p:cNvSpPr>
              <a:spLocks noChangeShapeType="1"/>
            </p:cNvSpPr>
            <p:nvPr/>
          </p:nvSpPr>
          <p:spPr bwMode="auto">
            <a:xfrm>
              <a:off x="4736" y="1661"/>
              <a:ext cx="276" cy="0"/>
            </a:xfrm>
            <a:prstGeom prst="line">
              <a:avLst/>
            </a:prstGeom>
            <a:noFill/>
            <a:ln w="9525">
              <a:solidFill>
                <a:schemeClr val="tx1"/>
              </a:solidFill>
              <a:round/>
              <a:headEnd/>
              <a:tailEnd/>
            </a:ln>
            <a:effectLst/>
          </p:spPr>
          <p:txBody>
            <a:bodyPr wrap="none" anchor="ctr"/>
            <a:lstStyle/>
            <a:p>
              <a:endParaRPr lang="en-US"/>
            </a:p>
          </p:txBody>
        </p:sp>
        <p:sp>
          <p:nvSpPr>
            <p:cNvPr id="537191" name="Line 615"/>
            <p:cNvSpPr>
              <a:spLocks noChangeShapeType="1"/>
            </p:cNvSpPr>
            <p:nvPr/>
          </p:nvSpPr>
          <p:spPr bwMode="auto">
            <a:xfrm>
              <a:off x="4736" y="2205"/>
              <a:ext cx="231" cy="0"/>
            </a:xfrm>
            <a:prstGeom prst="line">
              <a:avLst/>
            </a:prstGeom>
            <a:noFill/>
            <a:ln w="9525">
              <a:solidFill>
                <a:schemeClr val="tx1"/>
              </a:solidFill>
              <a:round/>
              <a:headEnd/>
              <a:tailEnd/>
            </a:ln>
            <a:effectLst/>
          </p:spPr>
          <p:txBody>
            <a:bodyPr wrap="none" anchor="ctr"/>
            <a:lstStyle/>
            <a:p>
              <a:endParaRPr lang="en-US"/>
            </a:p>
          </p:txBody>
        </p:sp>
        <p:sp>
          <p:nvSpPr>
            <p:cNvPr id="537192" name="Line 616"/>
            <p:cNvSpPr>
              <a:spLocks noChangeShapeType="1"/>
            </p:cNvSpPr>
            <p:nvPr/>
          </p:nvSpPr>
          <p:spPr bwMode="auto">
            <a:xfrm>
              <a:off x="4736" y="2477"/>
              <a:ext cx="276" cy="1"/>
            </a:xfrm>
            <a:prstGeom prst="line">
              <a:avLst/>
            </a:prstGeom>
            <a:noFill/>
            <a:ln w="9525">
              <a:solidFill>
                <a:schemeClr val="tx1"/>
              </a:solidFill>
              <a:round/>
              <a:headEnd/>
              <a:tailEnd/>
            </a:ln>
            <a:effectLst/>
          </p:spPr>
          <p:txBody>
            <a:bodyPr wrap="none" anchor="ctr"/>
            <a:lstStyle/>
            <a:p>
              <a:endParaRPr lang="en-US"/>
            </a:p>
          </p:txBody>
        </p:sp>
        <p:sp>
          <p:nvSpPr>
            <p:cNvPr id="537193" name="Line 617"/>
            <p:cNvSpPr>
              <a:spLocks noChangeShapeType="1"/>
            </p:cNvSpPr>
            <p:nvPr/>
          </p:nvSpPr>
          <p:spPr bwMode="auto">
            <a:xfrm>
              <a:off x="4736" y="2749"/>
              <a:ext cx="317" cy="0"/>
            </a:xfrm>
            <a:prstGeom prst="line">
              <a:avLst/>
            </a:prstGeom>
            <a:noFill/>
            <a:ln w="9525">
              <a:solidFill>
                <a:schemeClr val="tx1"/>
              </a:solidFill>
              <a:round/>
              <a:headEnd/>
              <a:tailEnd/>
            </a:ln>
            <a:effectLst/>
          </p:spPr>
          <p:txBody>
            <a:bodyPr wrap="none" anchor="ctr"/>
            <a:lstStyle/>
            <a:p>
              <a:endParaRPr lang="en-US"/>
            </a:p>
          </p:txBody>
        </p:sp>
        <p:sp>
          <p:nvSpPr>
            <p:cNvPr id="537194" name="Line 618"/>
            <p:cNvSpPr>
              <a:spLocks noChangeShapeType="1"/>
            </p:cNvSpPr>
            <p:nvPr/>
          </p:nvSpPr>
          <p:spPr bwMode="auto">
            <a:xfrm>
              <a:off x="4736" y="3021"/>
              <a:ext cx="367" cy="1"/>
            </a:xfrm>
            <a:prstGeom prst="line">
              <a:avLst/>
            </a:prstGeom>
            <a:noFill/>
            <a:ln w="9525">
              <a:solidFill>
                <a:schemeClr val="tx1"/>
              </a:solidFill>
              <a:round/>
              <a:headEnd/>
              <a:tailEnd/>
            </a:ln>
            <a:effectLst/>
          </p:spPr>
          <p:txBody>
            <a:bodyPr wrap="none" anchor="ctr"/>
            <a:lstStyle/>
            <a:p>
              <a:endParaRPr lang="en-US"/>
            </a:p>
          </p:txBody>
        </p:sp>
        <p:grpSp>
          <p:nvGrpSpPr>
            <p:cNvPr id="11" name="Group 619"/>
            <p:cNvGrpSpPr>
              <a:grpSpLocks/>
            </p:cNvGrpSpPr>
            <p:nvPr/>
          </p:nvGrpSpPr>
          <p:grpSpPr bwMode="auto">
            <a:xfrm>
              <a:off x="5238" y="1297"/>
              <a:ext cx="363" cy="1543"/>
              <a:chOff x="4105" y="1842"/>
              <a:chExt cx="363" cy="1543"/>
            </a:xfrm>
          </p:grpSpPr>
          <p:grpSp>
            <p:nvGrpSpPr>
              <p:cNvPr id="12" name="Group 620"/>
              <p:cNvGrpSpPr>
                <a:grpSpLocks/>
              </p:cNvGrpSpPr>
              <p:nvPr/>
            </p:nvGrpSpPr>
            <p:grpSpPr bwMode="auto">
              <a:xfrm>
                <a:off x="4105" y="1888"/>
                <a:ext cx="91" cy="182"/>
                <a:chOff x="4467" y="1933"/>
                <a:chExt cx="91" cy="182"/>
              </a:xfrm>
            </p:grpSpPr>
            <p:sp>
              <p:nvSpPr>
                <p:cNvPr id="537197" name="Rectangle 621"/>
                <p:cNvSpPr>
                  <a:spLocks noChangeArrowheads="1"/>
                </p:cNvSpPr>
                <p:nvPr/>
              </p:nvSpPr>
              <p:spPr bwMode="auto">
                <a:xfrm>
                  <a:off x="4467" y="193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198" name="Rectangle 622"/>
                <p:cNvSpPr>
                  <a:spLocks noChangeArrowheads="1"/>
                </p:cNvSpPr>
                <p:nvPr/>
              </p:nvSpPr>
              <p:spPr bwMode="auto">
                <a:xfrm>
                  <a:off x="4467" y="202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13" name="Group 623"/>
              <p:cNvGrpSpPr>
                <a:grpSpLocks/>
              </p:cNvGrpSpPr>
              <p:nvPr/>
            </p:nvGrpSpPr>
            <p:grpSpPr bwMode="auto">
              <a:xfrm>
                <a:off x="4105" y="2069"/>
                <a:ext cx="91" cy="182"/>
                <a:chOff x="4467" y="1933"/>
                <a:chExt cx="91" cy="182"/>
              </a:xfrm>
            </p:grpSpPr>
            <p:sp>
              <p:nvSpPr>
                <p:cNvPr id="537200" name="Rectangle 624"/>
                <p:cNvSpPr>
                  <a:spLocks noChangeArrowheads="1"/>
                </p:cNvSpPr>
                <p:nvPr/>
              </p:nvSpPr>
              <p:spPr bwMode="auto">
                <a:xfrm>
                  <a:off x="4467" y="193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201" name="Rectangle 625"/>
                <p:cNvSpPr>
                  <a:spLocks noChangeArrowheads="1"/>
                </p:cNvSpPr>
                <p:nvPr/>
              </p:nvSpPr>
              <p:spPr bwMode="auto">
                <a:xfrm>
                  <a:off x="4467" y="202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14" name="Group 626"/>
              <p:cNvGrpSpPr>
                <a:grpSpLocks/>
              </p:cNvGrpSpPr>
              <p:nvPr/>
            </p:nvGrpSpPr>
            <p:grpSpPr bwMode="auto">
              <a:xfrm>
                <a:off x="4105" y="2250"/>
                <a:ext cx="91" cy="182"/>
                <a:chOff x="4467" y="1933"/>
                <a:chExt cx="91" cy="182"/>
              </a:xfrm>
            </p:grpSpPr>
            <p:sp>
              <p:nvSpPr>
                <p:cNvPr id="537203" name="Rectangle 627"/>
                <p:cNvSpPr>
                  <a:spLocks noChangeArrowheads="1"/>
                </p:cNvSpPr>
                <p:nvPr/>
              </p:nvSpPr>
              <p:spPr bwMode="auto">
                <a:xfrm>
                  <a:off x="4467" y="193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204" name="Rectangle 628"/>
                <p:cNvSpPr>
                  <a:spLocks noChangeArrowheads="1"/>
                </p:cNvSpPr>
                <p:nvPr/>
              </p:nvSpPr>
              <p:spPr bwMode="auto">
                <a:xfrm>
                  <a:off x="4467" y="202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15" name="Group 629"/>
              <p:cNvGrpSpPr>
                <a:grpSpLocks/>
              </p:cNvGrpSpPr>
              <p:nvPr/>
            </p:nvGrpSpPr>
            <p:grpSpPr bwMode="auto">
              <a:xfrm>
                <a:off x="4105" y="2431"/>
                <a:ext cx="91" cy="182"/>
                <a:chOff x="4467" y="1933"/>
                <a:chExt cx="91" cy="182"/>
              </a:xfrm>
            </p:grpSpPr>
            <p:sp>
              <p:nvSpPr>
                <p:cNvPr id="537206" name="Rectangle 630"/>
                <p:cNvSpPr>
                  <a:spLocks noChangeArrowheads="1"/>
                </p:cNvSpPr>
                <p:nvPr/>
              </p:nvSpPr>
              <p:spPr bwMode="auto">
                <a:xfrm>
                  <a:off x="4467" y="193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207" name="Rectangle 631"/>
                <p:cNvSpPr>
                  <a:spLocks noChangeArrowheads="1"/>
                </p:cNvSpPr>
                <p:nvPr/>
              </p:nvSpPr>
              <p:spPr bwMode="auto">
                <a:xfrm>
                  <a:off x="4467" y="202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16" name="Group 632"/>
              <p:cNvGrpSpPr>
                <a:grpSpLocks/>
              </p:cNvGrpSpPr>
              <p:nvPr/>
            </p:nvGrpSpPr>
            <p:grpSpPr bwMode="auto">
              <a:xfrm>
                <a:off x="4105" y="2612"/>
                <a:ext cx="91" cy="182"/>
                <a:chOff x="4467" y="1933"/>
                <a:chExt cx="91" cy="182"/>
              </a:xfrm>
            </p:grpSpPr>
            <p:sp>
              <p:nvSpPr>
                <p:cNvPr id="537209" name="Rectangle 633"/>
                <p:cNvSpPr>
                  <a:spLocks noChangeArrowheads="1"/>
                </p:cNvSpPr>
                <p:nvPr/>
              </p:nvSpPr>
              <p:spPr bwMode="auto">
                <a:xfrm>
                  <a:off x="4467" y="193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210" name="Rectangle 634"/>
                <p:cNvSpPr>
                  <a:spLocks noChangeArrowheads="1"/>
                </p:cNvSpPr>
                <p:nvPr/>
              </p:nvSpPr>
              <p:spPr bwMode="auto">
                <a:xfrm>
                  <a:off x="4467" y="202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17" name="Group 635"/>
              <p:cNvGrpSpPr>
                <a:grpSpLocks/>
              </p:cNvGrpSpPr>
              <p:nvPr/>
            </p:nvGrpSpPr>
            <p:grpSpPr bwMode="auto">
              <a:xfrm>
                <a:off x="4105" y="2793"/>
                <a:ext cx="91" cy="182"/>
                <a:chOff x="4467" y="1933"/>
                <a:chExt cx="91" cy="182"/>
              </a:xfrm>
            </p:grpSpPr>
            <p:sp>
              <p:nvSpPr>
                <p:cNvPr id="537212" name="Rectangle 636"/>
                <p:cNvSpPr>
                  <a:spLocks noChangeArrowheads="1"/>
                </p:cNvSpPr>
                <p:nvPr/>
              </p:nvSpPr>
              <p:spPr bwMode="auto">
                <a:xfrm>
                  <a:off x="4467" y="193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213" name="Rectangle 637"/>
                <p:cNvSpPr>
                  <a:spLocks noChangeArrowheads="1"/>
                </p:cNvSpPr>
                <p:nvPr/>
              </p:nvSpPr>
              <p:spPr bwMode="auto">
                <a:xfrm>
                  <a:off x="4467" y="202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18" name="Group 638"/>
              <p:cNvGrpSpPr>
                <a:grpSpLocks/>
              </p:cNvGrpSpPr>
              <p:nvPr/>
            </p:nvGrpSpPr>
            <p:grpSpPr bwMode="auto">
              <a:xfrm>
                <a:off x="4105" y="2974"/>
                <a:ext cx="91" cy="182"/>
                <a:chOff x="4467" y="1933"/>
                <a:chExt cx="91" cy="182"/>
              </a:xfrm>
            </p:grpSpPr>
            <p:sp>
              <p:nvSpPr>
                <p:cNvPr id="537215" name="Rectangle 639"/>
                <p:cNvSpPr>
                  <a:spLocks noChangeArrowheads="1"/>
                </p:cNvSpPr>
                <p:nvPr/>
              </p:nvSpPr>
              <p:spPr bwMode="auto">
                <a:xfrm>
                  <a:off x="4467" y="193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216" name="Rectangle 640"/>
                <p:cNvSpPr>
                  <a:spLocks noChangeArrowheads="1"/>
                </p:cNvSpPr>
                <p:nvPr/>
              </p:nvSpPr>
              <p:spPr bwMode="auto">
                <a:xfrm>
                  <a:off x="4467" y="202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19" name="Group 641"/>
              <p:cNvGrpSpPr>
                <a:grpSpLocks/>
              </p:cNvGrpSpPr>
              <p:nvPr/>
            </p:nvGrpSpPr>
            <p:grpSpPr bwMode="auto">
              <a:xfrm>
                <a:off x="4105" y="3155"/>
                <a:ext cx="91" cy="182"/>
                <a:chOff x="4467" y="1933"/>
                <a:chExt cx="91" cy="182"/>
              </a:xfrm>
            </p:grpSpPr>
            <p:sp>
              <p:nvSpPr>
                <p:cNvPr id="537218" name="Rectangle 642"/>
                <p:cNvSpPr>
                  <a:spLocks noChangeArrowheads="1"/>
                </p:cNvSpPr>
                <p:nvPr/>
              </p:nvSpPr>
              <p:spPr bwMode="auto">
                <a:xfrm>
                  <a:off x="4467" y="193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219" name="Rectangle 643"/>
                <p:cNvSpPr>
                  <a:spLocks noChangeArrowheads="1"/>
                </p:cNvSpPr>
                <p:nvPr/>
              </p:nvSpPr>
              <p:spPr bwMode="auto">
                <a:xfrm>
                  <a:off x="4467" y="202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sp>
            <p:nvSpPr>
              <p:cNvPr id="537220" name="Rectangle 644"/>
              <p:cNvSpPr>
                <a:spLocks noChangeArrowheads="1"/>
              </p:cNvSpPr>
              <p:nvPr/>
            </p:nvSpPr>
            <p:spPr bwMode="auto">
              <a:xfrm>
                <a:off x="4105" y="1842"/>
                <a:ext cx="363" cy="1543"/>
              </a:xfrm>
              <a:prstGeom prst="rect">
                <a:avLst/>
              </a:prstGeom>
              <a:noFill/>
              <a:ln w="9525" algn="ctr">
                <a:solidFill>
                  <a:schemeClr val="tx1"/>
                </a:solidFill>
                <a:miter lim="800000"/>
                <a:headEnd/>
                <a:tailEnd/>
              </a:ln>
              <a:effectLst/>
            </p:spPr>
            <p:txBody>
              <a:bodyPr wrap="none" anchor="ctr"/>
              <a:lstStyle/>
              <a:p>
                <a:endParaRPr lang="en-US"/>
              </a:p>
            </p:txBody>
          </p:sp>
        </p:grpSp>
        <p:sp>
          <p:nvSpPr>
            <p:cNvPr id="537221" name="Line 645"/>
            <p:cNvSpPr>
              <a:spLocks noChangeShapeType="1"/>
            </p:cNvSpPr>
            <p:nvPr/>
          </p:nvSpPr>
          <p:spPr bwMode="auto">
            <a:xfrm flipH="1">
              <a:off x="5102" y="1389"/>
              <a:ext cx="136" cy="0"/>
            </a:xfrm>
            <a:prstGeom prst="line">
              <a:avLst/>
            </a:prstGeom>
            <a:noFill/>
            <a:ln w="9525">
              <a:solidFill>
                <a:schemeClr val="tx1"/>
              </a:solidFill>
              <a:round/>
              <a:headEnd/>
              <a:tailEnd/>
            </a:ln>
            <a:effectLst/>
          </p:spPr>
          <p:txBody>
            <a:bodyPr wrap="none" anchor="ctr"/>
            <a:lstStyle/>
            <a:p>
              <a:endParaRPr lang="en-US"/>
            </a:p>
          </p:txBody>
        </p:sp>
        <p:sp>
          <p:nvSpPr>
            <p:cNvPr id="537222" name="Freeform 646"/>
            <p:cNvSpPr>
              <a:spLocks/>
            </p:cNvSpPr>
            <p:nvPr/>
          </p:nvSpPr>
          <p:spPr bwMode="auto">
            <a:xfrm>
              <a:off x="5147" y="1389"/>
              <a:ext cx="91" cy="91"/>
            </a:xfrm>
            <a:custGeom>
              <a:avLst/>
              <a:gdLst/>
              <a:ahLst/>
              <a:cxnLst>
                <a:cxn ang="0">
                  <a:pos x="91" y="91"/>
                </a:cxn>
                <a:cxn ang="0">
                  <a:pos x="46" y="91"/>
                </a:cxn>
                <a:cxn ang="0">
                  <a:pos x="0" y="45"/>
                </a:cxn>
                <a:cxn ang="0">
                  <a:pos x="0" y="0"/>
                </a:cxn>
              </a:cxnLst>
              <a:rect l="0" t="0" r="r" b="b"/>
              <a:pathLst>
                <a:path w="91" h="91">
                  <a:moveTo>
                    <a:pt x="91" y="91"/>
                  </a:moveTo>
                  <a:lnTo>
                    <a:pt x="46" y="91"/>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23" name="Freeform 647"/>
            <p:cNvSpPr>
              <a:spLocks/>
            </p:cNvSpPr>
            <p:nvPr/>
          </p:nvSpPr>
          <p:spPr bwMode="auto">
            <a:xfrm>
              <a:off x="5147" y="1570"/>
              <a:ext cx="91" cy="91"/>
            </a:xfrm>
            <a:custGeom>
              <a:avLst/>
              <a:gdLst/>
              <a:ahLst/>
              <a:cxnLst>
                <a:cxn ang="0">
                  <a:pos x="91" y="91"/>
                </a:cxn>
                <a:cxn ang="0">
                  <a:pos x="46" y="91"/>
                </a:cxn>
                <a:cxn ang="0">
                  <a:pos x="0" y="45"/>
                </a:cxn>
                <a:cxn ang="0">
                  <a:pos x="0" y="0"/>
                </a:cxn>
              </a:cxnLst>
              <a:rect l="0" t="0" r="r" b="b"/>
              <a:pathLst>
                <a:path w="91" h="91">
                  <a:moveTo>
                    <a:pt x="91" y="91"/>
                  </a:moveTo>
                  <a:lnTo>
                    <a:pt x="46" y="91"/>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24" name="Freeform 648"/>
            <p:cNvSpPr>
              <a:spLocks/>
            </p:cNvSpPr>
            <p:nvPr/>
          </p:nvSpPr>
          <p:spPr bwMode="auto">
            <a:xfrm>
              <a:off x="5147" y="1751"/>
              <a:ext cx="91" cy="91"/>
            </a:xfrm>
            <a:custGeom>
              <a:avLst/>
              <a:gdLst/>
              <a:ahLst/>
              <a:cxnLst>
                <a:cxn ang="0">
                  <a:pos x="91" y="91"/>
                </a:cxn>
                <a:cxn ang="0">
                  <a:pos x="46" y="91"/>
                </a:cxn>
                <a:cxn ang="0">
                  <a:pos x="0" y="45"/>
                </a:cxn>
                <a:cxn ang="0">
                  <a:pos x="0" y="0"/>
                </a:cxn>
              </a:cxnLst>
              <a:rect l="0" t="0" r="r" b="b"/>
              <a:pathLst>
                <a:path w="91" h="91">
                  <a:moveTo>
                    <a:pt x="91" y="91"/>
                  </a:moveTo>
                  <a:lnTo>
                    <a:pt x="46" y="91"/>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25" name="Freeform 649"/>
            <p:cNvSpPr>
              <a:spLocks/>
            </p:cNvSpPr>
            <p:nvPr/>
          </p:nvSpPr>
          <p:spPr bwMode="auto">
            <a:xfrm>
              <a:off x="5147" y="1932"/>
              <a:ext cx="91" cy="91"/>
            </a:xfrm>
            <a:custGeom>
              <a:avLst/>
              <a:gdLst/>
              <a:ahLst/>
              <a:cxnLst>
                <a:cxn ang="0">
                  <a:pos x="91" y="91"/>
                </a:cxn>
                <a:cxn ang="0">
                  <a:pos x="46" y="91"/>
                </a:cxn>
                <a:cxn ang="0">
                  <a:pos x="0" y="45"/>
                </a:cxn>
                <a:cxn ang="0">
                  <a:pos x="0" y="0"/>
                </a:cxn>
              </a:cxnLst>
              <a:rect l="0" t="0" r="r" b="b"/>
              <a:pathLst>
                <a:path w="91" h="91">
                  <a:moveTo>
                    <a:pt x="91" y="91"/>
                  </a:moveTo>
                  <a:lnTo>
                    <a:pt x="46" y="91"/>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26" name="Freeform 650"/>
            <p:cNvSpPr>
              <a:spLocks/>
            </p:cNvSpPr>
            <p:nvPr/>
          </p:nvSpPr>
          <p:spPr bwMode="auto">
            <a:xfrm>
              <a:off x="5147" y="2113"/>
              <a:ext cx="91" cy="91"/>
            </a:xfrm>
            <a:custGeom>
              <a:avLst/>
              <a:gdLst/>
              <a:ahLst/>
              <a:cxnLst>
                <a:cxn ang="0">
                  <a:pos x="91" y="91"/>
                </a:cxn>
                <a:cxn ang="0">
                  <a:pos x="46" y="91"/>
                </a:cxn>
                <a:cxn ang="0">
                  <a:pos x="0" y="45"/>
                </a:cxn>
                <a:cxn ang="0">
                  <a:pos x="0" y="0"/>
                </a:cxn>
              </a:cxnLst>
              <a:rect l="0" t="0" r="r" b="b"/>
              <a:pathLst>
                <a:path w="91" h="91">
                  <a:moveTo>
                    <a:pt x="91" y="91"/>
                  </a:moveTo>
                  <a:lnTo>
                    <a:pt x="46" y="91"/>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27" name="Freeform 651"/>
            <p:cNvSpPr>
              <a:spLocks/>
            </p:cNvSpPr>
            <p:nvPr/>
          </p:nvSpPr>
          <p:spPr bwMode="auto">
            <a:xfrm>
              <a:off x="5147" y="2294"/>
              <a:ext cx="91" cy="91"/>
            </a:xfrm>
            <a:custGeom>
              <a:avLst/>
              <a:gdLst/>
              <a:ahLst/>
              <a:cxnLst>
                <a:cxn ang="0">
                  <a:pos x="91" y="91"/>
                </a:cxn>
                <a:cxn ang="0">
                  <a:pos x="46" y="91"/>
                </a:cxn>
                <a:cxn ang="0">
                  <a:pos x="0" y="45"/>
                </a:cxn>
                <a:cxn ang="0">
                  <a:pos x="0" y="0"/>
                </a:cxn>
              </a:cxnLst>
              <a:rect l="0" t="0" r="r" b="b"/>
              <a:pathLst>
                <a:path w="91" h="91">
                  <a:moveTo>
                    <a:pt x="91" y="91"/>
                  </a:moveTo>
                  <a:lnTo>
                    <a:pt x="46" y="91"/>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28" name="Freeform 652"/>
            <p:cNvSpPr>
              <a:spLocks/>
            </p:cNvSpPr>
            <p:nvPr/>
          </p:nvSpPr>
          <p:spPr bwMode="auto">
            <a:xfrm>
              <a:off x="5147" y="2475"/>
              <a:ext cx="91" cy="91"/>
            </a:xfrm>
            <a:custGeom>
              <a:avLst/>
              <a:gdLst/>
              <a:ahLst/>
              <a:cxnLst>
                <a:cxn ang="0">
                  <a:pos x="91" y="91"/>
                </a:cxn>
                <a:cxn ang="0">
                  <a:pos x="46" y="91"/>
                </a:cxn>
                <a:cxn ang="0">
                  <a:pos x="0" y="45"/>
                </a:cxn>
                <a:cxn ang="0">
                  <a:pos x="0" y="0"/>
                </a:cxn>
              </a:cxnLst>
              <a:rect l="0" t="0" r="r" b="b"/>
              <a:pathLst>
                <a:path w="91" h="91">
                  <a:moveTo>
                    <a:pt x="91" y="91"/>
                  </a:moveTo>
                  <a:lnTo>
                    <a:pt x="46" y="91"/>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29" name="Freeform 653"/>
            <p:cNvSpPr>
              <a:spLocks/>
            </p:cNvSpPr>
            <p:nvPr/>
          </p:nvSpPr>
          <p:spPr bwMode="auto">
            <a:xfrm>
              <a:off x="5147" y="2656"/>
              <a:ext cx="91" cy="91"/>
            </a:xfrm>
            <a:custGeom>
              <a:avLst/>
              <a:gdLst/>
              <a:ahLst/>
              <a:cxnLst>
                <a:cxn ang="0">
                  <a:pos x="91" y="91"/>
                </a:cxn>
                <a:cxn ang="0">
                  <a:pos x="46" y="91"/>
                </a:cxn>
                <a:cxn ang="0">
                  <a:pos x="0" y="45"/>
                </a:cxn>
                <a:cxn ang="0">
                  <a:pos x="0" y="0"/>
                </a:cxn>
              </a:cxnLst>
              <a:rect l="0" t="0" r="r" b="b"/>
              <a:pathLst>
                <a:path w="91" h="91">
                  <a:moveTo>
                    <a:pt x="91" y="91"/>
                  </a:moveTo>
                  <a:lnTo>
                    <a:pt x="46" y="91"/>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30" name="Line 654"/>
            <p:cNvSpPr>
              <a:spLocks noChangeShapeType="1"/>
            </p:cNvSpPr>
            <p:nvPr/>
          </p:nvSpPr>
          <p:spPr bwMode="auto">
            <a:xfrm flipH="1">
              <a:off x="5057" y="1570"/>
              <a:ext cx="181" cy="0"/>
            </a:xfrm>
            <a:prstGeom prst="line">
              <a:avLst/>
            </a:prstGeom>
            <a:noFill/>
            <a:ln w="9525">
              <a:solidFill>
                <a:schemeClr val="tx1"/>
              </a:solidFill>
              <a:round/>
              <a:headEnd/>
              <a:tailEnd/>
            </a:ln>
            <a:effectLst/>
          </p:spPr>
          <p:txBody>
            <a:bodyPr wrap="none" anchor="ctr"/>
            <a:lstStyle/>
            <a:p>
              <a:endParaRPr lang="en-US"/>
            </a:p>
          </p:txBody>
        </p:sp>
        <p:sp>
          <p:nvSpPr>
            <p:cNvPr id="537231" name="Line 655"/>
            <p:cNvSpPr>
              <a:spLocks noChangeShapeType="1"/>
            </p:cNvSpPr>
            <p:nvPr/>
          </p:nvSpPr>
          <p:spPr bwMode="auto">
            <a:xfrm flipH="1">
              <a:off x="5012" y="1751"/>
              <a:ext cx="226" cy="1"/>
            </a:xfrm>
            <a:prstGeom prst="line">
              <a:avLst/>
            </a:prstGeom>
            <a:noFill/>
            <a:ln w="9525">
              <a:solidFill>
                <a:schemeClr val="tx1"/>
              </a:solidFill>
              <a:round/>
              <a:headEnd/>
              <a:tailEnd/>
            </a:ln>
            <a:effectLst/>
          </p:spPr>
          <p:txBody>
            <a:bodyPr wrap="none" anchor="ctr"/>
            <a:lstStyle/>
            <a:p>
              <a:endParaRPr lang="en-US"/>
            </a:p>
          </p:txBody>
        </p:sp>
        <p:sp>
          <p:nvSpPr>
            <p:cNvPr id="537232" name="Line 656"/>
            <p:cNvSpPr>
              <a:spLocks noChangeShapeType="1"/>
            </p:cNvSpPr>
            <p:nvPr/>
          </p:nvSpPr>
          <p:spPr bwMode="auto">
            <a:xfrm flipH="1">
              <a:off x="4740" y="1932"/>
              <a:ext cx="498" cy="1"/>
            </a:xfrm>
            <a:prstGeom prst="line">
              <a:avLst/>
            </a:prstGeom>
            <a:noFill/>
            <a:ln w="9525">
              <a:solidFill>
                <a:schemeClr val="tx1"/>
              </a:solidFill>
              <a:round/>
              <a:headEnd/>
              <a:tailEnd/>
            </a:ln>
            <a:effectLst/>
          </p:spPr>
          <p:txBody>
            <a:bodyPr wrap="none" anchor="ctr"/>
            <a:lstStyle/>
            <a:p>
              <a:endParaRPr lang="en-US"/>
            </a:p>
          </p:txBody>
        </p:sp>
        <p:sp>
          <p:nvSpPr>
            <p:cNvPr id="537233" name="Line 657"/>
            <p:cNvSpPr>
              <a:spLocks noChangeShapeType="1"/>
            </p:cNvSpPr>
            <p:nvPr/>
          </p:nvSpPr>
          <p:spPr bwMode="auto">
            <a:xfrm flipH="1">
              <a:off x="4967" y="2113"/>
              <a:ext cx="271" cy="2"/>
            </a:xfrm>
            <a:prstGeom prst="line">
              <a:avLst/>
            </a:prstGeom>
            <a:noFill/>
            <a:ln w="9525">
              <a:solidFill>
                <a:schemeClr val="tx1"/>
              </a:solidFill>
              <a:round/>
              <a:headEnd/>
              <a:tailEnd/>
            </a:ln>
            <a:effectLst/>
          </p:spPr>
          <p:txBody>
            <a:bodyPr wrap="none" anchor="ctr"/>
            <a:lstStyle/>
            <a:p>
              <a:endParaRPr lang="en-US"/>
            </a:p>
          </p:txBody>
        </p:sp>
        <p:sp>
          <p:nvSpPr>
            <p:cNvPr id="537234" name="Line 658"/>
            <p:cNvSpPr>
              <a:spLocks noChangeShapeType="1"/>
            </p:cNvSpPr>
            <p:nvPr/>
          </p:nvSpPr>
          <p:spPr bwMode="auto">
            <a:xfrm flipH="1">
              <a:off x="5012" y="2294"/>
              <a:ext cx="226" cy="2"/>
            </a:xfrm>
            <a:prstGeom prst="line">
              <a:avLst/>
            </a:prstGeom>
            <a:noFill/>
            <a:ln w="9525">
              <a:solidFill>
                <a:schemeClr val="tx1"/>
              </a:solidFill>
              <a:round/>
              <a:headEnd/>
              <a:tailEnd/>
            </a:ln>
            <a:effectLst/>
          </p:spPr>
          <p:txBody>
            <a:bodyPr wrap="none" anchor="ctr"/>
            <a:lstStyle/>
            <a:p>
              <a:endParaRPr lang="en-US"/>
            </a:p>
          </p:txBody>
        </p:sp>
        <p:sp>
          <p:nvSpPr>
            <p:cNvPr id="537235" name="Line 659"/>
            <p:cNvSpPr>
              <a:spLocks noChangeShapeType="1"/>
            </p:cNvSpPr>
            <p:nvPr/>
          </p:nvSpPr>
          <p:spPr bwMode="auto">
            <a:xfrm flipH="1">
              <a:off x="5057" y="2475"/>
              <a:ext cx="181" cy="3"/>
            </a:xfrm>
            <a:prstGeom prst="line">
              <a:avLst/>
            </a:prstGeom>
            <a:noFill/>
            <a:ln w="9525">
              <a:solidFill>
                <a:schemeClr val="tx1"/>
              </a:solidFill>
              <a:round/>
              <a:headEnd/>
              <a:tailEnd/>
            </a:ln>
            <a:effectLst/>
          </p:spPr>
          <p:txBody>
            <a:bodyPr wrap="none" anchor="ctr"/>
            <a:lstStyle/>
            <a:p>
              <a:endParaRPr lang="en-US"/>
            </a:p>
          </p:txBody>
        </p:sp>
        <p:sp>
          <p:nvSpPr>
            <p:cNvPr id="537236" name="Line 660"/>
            <p:cNvSpPr>
              <a:spLocks noChangeShapeType="1"/>
            </p:cNvSpPr>
            <p:nvPr/>
          </p:nvSpPr>
          <p:spPr bwMode="auto">
            <a:xfrm flipH="1">
              <a:off x="5102" y="2656"/>
              <a:ext cx="136" cy="0"/>
            </a:xfrm>
            <a:prstGeom prst="line">
              <a:avLst/>
            </a:prstGeom>
            <a:noFill/>
            <a:ln w="9525">
              <a:solidFill>
                <a:schemeClr val="tx1"/>
              </a:solidFill>
              <a:round/>
              <a:headEnd/>
              <a:tailEnd/>
            </a:ln>
            <a:effectLst/>
          </p:spPr>
          <p:txBody>
            <a:bodyPr wrap="none" anchor="ctr"/>
            <a:lstStyle/>
            <a:p>
              <a:endParaRPr lang="en-US"/>
            </a:p>
          </p:txBody>
        </p:sp>
        <p:sp>
          <p:nvSpPr>
            <p:cNvPr id="537237" name="Line 661"/>
            <p:cNvSpPr>
              <a:spLocks noChangeShapeType="1"/>
            </p:cNvSpPr>
            <p:nvPr/>
          </p:nvSpPr>
          <p:spPr bwMode="auto">
            <a:xfrm>
              <a:off x="5102" y="2659"/>
              <a:ext cx="0" cy="363"/>
            </a:xfrm>
            <a:prstGeom prst="line">
              <a:avLst/>
            </a:prstGeom>
            <a:noFill/>
            <a:ln w="9525">
              <a:solidFill>
                <a:schemeClr val="tx1"/>
              </a:solidFill>
              <a:round/>
              <a:headEnd/>
              <a:tailEnd/>
            </a:ln>
            <a:effectLst/>
          </p:spPr>
          <p:txBody>
            <a:bodyPr wrap="none" anchor="ctr"/>
            <a:lstStyle/>
            <a:p>
              <a:endParaRPr lang="en-US"/>
            </a:p>
          </p:txBody>
        </p:sp>
        <p:sp>
          <p:nvSpPr>
            <p:cNvPr id="537238" name="Line 662"/>
            <p:cNvSpPr>
              <a:spLocks noChangeShapeType="1"/>
            </p:cNvSpPr>
            <p:nvPr/>
          </p:nvSpPr>
          <p:spPr bwMode="auto">
            <a:xfrm>
              <a:off x="5057" y="2478"/>
              <a:ext cx="0" cy="272"/>
            </a:xfrm>
            <a:prstGeom prst="line">
              <a:avLst/>
            </a:prstGeom>
            <a:noFill/>
            <a:ln w="9525">
              <a:solidFill>
                <a:schemeClr val="tx1"/>
              </a:solidFill>
              <a:round/>
              <a:headEnd/>
              <a:tailEnd/>
            </a:ln>
            <a:effectLst/>
          </p:spPr>
          <p:txBody>
            <a:bodyPr wrap="none" anchor="ctr"/>
            <a:lstStyle/>
            <a:p>
              <a:endParaRPr lang="en-US"/>
            </a:p>
          </p:txBody>
        </p:sp>
        <p:sp>
          <p:nvSpPr>
            <p:cNvPr id="537239" name="Line 663"/>
            <p:cNvSpPr>
              <a:spLocks noChangeShapeType="1"/>
            </p:cNvSpPr>
            <p:nvPr/>
          </p:nvSpPr>
          <p:spPr bwMode="auto">
            <a:xfrm>
              <a:off x="5012" y="2297"/>
              <a:ext cx="0" cy="181"/>
            </a:xfrm>
            <a:prstGeom prst="line">
              <a:avLst/>
            </a:prstGeom>
            <a:noFill/>
            <a:ln w="9525">
              <a:solidFill>
                <a:schemeClr val="tx1"/>
              </a:solidFill>
              <a:round/>
              <a:headEnd/>
              <a:tailEnd/>
            </a:ln>
            <a:effectLst/>
          </p:spPr>
          <p:txBody>
            <a:bodyPr wrap="none" anchor="ctr"/>
            <a:lstStyle/>
            <a:p>
              <a:endParaRPr lang="en-US"/>
            </a:p>
          </p:txBody>
        </p:sp>
        <p:sp>
          <p:nvSpPr>
            <p:cNvPr id="537240" name="Line 664"/>
            <p:cNvSpPr>
              <a:spLocks noChangeShapeType="1"/>
            </p:cNvSpPr>
            <p:nvPr/>
          </p:nvSpPr>
          <p:spPr bwMode="auto">
            <a:xfrm flipH="1">
              <a:off x="4967" y="2116"/>
              <a:ext cx="1" cy="89"/>
            </a:xfrm>
            <a:prstGeom prst="line">
              <a:avLst/>
            </a:prstGeom>
            <a:noFill/>
            <a:ln w="9525">
              <a:solidFill>
                <a:schemeClr val="tx1"/>
              </a:solidFill>
              <a:round/>
              <a:headEnd/>
              <a:tailEnd/>
            </a:ln>
            <a:effectLst/>
          </p:spPr>
          <p:txBody>
            <a:bodyPr wrap="none" anchor="ctr"/>
            <a:lstStyle/>
            <a:p>
              <a:endParaRPr lang="en-US"/>
            </a:p>
          </p:txBody>
        </p:sp>
        <p:sp>
          <p:nvSpPr>
            <p:cNvPr id="537241" name="Line 665"/>
            <p:cNvSpPr>
              <a:spLocks noChangeShapeType="1"/>
            </p:cNvSpPr>
            <p:nvPr/>
          </p:nvSpPr>
          <p:spPr bwMode="auto">
            <a:xfrm flipV="1">
              <a:off x="5103" y="1117"/>
              <a:ext cx="0" cy="272"/>
            </a:xfrm>
            <a:prstGeom prst="line">
              <a:avLst/>
            </a:prstGeom>
            <a:noFill/>
            <a:ln w="9525">
              <a:solidFill>
                <a:schemeClr val="tx1"/>
              </a:solidFill>
              <a:round/>
              <a:headEnd/>
              <a:tailEnd/>
            </a:ln>
            <a:effectLst/>
          </p:spPr>
          <p:txBody>
            <a:bodyPr wrap="none" anchor="ctr"/>
            <a:lstStyle/>
            <a:p>
              <a:endParaRPr lang="en-US"/>
            </a:p>
          </p:txBody>
        </p:sp>
        <p:sp>
          <p:nvSpPr>
            <p:cNvPr id="537242" name="Line 666"/>
            <p:cNvSpPr>
              <a:spLocks noChangeShapeType="1"/>
            </p:cNvSpPr>
            <p:nvPr/>
          </p:nvSpPr>
          <p:spPr bwMode="auto">
            <a:xfrm flipV="1">
              <a:off x="5057" y="1389"/>
              <a:ext cx="0" cy="181"/>
            </a:xfrm>
            <a:prstGeom prst="line">
              <a:avLst/>
            </a:prstGeom>
            <a:noFill/>
            <a:ln w="9525">
              <a:solidFill>
                <a:schemeClr val="tx1"/>
              </a:solidFill>
              <a:round/>
              <a:headEnd/>
              <a:tailEnd/>
            </a:ln>
            <a:effectLst/>
          </p:spPr>
          <p:txBody>
            <a:bodyPr wrap="none" anchor="ctr"/>
            <a:lstStyle/>
            <a:p>
              <a:endParaRPr lang="en-US"/>
            </a:p>
          </p:txBody>
        </p:sp>
        <p:sp>
          <p:nvSpPr>
            <p:cNvPr id="537243" name="Line 667"/>
            <p:cNvSpPr>
              <a:spLocks noChangeShapeType="1"/>
            </p:cNvSpPr>
            <p:nvPr/>
          </p:nvSpPr>
          <p:spPr bwMode="auto">
            <a:xfrm flipV="1">
              <a:off x="5011" y="1661"/>
              <a:ext cx="1" cy="90"/>
            </a:xfrm>
            <a:prstGeom prst="line">
              <a:avLst/>
            </a:prstGeom>
            <a:noFill/>
            <a:ln w="9525">
              <a:solidFill>
                <a:schemeClr val="tx1"/>
              </a:solidFill>
              <a:round/>
              <a:headEnd/>
              <a:tailEnd/>
            </a:ln>
            <a:effectLst/>
          </p:spPr>
          <p:txBody>
            <a:bodyPr wrap="none" anchor="ctr"/>
            <a:lstStyle/>
            <a:p>
              <a:endParaRPr lang="en-US"/>
            </a:p>
          </p:txBody>
        </p:sp>
        <p:grpSp>
          <p:nvGrpSpPr>
            <p:cNvPr id="20" name="Group 668"/>
            <p:cNvGrpSpPr>
              <a:grpSpLocks/>
            </p:cNvGrpSpPr>
            <p:nvPr/>
          </p:nvGrpSpPr>
          <p:grpSpPr bwMode="auto">
            <a:xfrm>
              <a:off x="3738" y="890"/>
              <a:ext cx="1134" cy="2540"/>
              <a:chOff x="3738" y="890"/>
              <a:chExt cx="1134" cy="2540"/>
            </a:xfrm>
          </p:grpSpPr>
          <p:sp>
            <p:nvSpPr>
              <p:cNvPr id="537245" name="Rectangle 669"/>
              <p:cNvSpPr>
                <a:spLocks noChangeArrowheads="1"/>
              </p:cNvSpPr>
              <p:nvPr/>
            </p:nvSpPr>
            <p:spPr bwMode="auto">
              <a:xfrm>
                <a:off x="3965" y="1072"/>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a:t>
                </a:r>
              </a:p>
            </p:txBody>
          </p:sp>
          <p:sp>
            <p:nvSpPr>
              <p:cNvPr id="537246" name="Rectangle 670"/>
              <p:cNvSpPr>
                <a:spLocks noChangeArrowheads="1"/>
              </p:cNvSpPr>
              <p:nvPr/>
            </p:nvSpPr>
            <p:spPr bwMode="auto">
              <a:xfrm>
                <a:off x="3965" y="1163"/>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a:t>
                </a:r>
              </a:p>
            </p:txBody>
          </p:sp>
          <p:sp>
            <p:nvSpPr>
              <p:cNvPr id="537247" name="Rectangle 671"/>
              <p:cNvSpPr>
                <a:spLocks noChangeArrowheads="1"/>
              </p:cNvSpPr>
              <p:nvPr/>
            </p:nvSpPr>
            <p:spPr bwMode="auto">
              <a:xfrm>
                <a:off x="3965" y="1254"/>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3</a:t>
                </a:r>
              </a:p>
            </p:txBody>
          </p:sp>
          <p:sp>
            <p:nvSpPr>
              <p:cNvPr id="537248" name="Rectangle 672"/>
              <p:cNvSpPr>
                <a:spLocks noChangeArrowheads="1"/>
              </p:cNvSpPr>
              <p:nvPr/>
            </p:nvSpPr>
            <p:spPr bwMode="auto">
              <a:xfrm>
                <a:off x="3738" y="890"/>
                <a:ext cx="1134" cy="2540"/>
              </a:xfrm>
              <a:prstGeom prst="rect">
                <a:avLst/>
              </a:prstGeom>
              <a:noFill/>
              <a:ln w="38100" algn="ctr">
                <a:solidFill>
                  <a:schemeClr val="tx1"/>
                </a:solidFill>
                <a:miter lim="800000"/>
                <a:headEnd/>
                <a:tailEnd/>
              </a:ln>
              <a:effectLst/>
            </p:spPr>
            <p:txBody>
              <a:bodyPr wrap="none" anchor="ctr"/>
              <a:lstStyle/>
              <a:p>
                <a:endParaRPr lang="en-US"/>
              </a:p>
            </p:txBody>
          </p:sp>
          <p:sp>
            <p:nvSpPr>
              <p:cNvPr id="537249" name="Rectangle 673"/>
              <p:cNvSpPr>
                <a:spLocks noChangeArrowheads="1"/>
              </p:cNvSpPr>
              <p:nvPr/>
            </p:nvSpPr>
            <p:spPr bwMode="auto">
              <a:xfrm>
                <a:off x="3965" y="1344"/>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4</a:t>
                </a:r>
              </a:p>
            </p:txBody>
          </p:sp>
          <p:sp>
            <p:nvSpPr>
              <p:cNvPr id="537250" name="Rectangle 674"/>
              <p:cNvSpPr>
                <a:spLocks noChangeArrowheads="1"/>
              </p:cNvSpPr>
              <p:nvPr/>
            </p:nvSpPr>
            <p:spPr bwMode="auto">
              <a:xfrm>
                <a:off x="3965" y="1435"/>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5</a:t>
                </a:r>
              </a:p>
            </p:txBody>
          </p:sp>
          <p:sp>
            <p:nvSpPr>
              <p:cNvPr id="537251" name="Rectangle 675"/>
              <p:cNvSpPr>
                <a:spLocks noChangeArrowheads="1"/>
              </p:cNvSpPr>
              <p:nvPr/>
            </p:nvSpPr>
            <p:spPr bwMode="auto">
              <a:xfrm>
                <a:off x="3965" y="1526"/>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6</a:t>
                </a:r>
              </a:p>
            </p:txBody>
          </p:sp>
          <p:sp>
            <p:nvSpPr>
              <p:cNvPr id="537252" name="Rectangle 676"/>
              <p:cNvSpPr>
                <a:spLocks noChangeArrowheads="1"/>
              </p:cNvSpPr>
              <p:nvPr/>
            </p:nvSpPr>
            <p:spPr bwMode="auto">
              <a:xfrm>
                <a:off x="3965" y="1616"/>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7</a:t>
                </a:r>
              </a:p>
            </p:txBody>
          </p:sp>
          <p:sp>
            <p:nvSpPr>
              <p:cNvPr id="537253" name="Rectangle 677"/>
              <p:cNvSpPr>
                <a:spLocks noChangeArrowheads="1"/>
              </p:cNvSpPr>
              <p:nvPr/>
            </p:nvSpPr>
            <p:spPr bwMode="auto">
              <a:xfrm>
                <a:off x="3965" y="1707"/>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8</a:t>
                </a:r>
              </a:p>
            </p:txBody>
          </p:sp>
          <p:sp>
            <p:nvSpPr>
              <p:cNvPr id="537254" name="Rectangle 678"/>
              <p:cNvSpPr>
                <a:spLocks noChangeArrowheads="1"/>
              </p:cNvSpPr>
              <p:nvPr/>
            </p:nvSpPr>
            <p:spPr bwMode="auto">
              <a:xfrm>
                <a:off x="3965" y="1798"/>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9</a:t>
                </a:r>
              </a:p>
            </p:txBody>
          </p:sp>
          <p:sp>
            <p:nvSpPr>
              <p:cNvPr id="537255" name="Rectangle 679"/>
              <p:cNvSpPr>
                <a:spLocks noChangeArrowheads="1"/>
              </p:cNvSpPr>
              <p:nvPr/>
            </p:nvSpPr>
            <p:spPr bwMode="auto">
              <a:xfrm>
                <a:off x="3965" y="1888"/>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10</a:t>
                </a:r>
              </a:p>
            </p:txBody>
          </p:sp>
          <p:sp>
            <p:nvSpPr>
              <p:cNvPr id="537256" name="Rectangle 680"/>
              <p:cNvSpPr>
                <a:spLocks noChangeArrowheads="1"/>
              </p:cNvSpPr>
              <p:nvPr/>
            </p:nvSpPr>
            <p:spPr bwMode="auto">
              <a:xfrm>
                <a:off x="3965" y="1979"/>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11</a:t>
                </a:r>
              </a:p>
            </p:txBody>
          </p:sp>
          <p:sp>
            <p:nvSpPr>
              <p:cNvPr id="537257" name="Rectangle 681"/>
              <p:cNvSpPr>
                <a:spLocks noChangeArrowheads="1"/>
              </p:cNvSpPr>
              <p:nvPr/>
            </p:nvSpPr>
            <p:spPr bwMode="auto">
              <a:xfrm>
                <a:off x="3965" y="2070"/>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12</a:t>
                </a:r>
              </a:p>
            </p:txBody>
          </p:sp>
          <p:sp>
            <p:nvSpPr>
              <p:cNvPr id="537258" name="Rectangle 682"/>
              <p:cNvSpPr>
                <a:spLocks noChangeArrowheads="1"/>
              </p:cNvSpPr>
              <p:nvPr/>
            </p:nvSpPr>
            <p:spPr bwMode="auto">
              <a:xfrm>
                <a:off x="3965" y="2160"/>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13</a:t>
                </a:r>
              </a:p>
            </p:txBody>
          </p:sp>
          <p:sp>
            <p:nvSpPr>
              <p:cNvPr id="537259" name="Rectangle 683"/>
              <p:cNvSpPr>
                <a:spLocks noChangeArrowheads="1"/>
              </p:cNvSpPr>
              <p:nvPr/>
            </p:nvSpPr>
            <p:spPr bwMode="auto">
              <a:xfrm>
                <a:off x="3965" y="2251"/>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14</a:t>
                </a:r>
              </a:p>
            </p:txBody>
          </p:sp>
          <p:sp>
            <p:nvSpPr>
              <p:cNvPr id="537260" name="Rectangle 684"/>
              <p:cNvSpPr>
                <a:spLocks noChangeArrowheads="1"/>
              </p:cNvSpPr>
              <p:nvPr/>
            </p:nvSpPr>
            <p:spPr bwMode="auto">
              <a:xfrm>
                <a:off x="3965" y="2342"/>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15</a:t>
                </a:r>
              </a:p>
            </p:txBody>
          </p:sp>
          <p:sp>
            <p:nvSpPr>
              <p:cNvPr id="537261" name="Rectangle 685"/>
              <p:cNvSpPr>
                <a:spLocks noChangeArrowheads="1"/>
              </p:cNvSpPr>
              <p:nvPr/>
            </p:nvSpPr>
            <p:spPr bwMode="auto">
              <a:xfrm>
                <a:off x="3965" y="2432"/>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16</a:t>
                </a:r>
              </a:p>
            </p:txBody>
          </p:sp>
          <p:sp>
            <p:nvSpPr>
              <p:cNvPr id="537262" name="Rectangle 686"/>
              <p:cNvSpPr>
                <a:spLocks noChangeArrowheads="1"/>
              </p:cNvSpPr>
              <p:nvPr/>
            </p:nvSpPr>
            <p:spPr bwMode="auto">
              <a:xfrm>
                <a:off x="3965" y="2523"/>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17</a:t>
                </a:r>
              </a:p>
            </p:txBody>
          </p:sp>
          <p:sp>
            <p:nvSpPr>
              <p:cNvPr id="537263" name="Rectangle 687"/>
              <p:cNvSpPr>
                <a:spLocks noChangeArrowheads="1"/>
              </p:cNvSpPr>
              <p:nvPr/>
            </p:nvSpPr>
            <p:spPr bwMode="auto">
              <a:xfrm>
                <a:off x="3965" y="2614"/>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18</a:t>
                </a:r>
              </a:p>
            </p:txBody>
          </p:sp>
          <p:sp>
            <p:nvSpPr>
              <p:cNvPr id="537264" name="Rectangle 688"/>
              <p:cNvSpPr>
                <a:spLocks noChangeArrowheads="1"/>
              </p:cNvSpPr>
              <p:nvPr/>
            </p:nvSpPr>
            <p:spPr bwMode="auto">
              <a:xfrm>
                <a:off x="3965" y="2704"/>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19</a:t>
                </a:r>
              </a:p>
            </p:txBody>
          </p:sp>
          <p:sp>
            <p:nvSpPr>
              <p:cNvPr id="537265" name="Rectangle 689"/>
              <p:cNvSpPr>
                <a:spLocks noChangeArrowheads="1"/>
              </p:cNvSpPr>
              <p:nvPr/>
            </p:nvSpPr>
            <p:spPr bwMode="auto">
              <a:xfrm>
                <a:off x="3965" y="2795"/>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20</a:t>
                </a:r>
              </a:p>
            </p:txBody>
          </p:sp>
          <p:sp>
            <p:nvSpPr>
              <p:cNvPr id="537266" name="Rectangle 690"/>
              <p:cNvSpPr>
                <a:spLocks noChangeArrowheads="1"/>
              </p:cNvSpPr>
              <p:nvPr/>
            </p:nvSpPr>
            <p:spPr bwMode="auto">
              <a:xfrm>
                <a:off x="3965" y="2886"/>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21</a:t>
                </a:r>
              </a:p>
            </p:txBody>
          </p:sp>
          <p:sp>
            <p:nvSpPr>
              <p:cNvPr id="537267" name="Rectangle 691"/>
              <p:cNvSpPr>
                <a:spLocks noChangeArrowheads="1"/>
              </p:cNvSpPr>
              <p:nvPr/>
            </p:nvSpPr>
            <p:spPr bwMode="auto">
              <a:xfrm>
                <a:off x="3965" y="2976"/>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22</a:t>
                </a:r>
              </a:p>
            </p:txBody>
          </p:sp>
          <p:sp>
            <p:nvSpPr>
              <p:cNvPr id="537268" name="Rectangle 692"/>
              <p:cNvSpPr>
                <a:spLocks noChangeArrowheads="1"/>
              </p:cNvSpPr>
              <p:nvPr/>
            </p:nvSpPr>
            <p:spPr bwMode="auto">
              <a:xfrm>
                <a:off x="3965" y="3067"/>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23</a:t>
                </a:r>
              </a:p>
            </p:txBody>
          </p:sp>
          <p:sp>
            <p:nvSpPr>
              <p:cNvPr id="537269" name="Rectangle 693"/>
              <p:cNvSpPr>
                <a:spLocks noChangeArrowheads="1"/>
              </p:cNvSpPr>
              <p:nvPr/>
            </p:nvSpPr>
            <p:spPr bwMode="auto">
              <a:xfrm>
                <a:off x="3965" y="3158"/>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24</a:t>
                </a:r>
              </a:p>
            </p:txBody>
          </p:sp>
          <p:sp>
            <p:nvSpPr>
              <p:cNvPr id="537270" name="Freeform 694"/>
              <p:cNvSpPr>
                <a:spLocks/>
              </p:cNvSpPr>
              <p:nvPr/>
            </p:nvSpPr>
            <p:spPr bwMode="auto">
              <a:xfrm>
                <a:off x="3874" y="111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71" name="Freeform 695"/>
              <p:cNvSpPr>
                <a:spLocks/>
              </p:cNvSpPr>
              <p:nvPr/>
            </p:nvSpPr>
            <p:spPr bwMode="auto">
              <a:xfrm>
                <a:off x="3878" y="139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72" name="Freeform 696"/>
              <p:cNvSpPr>
                <a:spLocks/>
              </p:cNvSpPr>
              <p:nvPr/>
            </p:nvSpPr>
            <p:spPr bwMode="auto">
              <a:xfrm>
                <a:off x="3874" y="166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73" name="Freeform 697"/>
              <p:cNvSpPr>
                <a:spLocks/>
              </p:cNvSpPr>
              <p:nvPr/>
            </p:nvSpPr>
            <p:spPr bwMode="auto">
              <a:xfrm>
                <a:off x="3874" y="1934"/>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74" name="Freeform 698"/>
              <p:cNvSpPr>
                <a:spLocks/>
              </p:cNvSpPr>
              <p:nvPr/>
            </p:nvSpPr>
            <p:spPr bwMode="auto">
              <a:xfrm>
                <a:off x="3874" y="220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75" name="Freeform 699"/>
              <p:cNvSpPr>
                <a:spLocks/>
              </p:cNvSpPr>
              <p:nvPr/>
            </p:nvSpPr>
            <p:spPr bwMode="auto">
              <a:xfrm>
                <a:off x="3874" y="247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76" name="Freeform 700"/>
              <p:cNvSpPr>
                <a:spLocks/>
              </p:cNvSpPr>
              <p:nvPr/>
            </p:nvSpPr>
            <p:spPr bwMode="auto">
              <a:xfrm>
                <a:off x="3874" y="275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77" name="Freeform 701"/>
              <p:cNvSpPr>
                <a:spLocks/>
              </p:cNvSpPr>
              <p:nvPr/>
            </p:nvSpPr>
            <p:spPr bwMode="auto">
              <a:xfrm>
                <a:off x="3874" y="302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278" name="Freeform 702"/>
              <p:cNvSpPr>
                <a:spLocks/>
              </p:cNvSpPr>
              <p:nvPr/>
            </p:nvSpPr>
            <p:spPr bwMode="auto">
              <a:xfrm flipH="1">
                <a:off x="4147" y="302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21" name="Group 703"/>
              <p:cNvGrpSpPr>
                <a:grpSpLocks/>
              </p:cNvGrpSpPr>
              <p:nvPr/>
            </p:nvGrpSpPr>
            <p:grpSpPr bwMode="auto">
              <a:xfrm flipH="1">
                <a:off x="4147" y="2976"/>
                <a:ext cx="181" cy="227"/>
                <a:chOff x="1066" y="935"/>
                <a:chExt cx="181" cy="227"/>
              </a:xfrm>
            </p:grpSpPr>
            <p:sp>
              <p:nvSpPr>
                <p:cNvPr id="537280" name="Oval 704"/>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281" name="Freeform 705"/>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282" name="Freeform 706"/>
              <p:cNvSpPr>
                <a:spLocks/>
              </p:cNvSpPr>
              <p:nvPr/>
            </p:nvSpPr>
            <p:spPr bwMode="auto">
              <a:xfrm flipH="1">
                <a:off x="4147" y="275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22" name="Group 707"/>
              <p:cNvGrpSpPr>
                <a:grpSpLocks/>
              </p:cNvGrpSpPr>
              <p:nvPr/>
            </p:nvGrpSpPr>
            <p:grpSpPr bwMode="auto">
              <a:xfrm flipH="1">
                <a:off x="4147" y="2704"/>
                <a:ext cx="181" cy="227"/>
                <a:chOff x="1066" y="935"/>
                <a:chExt cx="181" cy="227"/>
              </a:xfrm>
            </p:grpSpPr>
            <p:sp>
              <p:nvSpPr>
                <p:cNvPr id="537284" name="Oval 708"/>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285" name="Freeform 709"/>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286" name="Freeform 710"/>
              <p:cNvSpPr>
                <a:spLocks/>
              </p:cNvSpPr>
              <p:nvPr/>
            </p:nvSpPr>
            <p:spPr bwMode="auto">
              <a:xfrm flipH="1">
                <a:off x="4147" y="247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23" name="Group 711"/>
              <p:cNvGrpSpPr>
                <a:grpSpLocks/>
              </p:cNvGrpSpPr>
              <p:nvPr/>
            </p:nvGrpSpPr>
            <p:grpSpPr bwMode="auto">
              <a:xfrm flipH="1">
                <a:off x="4147" y="2432"/>
                <a:ext cx="181" cy="227"/>
                <a:chOff x="1066" y="935"/>
                <a:chExt cx="181" cy="227"/>
              </a:xfrm>
            </p:grpSpPr>
            <p:sp>
              <p:nvSpPr>
                <p:cNvPr id="537288" name="Oval 712"/>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289" name="Freeform 713"/>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290" name="Freeform 714"/>
              <p:cNvSpPr>
                <a:spLocks/>
              </p:cNvSpPr>
              <p:nvPr/>
            </p:nvSpPr>
            <p:spPr bwMode="auto">
              <a:xfrm flipH="1">
                <a:off x="4147" y="220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24" name="Group 715"/>
              <p:cNvGrpSpPr>
                <a:grpSpLocks/>
              </p:cNvGrpSpPr>
              <p:nvPr/>
            </p:nvGrpSpPr>
            <p:grpSpPr bwMode="auto">
              <a:xfrm flipH="1">
                <a:off x="4147" y="2160"/>
                <a:ext cx="181" cy="227"/>
                <a:chOff x="1066" y="935"/>
                <a:chExt cx="181" cy="227"/>
              </a:xfrm>
            </p:grpSpPr>
            <p:sp>
              <p:nvSpPr>
                <p:cNvPr id="537292" name="Oval 716"/>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293" name="Freeform 717"/>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294" name="Freeform 718"/>
              <p:cNvSpPr>
                <a:spLocks/>
              </p:cNvSpPr>
              <p:nvPr/>
            </p:nvSpPr>
            <p:spPr bwMode="auto">
              <a:xfrm flipH="1">
                <a:off x="4147" y="1934"/>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25" name="Group 719"/>
              <p:cNvGrpSpPr>
                <a:grpSpLocks/>
              </p:cNvGrpSpPr>
              <p:nvPr/>
            </p:nvGrpSpPr>
            <p:grpSpPr bwMode="auto">
              <a:xfrm flipH="1">
                <a:off x="4147" y="1888"/>
                <a:ext cx="181" cy="227"/>
                <a:chOff x="1066" y="935"/>
                <a:chExt cx="181" cy="227"/>
              </a:xfrm>
            </p:grpSpPr>
            <p:sp>
              <p:nvSpPr>
                <p:cNvPr id="537296" name="Oval 720"/>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297" name="Freeform 721"/>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298" name="Freeform 722"/>
              <p:cNvSpPr>
                <a:spLocks/>
              </p:cNvSpPr>
              <p:nvPr/>
            </p:nvSpPr>
            <p:spPr bwMode="auto">
              <a:xfrm flipH="1">
                <a:off x="4147" y="166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26" name="Group 723"/>
              <p:cNvGrpSpPr>
                <a:grpSpLocks/>
              </p:cNvGrpSpPr>
              <p:nvPr/>
            </p:nvGrpSpPr>
            <p:grpSpPr bwMode="auto">
              <a:xfrm flipH="1">
                <a:off x="4147" y="1616"/>
                <a:ext cx="181" cy="227"/>
                <a:chOff x="1066" y="935"/>
                <a:chExt cx="181" cy="227"/>
              </a:xfrm>
            </p:grpSpPr>
            <p:sp>
              <p:nvSpPr>
                <p:cNvPr id="537300" name="Oval 724"/>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301" name="Freeform 725"/>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302" name="Freeform 726"/>
              <p:cNvSpPr>
                <a:spLocks/>
              </p:cNvSpPr>
              <p:nvPr/>
            </p:nvSpPr>
            <p:spPr bwMode="auto">
              <a:xfrm flipH="1">
                <a:off x="4147" y="139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27" name="Group 727"/>
              <p:cNvGrpSpPr>
                <a:grpSpLocks/>
              </p:cNvGrpSpPr>
              <p:nvPr/>
            </p:nvGrpSpPr>
            <p:grpSpPr bwMode="auto">
              <a:xfrm flipH="1">
                <a:off x="4147" y="1344"/>
                <a:ext cx="181" cy="227"/>
                <a:chOff x="1066" y="935"/>
                <a:chExt cx="181" cy="227"/>
              </a:xfrm>
            </p:grpSpPr>
            <p:sp>
              <p:nvSpPr>
                <p:cNvPr id="537304" name="Oval 728"/>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305" name="Freeform 729"/>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306" name="Freeform 730"/>
              <p:cNvSpPr>
                <a:spLocks/>
              </p:cNvSpPr>
              <p:nvPr/>
            </p:nvSpPr>
            <p:spPr bwMode="auto">
              <a:xfrm flipH="1">
                <a:off x="4147" y="111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28" name="Group 731"/>
              <p:cNvGrpSpPr>
                <a:grpSpLocks/>
              </p:cNvGrpSpPr>
              <p:nvPr/>
            </p:nvGrpSpPr>
            <p:grpSpPr bwMode="auto">
              <a:xfrm flipH="1">
                <a:off x="4147" y="1072"/>
                <a:ext cx="181" cy="227"/>
                <a:chOff x="1066" y="935"/>
                <a:chExt cx="181" cy="227"/>
              </a:xfrm>
            </p:grpSpPr>
            <p:sp>
              <p:nvSpPr>
                <p:cNvPr id="537308" name="Oval 732"/>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309" name="Freeform 733"/>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grpSp>
            <p:nvGrpSpPr>
              <p:cNvPr id="29" name="Group 734"/>
              <p:cNvGrpSpPr>
                <a:grpSpLocks/>
              </p:cNvGrpSpPr>
              <p:nvPr/>
            </p:nvGrpSpPr>
            <p:grpSpPr bwMode="auto">
              <a:xfrm>
                <a:off x="4373" y="1026"/>
                <a:ext cx="461" cy="2183"/>
                <a:chOff x="4373" y="1026"/>
                <a:chExt cx="461" cy="2183"/>
              </a:xfrm>
            </p:grpSpPr>
            <p:grpSp>
              <p:nvGrpSpPr>
                <p:cNvPr id="30" name="Group 735"/>
                <p:cNvGrpSpPr>
                  <a:grpSpLocks/>
                </p:cNvGrpSpPr>
                <p:nvPr/>
              </p:nvGrpSpPr>
              <p:grpSpPr bwMode="auto">
                <a:xfrm>
                  <a:off x="4465" y="1026"/>
                  <a:ext cx="272" cy="272"/>
                  <a:chOff x="4465" y="1026"/>
                  <a:chExt cx="272" cy="272"/>
                </a:xfrm>
              </p:grpSpPr>
              <p:sp>
                <p:nvSpPr>
                  <p:cNvPr id="537312" name="Rectangle 736"/>
                  <p:cNvSpPr>
                    <a:spLocks noChangeArrowheads="1"/>
                  </p:cNvSpPr>
                  <p:nvPr/>
                </p:nvSpPr>
                <p:spPr bwMode="auto">
                  <a:xfrm>
                    <a:off x="4646" y="1071"/>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13" name="Rectangle 737"/>
                  <p:cNvSpPr>
                    <a:spLocks noChangeArrowheads="1"/>
                  </p:cNvSpPr>
                  <p:nvPr/>
                </p:nvSpPr>
                <p:spPr bwMode="auto">
                  <a:xfrm>
                    <a:off x="4646" y="1162"/>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14" name="Rectangle 738"/>
                  <p:cNvSpPr>
                    <a:spLocks noChangeArrowheads="1"/>
                  </p:cNvSpPr>
                  <p:nvPr/>
                </p:nvSpPr>
                <p:spPr bwMode="auto">
                  <a:xfrm>
                    <a:off x="4465" y="1026"/>
                    <a:ext cx="272" cy="272"/>
                  </a:xfrm>
                  <a:prstGeom prst="rect">
                    <a:avLst/>
                  </a:prstGeom>
                  <a:noFill/>
                  <a:ln w="9525" algn="ctr">
                    <a:solidFill>
                      <a:schemeClr val="tx1"/>
                    </a:solidFill>
                    <a:miter lim="800000"/>
                    <a:headEnd/>
                    <a:tailEnd/>
                  </a:ln>
                  <a:effectLst/>
                </p:spPr>
                <p:txBody>
                  <a:bodyPr wrap="none" anchor="ctr"/>
                  <a:lstStyle/>
                  <a:p>
                    <a:r>
                      <a:rPr lang="en-US">
                        <a:cs typeface="Arial" charset="0"/>
                      </a:rPr>
                      <a:t>1</a:t>
                    </a:r>
                  </a:p>
                </p:txBody>
              </p:sp>
              <p:sp>
                <p:nvSpPr>
                  <p:cNvPr id="537315" name="Rectangle 739"/>
                  <p:cNvSpPr>
                    <a:spLocks noChangeArrowheads="1"/>
                  </p:cNvSpPr>
                  <p:nvPr/>
                </p:nvSpPr>
                <p:spPr bwMode="auto">
                  <a:xfrm>
                    <a:off x="4465" y="1071"/>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16" name="Rectangle 740"/>
                  <p:cNvSpPr>
                    <a:spLocks noChangeArrowheads="1"/>
                  </p:cNvSpPr>
                  <p:nvPr/>
                </p:nvSpPr>
                <p:spPr bwMode="auto">
                  <a:xfrm>
                    <a:off x="4465" y="1162"/>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31" name="Group 741"/>
                <p:cNvGrpSpPr>
                  <a:grpSpLocks/>
                </p:cNvGrpSpPr>
                <p:nvPr/>
              </p:nvGrpSpPr>
              <p:grpSpPr bwMode="auto">
                <a:xfrm>
                  <a:off x="4465" y="1299"/>
                  <a:ext cx="272" cy="272"/>
                  <a:chOff x="4465" y="1299"/>
                  <a:chExt cx="272" cy="272"/>
                </a:xfrm>
              </p:grpSpPr>
              <p:sp>
                <p:nvSpPr>
                  <p:cNvPr id="537318" name="Rectangle 742"/>
                  <p:cNvSpPr>
                    <a:spLocks noChangeArrowheads="1"/>
                  </p:cNvSpPr>
                  <p:nvPr/>
                </p:nvSpPr>
                <p:spPr bwMode="auto">
                  <a:xfrm>
                    <a:off x="4646" y="134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19" name="Rectangle 743"/>
                  <p:cNvSpPr>
                    <a:spLocks noChangeArrowheads="1"/>
                  </p:cNvSpPr>
                  <p:nvPr/>
                </p:nvSpPr>
                <p:spPr bwMode="auto">
                  <a:xfrm>
                    <a:off x="4646" y="143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20" name="Rectangle 744"/>
                  <p:cNvSpPr>
                    <a:spLocks noChangeArrowheads="1"/>
                  </p:cNvSpPr>
                  <p:nvPr/>
                </p:nvSpPr>
                <p:spPr bwMode="auto">
                  <a:xfrm>
                    <a:off x="4465" y="1299"/>
                    <a:ext cx="272" cy="272"/>
                  </a:xfrm>
                  <a:prstGeom prst="rect">
                    <a:avLst/>
                  </a:prstGeom>
                  <a:noFill/>
                  <a:ln w="9525" algn="ctr">
                    <a:solidFill>
                      <a:schemeClr val="tx1"/>
                    </a:solidFill>
                    <a:miter lim="800000"/>
                    <a:headEnd/>
                    <a:tailEnd/>
                  </a:ln>
                  <a:effectLst/>
                </p:spPr>
                <p:txBody>
                  <a:bodyPr wrap="none" anchor="ctr"/>
                  <a:lstStyle/>
                  <a:p>
                    <a:r>
                      <a:rPr lang="en-US">
                        <a:cs typeface="Arial" charset="0"/>
                      </a:rPr>
                      <a:t>2</a:t>
                    </a:r>
                  </a:p>
                </p:txBody>
              </p:sp>
              <p:sp>
                <p:nvSpPr>
                  <p:cNvPr id="537321" name="Rectangle 745"/>
                  <p:cNvSpPr>
                    <a:spLocks noChangeArrowheads="1"/>
                  </p:cNvSpPr>
                  <p:nvPr/>
                </p:nvSpPr>
                <p:spPr bwMode="auto">
                  <a:xfrm>
                    <a:off x="4465" y="134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22" name="Rectangle 746"/>
                  <p:cNvSpPr>
                    <a:spLocks noChangeArrowheads="1"/>
                  </p:cNvSpPr>
                  <p:nvPr/>
                </p:nvSpPr>
                <p:spPr bwMode="auto">
                  <a:xfrm>
                    <a:off x="4465" y="1435"/>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537283" name="Group 747"/>
                <p:cNvGrpSpPr>
                  <a:grpSpLocks/>
                </p:cNvGrpSpPr>
                <p:nvPr/>
              </p:nvGrpSpPr>
              <p:grpSpPr bwMode="auto">
                <a:xfrm>
                  <a:off x="4465" y="1572"/>
                  <a:ext cx="272" cy="272"/>
                  <a:chOff x="4465" y="1572"/>
                  <a:chExt cx="272" cy="272"/>
                </a:xfrm>
              </p:grpSpPr>
              <p:sp>
                <p:nvSpPr>
                  <p:cNvPr id="537324" name="Rectangle 748"/>
                  <p:cNvSpPr>
                    <a:spLocks noChangeArrowheads="1"/>
                  </p:cNvSpPr>
                  <p:nvPr/>
                </p:nvSpPr>
                <p:spPr bwMode="auto">
                  <a:xfrm>
                    <a:off x="4646" y="1617"/>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25" name="Rectangle 749"/>
                  <p:cNvSpPr>
                    <a:spLocks noChangeArrowheads="1"/>
                  </p:cNvSpPr>
                  <p:nvPr/>
                </p:nvSpPr>
                <p:spPr bwMode="auto">
                  <a:xfrm>
                    <a:off x="4646" y="1708"/>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26" name="Rectangle 750"/>
                  <p:cNvSpPr>
                    <a:spLocks noChangeArrowheads="1"/>
                  </p:cNvSpPr>
                  <p:nvPr/>
                </p:nvSpPr>
                <p:spPr bwMode="auto">
                  <a:xfrm>
                    <a:off x="4465" y="1572"/>
                    <a:ext cx="272" cy="272"/>
                  </a:xfrm>
                  <a:prstGeom prst="rect">
                    <a:avLst/>
                  </a:prstGeom>
                  <a:noFill/>
                  <a:ln w="9525" algn="ctr">
                    <a:solidFill>
                      <a:schemeClr val="tx1"/>
                    </a:solidFill>
                    <a:miter lim="800000"/>
                    <a:headEnd/>
                    <a:tailEnd/>
                  </a:ln>
                  <a:effectLst/>
                </p:spPr>
                <p:txBody>
                  <a:bodyPr wrap="none" anchor="ctr"/>
                  <a:lstStyle/>
                  <a:p>
                    <a:r>
                      <a:rPr lang="en-US">
                        <a:cs typeface="Arial" charset="0"/>
                      </a:rPr>
                      <a:t>3</a:t>
                    </a:r>
                  </a:p>
                </p:txBody>
              </p:sp>
              <p:sp>
                <p:nvSpPr>
                  <p:cNvPr id="537327" name="Rectangle 751"/>
                  <p:cNvSpPr>
                    <a:spLocks noChangeArrowheads="1"/>
                  </p:cNvSpPr>
                  <p:nvPr/>
                </p:nvSpPr>
                <p:spPr bwMode="auto">
                  <a:xfrm>
                    <a:off x="4465" y="1617"/>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28" name="Rectangle 752"/>
                  <p:cNvSpPr>
                    <a:spLocks noChangeArrowheads="1"/>
                  </p:cNvSpPr>
                  <p:nvPr/>
                </p:nvSpPr>
                <p:spPr bwMode="auto">
                  <a:xfrm>
                    <a:off x="4465" y="1708"/>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537287" name="Group 753"/>
                <p:cNvGrpSpPr>
                  <a:grpSpLocks/>
                </p:cNvGrpSpPr>
                <p:nvPr/>
              </p:nvGrpSpPr>
              <p:grpSpPr bwMode="auto">
                <a:xfrm>
                  <a:off x="4465" y="1845"/>
                  <a:ext cx="272" cy="272"/>
                  <a:chOff x="4465" y="1845"/>
                  <a:chExt cx="272" cy="272"/>
                </a:xfrm>
              </p:grpSpPr>
              <p:sp>
                <p:nvSpPr>
                  <p:cNvPr id="537330" name="Rectangle 754"/>
                  <p:cNvSpPr>
                    <a:spLocks noChangeArrowheads="1"/>
                  </p:cNvSpPr>
                  <p:nvPr/>
                </p:nvSpPr>
                <p:spPr bwMode="auto">
                  <a:xfrm>
                    <a:off x="4646" y="1890"/>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31" name="Rectangle 755"/>
                  <p:cNvSpPr>
                    <a:spLocks noChangeArrowheads="1"/>
                  </p:cNvSpPr>
                  <p:nvPr/>
                </p:nvSpPr>
                <p:spPr bwMode="auto">
                  <a:xfrm>
                    <a:off x="4646" y="1981"/>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32" name="Rectangle 756"/>
                  <p:cNvSpPr>
                    <a:spLocks noChangeArrowheads="1"/>
                  </p:cNvSpPr>
                  <p:nvPr/>
                </p:nvSpPr>
                <p:spPr bwMode="auto">
                  <a:xfrm>
                    <a:off x="4465" y="1845"/>
                    <a:ext cx="272" cy="272"/>
                  </a:xfrm>
                  <a:prstGeom prst="rect">
                    <a:avLst/>
                  </a:prstGeom>
                  <a:noFill/>
                  <a:ln w="9525" algn="ctr">
                    <a:solidFill>
                      <a:schemeClr val="tx1"/>
                    </a:solidFill>
                    <a:miter lim="800000"/>
                    <a:headEnd/>
                    <a:tailEnd/>
                  </a:ln>
                  <a:effectLst/>
                </p:spPr>
                <p:txBody>
                  <a:bodyPr wrap="none" anchor="ctr"/>
                  <a:lstStyle/>
                  <a:p>
                    <a:r>
                      <a:rPr lang="en-US">
                        <a:cs typeface="Arial" charset="0"/>
                      </a:rPr>
                      <a:t>4</a:t>
                    </a:r>
                  </a:p>
                </p:txBody>
              </p:sp>
              <p:sp>
                <p:nvSpPr>
                  <p:cNvPr id="537333" name="Rectangle 757"/>
                  <p:cNvSpPr>
                    <a:spLocks noChangeArrowheads="1"/>
                  </p:cNvSpPr>
                  <p:nvPr/>
                </p:nvSpPr>
                <p:spPr bwMode="auto">
                  <a:xfrm>
                    <a:off x="4465" y="1890"/>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34" name="Rectangle 758"/>
                  <p:cNvSpPr>
                    <a:spLocks noChangeArrowheads="1"/>
                  </p:cNvSpPr>
                  <p:nvPr/>
                </p:nvSpPr>
                <p:spPr bwMode="auto">
                  <a:xfrm>
                    <a:off x="4465" y="1981"/>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537291" name="Group 759"/>
                <p:cNvGrpSpPr>
                  <a:grpSpLocks/>
                </p:cNvGrpSpPr>
                <p:nvPr/>
              </p:nvGrpSpPr>
              <p:grpSpPr bwMode="auto">
                <a:xfrm>
                  <a:off x="4465" y="2118"/>
                  <a:ext cx="272" cy="272"/>
                  <a:chOff x="4465" y="2118"/>
                  <a:chExt cx="272" cy="272"/>
                </a:xfrm>
              </p:grpSpPr>
              <p:sp>
                <p:nvSpPr>
                  <p:cNvPr id="537336" name="Rectangle 760"/>
                  <p:cNvSpPr>
                    <a:spLocks noChangeArrowheads="1"/>
                  </p:cNvSpPr>
                  <p:nvPr/>
                </p:nvSpPr>
                <p:spPr bwMode="auto">
                  <a:xfrm>
                    <a:off x="4646" y="216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37" name="Rectangle 761"/>
                  <p:cNvSpPr>
                    <a:spLocks noChangeArrowheads="1"/>
                  </p:cNvSpPr>
                  <p:nvPr/>
                </p:nvSpPr>
                <p:spPr bwMode="auto">
                  <a:xfrm>
                    <a:off x="4646" y="225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38" name="Rectangle 762"/>
                  <p:cNvSpPr>
                    <a:spLocks noChangeArrowheads="1"/>
                  </p:cNvSpPr>
                  <p:nvPr/>
                </p:nvSpPr>
                <p:spPr bwMode="auto">
                  <a:xfrm>
                    <a:off x="4465" y="2118"/>
                    <a:ext cx="272" cy="272"/>
                  </a:xfrm>
                  <a:prstGeom prst="rect">
                    <a:avLst/>
                  </a:prstGeom>
                  <a:noFill/>
                  <a:ln w="9525" algn="ctr">
                    <a:solidFill>
                      <a:schemeClr val="tx1"/>
                    </a:solidFill>
                    <a:miter lim="800000"/>
                    <a:headEnd/>
                    <a:tailEnd/>
                  </a:ln>
                  <a:effectLst/>
                </p:spPr>
                <p:txBody>
                  <a:bodyPr wrap="none" anchor="ctr"/>
                  <a:lstStyle/>
                  <a:p>
                    <a:r>
                      <a:rPr lang="en-US">
                        <a:cs typeface="Arial" charset="0"/>
                      </a:rPr>
                      <a:t>5</a:t>
                    </a:r>
                  </a:p>
                </p:txBody>
              </p:sp>
              <p:sp>
                <p:nvSpPr>
                  <p:cNvPr id="537339" name="Rectangle 763"/>
                  <p:cNvSpPr>
                    <a:spLocks noChangeArrowheads="1"/>
                  </p:cNvSpPr>
                  <p:nvPr/>
                </p:nvSpPr>
                <p:spPr bwMode="auto">
                  <a:xfrm>
                    <a:off x="4465" y="216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40" name="Rectangle 764"/>
                  <p:cNvSpPr>
                    <a:spLocks noChangeArrowheads="1"/>
                  </p:cNvSpPr>
                  <p:nvPr/>
                </p:nvSpPr>
                <p:spPr bwMode="auto">
                  <a:xfrm>
                    <a:off x="4465" y="2254"/>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537295" name="Group 765"/>
                <p:cNvGrpSpPr>
                  <a:grpSpLocks/>
                </p:cNvGrpSpPr>
                <p:nvPr/>
              </p:nvGrpSpPr>
              <p:grpSpPr bwMode="auto">
                <a:xfrm>
                  <a:off x="4465" y="2391"/>
                  <a:ext cx="272" cy="272"/>
                  <a:chOff x="4465" y="2391"/>
                  <a:chExt cx="272" cy="272"/>
                </a:xfrm>
              </p:grpSpPr>
              <p:sp>
                <p:nvSpPr>
                  <p:cNvPr id="537342" name="Rectangle 766"/>
                  <p:cNvSpPr>
                    <a:spLocks noChangeArrowheads="1"/>
                  </p:cNvSpPr>
                  <p:nvPr/>
                </p:nvSpPr>
                <p:spPr bwMode="auto">
                  <a:xfrm>
                    <a:off x="4646" y="2436"/>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43" name="Rectangle 767"/>
                  <p:cNvSpPr>
                    <a:spLocks noChangeArrowheads="1"/>
                  </p:cNvSpPr>
                  <p:nvPr/>
                </p:nvSpPr>
                <p:spPr bwMode="auto">
                  <a:xfrm>
                    <a:off x="4646" y="2527"/>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44" name="Rectangle 768"/>
                  <p:cNvSpPr>
                    <a:spLocks noChangeArrowheads="1"/>
                  </p:cNvSpPr>
                  <p:nvPr/>
                </p:nvSpPr>
                <p:spPr bwMode="auto">
                  <a:xfrm>
                    <a:off x="4465" y="2391"/>
                    <a:ext cx="272" cy="272"/>
                  </a:xfrm>
                  <a:prstGeom prst="rect">
                    <a:avLst/>
                  </a:prstGeom>
                  <a:noFill/>
                  <a:ln w="9525" algn="ctr">
                    <a:solidFill>
                      <a:schemeClr val="tx1"/>
                    </a:solidFill>
                    <a:miter lim="800000"/>
                    <a:headEnd/>
                    <a:tailEnd/>
                  </a:ln>
                  <a:effectLst/>
                </p:spPr>
                <p:txBody>
                  <a:bodyPr wrap="none" anchor="ctr"/>
                  <a:lstStyle/>
                  <a:p>
                    <a:r>
                      <a:rPr lang="en-US">
                        <a:cs typeface="Arial" charset="0"/>
                      </a:rPr>
                      <a:t>6</a:t>
                    </a:r>
                  </a:p>
                </p:txBody>
              </p:sp>
              <p:sp>
                <p:nvSpPr>
                  <p:cNvPr id="537345" name="Rectangle 769"/>
                  <p:cNvSpPr>
                    <a:spLocks noChangeArrowheads="1"/>
                  </p:cNvSpPr>
                  <p:nvPr/>
                </p:nvSpPr>
                <p:spPr bwMode="auto">
                  <a:xfrm>
                    <a:off x="4465" y="2436"/>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46" name="Rectangle 770"/>
                  <p:cNvSpPr>
                    <a:spLocks noChangeArrowheads="1"/>
                  </p:cNvSpPr>
                  <p:nvPr/>
                </p:nvSpPr>
                <p:spPr bwMode="auto">
                  <a:xfrm>
                    <a:off x="4465" y="2527"/>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537299" name="Group 771"/>
                <p:cNvGrpSpPr>
                  <a:grpSpLocks/>
                </p:cNvGrpSpPr>
                <p:nvPr/>
              </p:nvGrpSpPr>
              <p:grpSpPr bwMode="auto">
                <a:xfrm>
                  <a:off x="4465" y="2664"/>
                  <a:ext cx="272" cy="272"/>
                  <a:chOff x="4465" y="2664"/>
                  <a:chExt cx="272" cy="272"/>
                </a:xfrm>
              </p:grpSpPr>
              <p:sp>
                <p:nvSpPr>
                  <p:cNvPr id="537348" name="Rectangle 772"/>
                  <p:cNvSpPr>
                    <a:spLocks noChangeArrowheads="1"/>
                  </p:cNvSpPr>
                  <p:nvPr/>
                </p:nvSpPr>
                <p:spPr bwMode="auto">
                  <a:xfrm>
                    <a:off x="4646" y="2709"/>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49" name="Rectangle 773"/>
                  <p:cNvSpPr>
                    <a:spLocks noChangeArrowheads="1"/>
                  </p:cNvSpPr>
                  <p:nvPr/>
                </p:nvSpPr>
                <p:spPr bwMode="auto">
                  <a:xfrm>
                    <a:off x="4646" y="2800"/>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50" name="Rectangle 774"/>
                  <p:cNvSpPr>
                    <a:spLocks noChangeArrowheads="1"/>
                  </p:cNvSpPr>
                  <p:nvPr/>
                </p:nvSpPr>
                <p:spPr bwMode="auto">
                  <a:xfrm>
                    <a:off x="4465" y="2664"/>
                    <a:ext cx="272" cy="272"/>
                  </a:xfrm>
                  <a:prstGeom prst="rect">
                    <a:avLst/>
                  </a:prstGeom>
                  <a:noFill/>
                  <a:ln w="9525" algn="ctr">
                    <a:solidFill>
                      <a:schemeClr val="tx1"/>
                    </a:solidFill>
                    <a:miter lim="800000"/>
                    <a:headEnd/>
                    <a:tailEnd/>
                  </a:ln>
                  <a:effectLst/>
                </p:spPr>
                <p:txBody>
                  <a:bodyPr wrap="none" anchor="ctr"/>
                  <a:lstStyle/>
                  <a:p>
                    <a:r>
                      <a:rPr lang="en-US">
                        <a:cs typeface="Arial" charset="0"/>
                      </a:rPr>
                      <a:t>7</a:t>
                    </a:r>
                  </a:p>
                </p:txBody>
              </p:sp>
              <p:sp>
                <p:nvSpPr>
                  <p:cNvPr id="537351" name="Rectangle 775"/>
                  <p:cNvSpPr>
                    <a:spLocks noChangeArrowheads="1"/>
                  </p:cNvSpPr>
                  <p:nvPr/>
                </p:nvSpPr>
                <p:spPr bwMode="auto">
                  <a:xfrm>
                    <a:off x="4465" y="2709"/>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52" name="Rectangle 776"/>
                  <p:cNvSpPr>
                    <a:spLocks noChangeArrowheads="1"/>
                  </p:cNvSpPr>
                  <p:nvPr/>
                </p:nvSpPr>
                <p:spPr bwMode="auto">
                  <a:xfrm>
                    <a:off x="4465" y="2800"/>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grpSp>
              <p:nvGrpSpPr>
                <p:cNvPr id="537303" name="Group 777"/>
                <p:cNvGrpSpPr>
                  <a:grpSpLocks/>
                </p:cNvGrpSpPr>
                <p:nvPr/>
              </p:nvGrpSpPr>
              <p:grpSpPr bwMode="auto">
                <a:xfrm>
                  <a:off x="4465" y="2937"/>
                  <a:ext cx="272" cy="272"/>
                  <a:chOff x="4465" y="2937"/>
                  <a:chExt cx="272" cy="272"/>
                </a:xfrm>
              </p:grpSpPr>
              <p:sp>
                <p:nvSpPr>
                  <p:cNvPr id="537354" name="Rectangle 778"/>
                  <p:cNvSpPr>
                    <a:spLocks noChangeArrowheads="1"/>
                  </p:cNvSpPr>
                  <p:nvPr/>
                </p:nvSpPr>
                <p:spPr bwMode="auto">
                  <a:xfrm>
                    <a:off x="4646" y="2982"/>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55" name="Rectangle 779"/>
                  <p:cNvSpPr>
                    <a:spLocks noChangeArrowheads="1"/>
                  </p:cNvSpPr>
                  <p:nvPr/>
                </p:nvSpPr>
                <p:spPr bwMode="auto">
                  <a:xfrm>
                    <a:off x="4646" y="307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56" name="Rectangle 780"/>
                  <p:cNvSpPr>
                    <a:spLocks noChangeArrowheads="1"/>
                  </p:cNvSpPr>
                  <p:nvPr/>
                </p:nvSpPr>
                <p:spPr bwMode="auto">
                  <a:xfrm>
                    <a:off x="4465" y="2937"/>
                    <a:ext cx="272" cy="272"/>
                  </a:xfrm>
                  <a:prstGeom prst="rect">
                    <a:avLst/>
                  </a:prstGeom>
                  <a:noFill/>
                  <a:ln w="9525" algn="ctr">
                    <a:solidFill>
                      <a:schemeClr val="tx1"/>
                    </a:solidFill>
                    <a:miter lim="800000"/>
                    <a:headEnd/>
                    <a:tailEnd/>
                  </a:ln>
                  <a:effectLst/>
                </p:spPr>
                <p:txBody>
                  <a:bodyPr wrap="none" anchor="ctr"/>
                  <a:lstStyle/>
                  <a:p>
                    <a:r>
                      <a:rPr lang="en-US">
                        <a:cs typeface="Arial" charset="0"/>
                      </a:rPr>
                      <a:t>8</a:t>
                    </a:r>
                  </a:p>
                </p:txBody>
              </p:sp>
              <p:sp>
                <p:nvSpPr>
                  <p:cNvPr id="537357" name="Rectangle 781"/>
                  <p:cNvSpPr>
                    <a:spLocks noChangeArrowheads="1"/>
                  </p:cNvSpPr>
                  <p:nvPr/>
                </p:nvSpPr>
                <p:spPr bwMode="auto">
                  <a:xfrm>
                    <a:off x="4465" y="2982"/>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sp>
                <p:nvSpPr>
                  <p:cNvPr id="537358" name="Rectangle 782"/>
                  <p:cNvSpPr>
                    <a:spLocks noChangeArrowheads="1"/>
                  </p:cNvSpPr>
                  <p:nvPr/>
                </p:nvSpPr>
                <p:spPr bwMode="auto">
                  <a:xfrm>
                    <a:off x="4465" y="3073"/>
                    <a:ext cx="91" cy="91"/>
                  </a:xfrm>
                  <a:prstGeom prst="rect">
                    <a:avLst/>
                  </a:prstGeom>
                  <a:noFill/>
                  <a:ln w="9525" algn="ctr">
                    <a:solidFill>
                      <a:schemeClr val="tx1"/>
                    </a:solidFill>
                    <a:miter lim="800000"/>
                    <a:headEnd/>
                    <a:tailEnd/>
                  </a:ln>
                  <a:effectLst/>
                </p:spPr>
                <p:txBody>
                  <a:bodyPr wrap="none" anchor="ctr"/>
                  <a:lstStyle/>
                  <a:p>
                    <a:r>
                      <a:rPr lang="en-US">
                        <a:cs typeface="Arial" charset="0"/>
                      </a:rPr>
                      <a:t>-</a:t>
                    </a:r>
                  </a:p>
                </p:txBody>
              </p:sp>
            </p:grpSp>
            <p:sp>
              <p:nvSpPr>
                <p:cNvPr id="537359" name="Freeform 783"/>
                <p:cNvSpPr>
                  <a:spLocks/>
                </p:cNvSpPr>
                <p:nvPr/>
              </p:nvSpPr>
              <p:spPr bwMode="auto">
                <a:xfrm>
                  <a:off x="4373" y="1117"/>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0" name="Freeform 784"/>
                <p:cNvSpPr>
                  <a:spLocks/>
                </p:cNvSpPr>
                <p:nvPr/>
              </p:nvSpPr>
              <p:spPr bwMode="auto">
                <a:xfrm flipH="1">
                  <a:off x="4736" y="1117"/>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1" name="Freeform 785"/>
                <p:cNvSpPr>
                  <a:spLocks/>
                </p:cNvSpPr>
                <p:nvPr/>
              </p:nvSpPr>
              <p:spPr bwMode="auto">
                <a:xfrm>
                  <a:off x="4374" y="139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2" name="Freeform 786"/>
                <p:cNvSpPr>
                  <a:spLocks/>
                </p:cNvSpPr>
                <p:nvPr/>
              </p:nvSpPr>
              <p:spPr bwMode="auto">
                <a:xfrm flipH="1">
                  <a:off x="4737" y="139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3" name="Freeform 787"/>
                <p:cNvSpPr>
                  <a:spLocks/>
                </p:cNvSpPr>
                <p:nvPr/>
              </p:nvSpPr>
              <p:spPr bwMode="auto">
                <a:xfrm>
                  <a:off x="4375" y="1663"/>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4" name="Freeform 788"/>
                <p:cNvSpPr>
                  <a:spLocks/>
                </p:cNvSpPr>
                <p:nvPr/>
              </p:nvSpPr>
              <p:spPr bwMode="auto">
                <a:xfrm flipH="1">
                  <a:off x="4738" y="1663"/>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5" name="Freeform 789"/>
                <p:cNvSpPr>
                  <a:spLocks/>
                </p:cNvSpPr>
                <p:nvPr/>
              </p:nvSpPr>
              <p:spPr bwMode="auto">
                <a:xfrm>
                  <a:off x="4376" y="193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6" name="Freeform 790"/>
                <p:cNvSpPr>
                  <a:spLocks/>
                </p:cNvSpPr>
                <p:nvPr/>
              </p:nvSpPr>
              <p:spPr bwMode="auto">
                <a:xfrm flipH="1">
                  <a:off x="4739" y="193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7" name="Freeform 791"/>
                <p:cNvSpPr>
                  <a:spLocks/>
                </p:cNvSpPr>
                <p:nvPr/>
              </p:nvSpPr>
              <p:spPr bwMode="auto">
                <a:xfrm>
                  <a:off x="4377" y="2209"/>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8" name="Freeform 792"/>
                <p:cNvSpPr>
                  <a:spLocks/>
                </p:cNvSpPr>
                <p:nvPr/>
              </p:nvSpPr>
              <p:spPr bwMode="auto">
                <a:xfrm flipH="1">
                  <a:off x="4740" y="2209"/>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69" name="Freeform 793"/>
                <p:cNvSpPr>
                  <a:spLocks/>
                </p:cNvSpPr>
                <p:nvPr/>
              </p:nvSpPr>
              <p:spPr bwMode="auto">
                <a:xfrm>
                  <a:off x="4378" y="248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70" name="Freeform 794"/>
                <p:cNvSpPr>
                  <a:spLocks/>
                </p:cNvSpPr>
                <p:nvPr/>
              </p:nvSpPr>
              <p:spPr bwMode="auto">
                <a:xfrm flipH="1">
                  <a:off x="4741" y="248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71" name="Freeform 795"/>
                <p:cNvSpPr>
                  <a:spLocks/>
                </p:cNvSpPr>
                <p:nvPr/>
              </p:nvSpPr>
              <p:spPr bwMode="auto">
                <a:xfrm>
                  <a:off x="4379" y="2755"/>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72" name="Freeform 796"/>
                <p:cNvSpPr>
                  <a:spLocks/>
                </p:cNvSpPr>
                <p:nvPr/>
              </p:nvSpPr>
              <p:spPr bwMode="auto">
                <a:xfrm flipH="1">
                  <a:off x="4742" y="2755"/>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73" name="Freeform 797"/>
                <p:cNvSpPr>
                  <a:spLocks/>
                </p:cNvSpPr>
                <p:nvPr/>
              </p:nvSpPr>
              <p:spPr bwMode="auto">
                <a:xfrm>
                  <a:off x="4380" y="302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74" name="Freeform 798"/>
                <p:cNvSpPr>
                  <a:spLocks/>
                </p:cNvSpPr>
                <p:nvPr/>
              </p:nvSpPr>
              <p:spPr bwMode="auto">
                <a:xfrm flipH="1">
                  <a:off x="4743" y="302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375" name="Line 799"/>
              <p:cNvSpPr>
                <a:spLocks noChangeShapeType="1"/>
              </p:cNvSpPr>
              <p:nvPr/>
            </p:nvSpPr>
            <p:spPr bwMode="auto">
              <a:xfrm>
                <a:off x="4146" y="1117"/>
                <a:ext cx="318" cy="0"/>
              </a:xfrm>
              <a:prstGeom prst="line">
                <a:avLst/>
              </a:prstGeom>
              <a:noFill/>
              <a:ln w="9525">
                <a:solidFill>
                  <a:schemeClr val="tx1"/>
                </a:solidFill>
                <a:round/>
                <a:headEnd/>
                <a:tailEnd/>
              </a:ln>
              <a:effectLst/>
            </p:spPr>
            <p:txBody>
              <a:bodyPr wrap="none" anchor="ctr"/>
              <a:lstStyle/>
              <a:p>
                <a:endParaRPr lang="en-US"/>
              </a:p>
            </p:txBody>
          </p:sp>
          <p:sp>
            <p:nvSpPr>
              <p:cNvPr id="537376" name="Line 800"/>
              <p:cNvSpPr>
                <a:spLocks noChangeShapeType="1"/>
              </p:cNvSpPr>
              <p:nvPr/>
            </p:nvSpPr>
            <p:spPr bwMode="auto">
              <a:xfrm>
                <a:off x="4146" y="1389"/>
                <a:ext cx="318" cy="0"/>
              </a:xfrm>
              <a:prstGeom prst="line">
                <a:avLst/>
              </a:prstGeom>
              <a:noFill/>
              <a:ln w="9525">
                <a:solidFill>
                  <a:schemeClr val="tx1"/>
                </a:solidFill>
                <a:round/>
                <a:headEnd/>
                <a:tailEnd/>
              </a:ln>
              <a:effectLst/>
            </p:spPr>
            <p:txBody>
              <a:bodyPr wrap="none" anchor="ctr"/>
              <a:lstStyle/>
              <a:p>
                <a:endParaRPr lang="en-US"/>
              </a:p>
            </p:txBody>
          </p:sp>
          <p:sp>
            <p:nvSpPr>
              <p:cNvPr id="537377" name="Line 801"/>
              <p:cNvSpPr>
                <a:spLocks noChangeShapeType="1"/>
              </p:cNvSpPr>
              <p:nvPr/>
            </p:nvSpPr>
            <p:spPr bwMode="auto">
              <a:xfrm>
                <a:off x="4146" y="1661"/>
                <a:ext cx="318" cy="0"/>
              </a:xfrm>
              <a:prstGeom prst="line">
                <a:avLst/>
              </a:prstGeom>
              <a:noFill/>
              <a:ln w="9525">
                <a:solidFill>
                  <a:schemeClr val="tx1"/>
                </a:solidFill>
                <a:round/>
                <a:headEnd/>
                <a:tailEnd/>
              </a:ln>
              <a:effectLst/>
            </p:spPr>
            <p:txBody>
              <a:bodyPr wrap="none" anchor="ctr"/>
              <a:lstStyle/>
              <a:p>
                <a:endParaRPr lang="en-US"/>
              </a:p>
            </p:txBody>
          </p:sp>
          <p:sp>
            <p:nvSpPr>
              <p:cNvPr id="537378" name="Line 802"/>
              <p:cNvSpPr>
                <a:spLocks noChangeShapeType="1"/>
              </p:cNvSpPr>
              <p:nvPr/>
            </p:nvSpPr>
            <p:spPr bwMode="auto">
              <a:xfrm>
                <a:off x="4146" y="1933"/>
                <a:ext cx="318" cy="0"/>
              </a:xfrm>
              <a:prstGeom prst="line">
                <a:avLst/>
              </a:prstGeom>
              <a:noFill/>
              <a:ln w="9525">
                <a:solidFill>
                  <a:schemeClr val="tx1"/>
                </a:solidFill>
                <a:round/>
                <a:headEnd/>
                <a:tailEnd/>
              </a:ln>
              <a:effectLst/>
            </p:spPr>
            <p:txBody>
              <a:bodyPr wrap="none" anchor="ctr"/>
              <a:lstStyle/>
              <a:p>
                <a:endParaRPr lang="en-US"/>
              </a:p>
            </p:txBody>
          </p:sp>
          <p:sp>
            <p:nvSpPr>
              <p:cNvPr id="537379" name="Line 803"/>
              <p:cNvSpPr>
                <a:spLocks noChangeShapeType="1"/>
              </p:cNvSpPr>
              <p:nvPr/>
            </p:nvSpPr>
            <p:spPr bwMode="auto">
              <a:xfrm>
                <a:off x="4146" y="2205"/>
                <a:ext cx="318" cy="0"/>
              </a:xfrm>
              <a:prstGeom prst="line">
                <a:avLst/>
              </a:prstGeom>
              <a:noFill/>
              <a:ln w="9525">
                <a:solidFill>
                  <a:schemeClr val="tx1"/>
                </a:solidFill>
                <a:round/>
                <a:headEnd/>
                <a:tailEnd/>
              </a:ln>
              <a:effectLst/>
            </p:spPr>
            <p:txBody>
              <a:bodyPr wrap="none" anchor="ctr"/>
              <a:lstStyle/>
              <a:p>
                <a:endParaRPr lang="en-US"/>
              </a:p>
            </p:txBody>
          </p:sp>
          <p:sp>
            <p:nvSpPr>
              <p:cNvPr id="537380" name="Line 804"/>
              <p:cNvSpPr>
                <a:spLocks noChangeShapeType="1"/>
              </p:cNvSpPr>
              <p:nvPr/>
            </p:nvSpPr>
            <p:spPr bwMode="auto">
              <a:xfrm>
                <a:off x="4146" y="2477"/>
                <a:ext cx="318" cy="0"/>
              </a:xfrm>
              <a:prstGeom prst="line">
                <a:avLst/>
              </a:prstGeom>
              <a:noFill/>
              <a:ln w="9525">
                <a:solidFill>
                  <a:schemeClr val="tx1"/>
                </a:solidFill>
                <a:round/>
                <a:headEnd/>
                <a:tailEnd/>
              </a:ln>
              <a:effectLst/>
            </p:spPr>
            <p:txBody>
              <a:bodyPr wrap="none" anchor="ctr"/>
              <a:lstStyle/>
              <a:p>
                <a:endParaRPr lang="en-US"/>
              </a:p>
            </p:txBody>
          </p:sp>
          <p:sp>
            <p:nvSpPr>
              <p:cNvPr id="537381" name="Line 805"/>
              <p:cNvSpPr>
                <a:spLocks noChangeShapeType="1"/>
              </p:cNvSpPr>
              <p:nvPr/>
            </p:nvSpPr>
            <p:spPr bwMode="auto">
              <a:xfrm>
                <a:off x="4146" y="2749"/>
                <a:ext cx="318" cy="0"/>
              </a:xfrm>
              <a:prstGeom prst="line">
                <a:avLst/>
              </a:prstGeom>
              <a:noFill/>
              <a:ln w="9525">
                <a:solidFill>
                  <a:schemeClr val="tx1"/>
                </a:solidFill>
                <a:round/>
                <a:headEnd/>
                <a:tailEnd/>
              </a:ln>
              <a:effectLst/>
            </p:spPr>
            <p:txBody>
              <a:bodyPr wrap="none" anchor="ctr"/>
              <a:lstStyle/>
              <a:p>
                <a:endParaRPr lang="en-US"/>
              </a:p>
            </p:txBody>
          </p:sp>
          <p:sp>
            <p:nvSpPr>
              <p:cNvPr id="537382" name="Line 806"/>
              <p:cNvSpPr>
                <a:spLocks noChangeShapeType="1"/>
              </p:cNvSpPr>
              <p:nvPr/>
            </p:nvSpPr>
            <p:spPr bwMode="auto">
              <a:xfrm>
                <a:off x="4146" y="3021"/>
                <a:ext cx="318" cy="0"/>
              </a:xfrm>
              <a:prstGeom prst="line">
                <a:avLst/>
              </a:prstGeom>
              <a:noFill/>
              <a:ln w="9525">
                <a:solidFill>
                  <a:schemeClr val="tx1"/>
                </a:solidFill>
                <a:round/>
                <a:headEnd/>
                <a:tailEnd/>
              </a:ln>
              <a:effectLst/>
            </p:spPr>
            <p:txBody>
              <a:bodyPr wrap="none" anchor="ctr"/>
              <a:lstStyle/>
              <a:p>
                <a:endParaRPr lang="en-US"/>
              </a:p>
            </p:txBody>
          </p:sp>
          <p:sp>
            <p:nvSpPr>
              <p:cNvPr id="537383" name="Line 807"/>
              <p:cNvSpPr>
                <a:spLocks noChangeShapeType="1"/>
              </p:cNvSpPr>
              <p:nvPr/>
            </p:nvSpPr>
            <p:spPr bwMode="auto">
              <a:xfrm>
                <a:off x="3878" y="1117"/>
                <a:ext cx="0" cy="2041"/>
              </a:xfrm>
              <a:prstGeom prst="line">
                <a:avLst/>
              </a:prstGeom>
              <a:noFill/>
              <a:ln w="9525">
                <a:solidFill>
                  <a:schemeClr val="tx1"/>
                </a:solidFill>
                <a:round/>
                <a:headEnd/>
                <a:tailEnd/>
              </a:ln>
              <a:effectLst/>
            </p:spPr>
            <p:txBody>
              <a:bodyPr wrap="none" anchor="ctr"/>
              <a:lstStyle/>
              <a:p>
                <a:endParaRPr lang="en-US"/>
              </a:p>
            </p:txBody>
          </p:sp>
          <p:sp>
            <p:nvSpPr>
              <p:cNvPr id="537384" name="Freeform 808"/>
              <p:cNvSpPr>
                <a:spLocks/>
              </p:cNvSpPr>
              <p:nvPr/>
            </p:nvSpPr>
            <p:spPr bwMode="auto">
              <a:xfrm>
                <a:off x="3874" y="1207"/>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85" name="Freeform 809"/>
              <p:cNvSpPr>
                <a:spLocks/>
              </p:cNvSpPr>
              <p:nvPr/>
            </p:nvSpPr>
            <p:spPr bwMode="auto">
              <a:xfrm>
                <a:off x="3878" y="1479"/>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86" name="Freeform 810"/>
              <p:cNvSpPr>
                <a:spLocks/>
              </p:cNvSpPr>
              <p:nvPr/>
            </p:nvSpPr>
            <p:spPr bwMode="auto">
              <a:xfrm>
                <a:off x="3874" y="1751"/>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87" name="Freeform 811"/>
              <p:cNvSpPr>
                <a:spLocks/>
              </p:cNvSpPr>
              <p:nvPr/>
            </p:nvSpPr>
            <p:spPr bwMode="auto">
              <a:xfrm>
                <a:off x="3874" y="2023"/>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88" name="Freeform 812"/>
              <p:cNvSpPr>
                <a:spLocks/>
              </p:cNvSpPr>
              <p:nvPr/>
            </p:nvSpPr>
            <p:spPr bwMode="auto">
              <a:xfrm>
                <a:off x="3874" y="2295"/>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89" name="Freeform 813"/>
              <p:cNvSpPr>
                <a:spLocks/>
              </p:cNvSpPr>
              <p:nvPr/>
            </p:nvSpPr>
            <p:spPr bwMode="auto">
              <a:xfrm>
                <a:off x="3874" y="2567"/>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90" name="Freeform 814"/>
              <p:cNvSpPr>
                <a:spLocks/>
              </p:cNvSpPr>
              <p:nvPr/>
            </p:nvSpPr>
            <p:spPr bwMode="auto">
              <a:xfrm>
                <a:off x="3874" y="2839"/>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91" name="Freeform 815"/>
              <p:cNvSpPr>
                <a:spLocks/>
              </p:cNvSpPr>
              <p:nvPr/>
            </p:nvSpPr>
            <p:spPr bwMode="auto">
              <a:xfrm>
                <a:off x="3874" y="3111"/>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92" name="Freeform 816"/>
              <p:cNvSpPr>
                <a:spLocks/>
              </p:cNvSpPr>
              <p:nvPr/>
            </p:nvSpPr>
            <p:spPr bwMode="auto">
              <a:xfrm>
                <a:off x="3878" y="130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93" name="Freeform 817"/>
              <p:cNvSpPr>
                <a:spLocks/>
              </p:cNvSpPr>
              <p:nvPr/>
            </p:nvSpPr>
            <p:spPr bwMode="auto">
              <a:xfrm>
                <a:off x="3882" y="157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94" name="Freeform 818"/>
              <p:cNvSpPr>
                <a:spLocks/>
              </p:cNvSpPr>
              <p:nvPr/>
            </p:nvSpPr>
            <p:spPr bwMode="auto">
              <a:xfrm>
                <a:off x="3878" y="1844"/>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95" name="Freeform 819"/>
              <p:cNvSpPr>
                <a:spLocks/>
              </p:cNvSpPr>
              <p:nvPr/>
            </p:nvSpPr>
            <p:spPr bwMode="auto">
              <a:xfrm>
                <a:off x="3878" y="211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96" name="Freeform 820"/>
              <p:cNvSpPr>
                <a:spLocks/>
              </p:cNvSpPr>
              <p:nvPr/>
            </p:nvSpPr>
            <p:spPr bwMode="auto">
              <a:xfrm>
                <a:off x="3878" y="238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97" name="Freeform 821"/>
              <p:cNvSpPr>
                <a:spLocks/>
              </p:cNvSpPr>
              <p:nvPr/>
            </p:nvSpPr>
            <p:spPr bwMode="auto">
              <a:xfrm>
                <a:off x="3878" y="266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398" name="Freeform 822"/>
              <p:cNvSpPr>
                <a:spLocks/>
              </p:cNvSpPr>
              <p:nvPr/>
            </p:nvSpPr>
            <p:spPr bwMode="auto">
              <a:xfrm>
                <a:off x="3878" y="293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grpSp>
          <p:nvGrpSpPr>
            <p:cNvPr id="537307" name="Group 823"/>
            <p:cNvGrpSpPr>
              <a:grpSpLocks/>
            </p:cNvGrpSpPr>
            <p:nvPr/>
          </p:nvGrpSpPr>
          <p:grpSpPr bwMode="auto">
            <a:xfrm>
              <a:off x="1020" y="890"/>
              <a:ext cx="635" cy="2540"/>
              <a:chOff x="1020" y="890"/>
              <a:chExt cx="635" cy="2540"/>
            </a:xfrm>
          </p:grpSpPr>
          <p:sp>
            <p:nvSpPr>
              <p:cNvPr id="537400" name="Rectangle 824"/>
              <p:cNvSpPr>
                <a:spLocks noChangeArrowheads="1"/>
              </p:cNvSpPr>
              <p:nvPr/>
            </p:nvSpPr>
            <p:spPr bwMode="auto">
              <a:xfrm>
                <a:off x="1247" y="1072"/>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a:t>
                </a:r>
              </a:p>
            </p:txBody>
          </p:sp>
          <p:sp>
            <p:nvSpPr>
              <p:cNvPr id="537401" name="Rectangle 825"/>
              <p:cNvSpPr>
                <a:spLocks noChangeArrowheads="1"/>
              </p:cNvSpPr>
              <p:nvPr/>
            </p:nvSpPr>
            <p:spPr bwMode="auto">
              <a:xfrm>
                <a:off x="1247" y="1163"/>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a:t>
                </a:r>
              </a:p>
            </p:txBody>
          </p:sp>
          <p:sp>
            <p:nvSpPr>
              <p:cNvPr id="537402" name="Rectangle 826"/>
              <p:cNvSpPr>
                <a:spLocks noChangeArrowheads="1"/>
              </p:cNvSpPr>
              <p:nvPr/>
            </p:nvSpPr>
            <p:spPr bwMode="auto">
              <a:xfrm>
                <a:off x="1247" y="1254"/>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3</a:t>
                </a:r>
              </a:p>
            </p:txBody>
          </p:sp>
          <p:sp>
            <p:nvSpPr>
              <p:cNvPr id="537403" name="Rectangle 827"/>
              <p:cNvSpPr>
                <a:spLocks noChangeArrowheads="1"/>
              </p:cNvSpPr>
              <p:nvPr/>
            </p:nvSpPr>
            <p:spPr bwMode="auto">
              <a:xfrm>
                <a:off x="1020" y="890"/>
                <a:ext cx="635" cy="2540"/>
              </a:xfrm>
              <a:prstGeom prst="rect">
                <a:avLst/>
              </a:prstGeom>
              <a:noFill/>
              <a:ln w="38100" algn="ctr">
                <a:solidFill>
                  <a:schemeClr val="tx1"/>
                </a:solidFill>
                <a:miter lim="800000"/>
                <a:headEnd/>
                <a:tailEnd/>
              </a:ln>
              <a:effectLst/>
            </p:spPr>
            <p:txBody>
              <a:bodyPr wrap="none" anchor="ctr"/>
              <a:lstStyle/>
              <a:p>
                <a:endParaRPr lang="en-US"/>
              </a:p>
            </p:txBody>
          </p:sp>
          <p:sp>
            <p:nvSpPr>
              <p:cNvPr id="537404" name="Rectangle 828"/>
              <p:cNvSpPr>
                <a:spLocks noChangeArrowheads="1"/>
              </p:cNvSpPr>
              <p:nvPr/>
            </p:nvSpPr>
            <p:spPr bwMode="auto">
              <a:xfrm>
                <a:off x="1247" y="1344"/>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4</a:t>
                </a:r>
              </a:p>
            </p:txBody>
          </p:sp>
          <p:sp>
            <p:nvSpPr>
              <p:cNvPr id="537405" name="Rectangle 829"/>
              <p:cNvSpPr>
                <a:spLocks noChangeArrowheads="1"/>
              </p:cNvSpPr>
              <p:nvPr/>
            </p:nvSpPr>
            <p:spPr bwMode="auto">
              <a:xfrm>
                <a:off x="1247" y="1435"/>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5</a:t>
                </a:r>
              </a:p>
            </p:txBody>
          </p:sp>
          <p:sp>
            <p:nvSpPr>
              <p:cNvPr id="537406" name="Rectangle 830"/>
              <p:cNvSpPr>
                <a:spLocks noChangeArrowheads="1"/>
              </p:cNvSpPr>
              <p:nvPr/>
            </p:nvSpPr>
            <p:spPr bwMode="auto">
              <a:xfrm>
                <a:off x="1247" y="1526"/>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6</a:t>
                </a:r>
              </a:p>
            </p:txBody>
          </p:sp>
          <p:sp>
            <p:nvSpPr>
              <p:cNvPr id="537407" name="Rectangle 831"/>
              <p:cNvSpPr>
                <a:spLocks noChangeArrowheads="1"/>
              </p:cNvSpPr>
              <p:nvPr/>
            </p:nvSpPr>
            <p:spPr bwMode="auto">
              <a:xfrm>
                <a:off x="1247" y="1616"/>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7</a:t>
                </a:r>
              </a:p>
            </p:txBody>
          </p:sp>
          <p:sp>
            <p:nvSpPr>
              <p:cNvPr id="537408" name="Rectangle 832"/>
              <p:cNvSpPr>
                <a:spLocks noChangeArrowheads="1"/>
              </p:cNvSpPr>
              <p:nvPr/>
            </p:nvSpPr>
            <p:spPr bwMode="auto">
              <a:xfrm>
                <a:off x="1247" y="1707"/>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8</a:t>
                </a:r>
              </a:p>
            </p:txBody>
          </p:sp>
          <p:sp>
            <p:nvSpPr>
              <p:cNvPr id="537409" name="Rectangle 833"/>
              <p:cNvSpPr>
                <a:spLocks noChangeArrowheads="1"/>
              </p:cNvSpPr>
              <p:nvPr/>
            </p:nvSpPr>
            <p:spPr bwMode="auto">
              <a:xfrm>
                <a:off x="1247" y="1798"/>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9</a:t>
                </a:r>
              </a:p>
            </p:txBody>
          </p:sp>
          <p:sp>
            <p:nvSpPr>
              <p:cNvPr id="537410" name="Rectangle 834"/>
              <p:cNvSpPr>
                <a:spLocks noChangeArrowheads="1"/>
              </p:cNvSpPr>
              <p:nvPr/>
            </p:nvSpPr>
            <p:spPr bwMode="auto">
              <a:xfrm>
                <a:off x="1247" y="1888"/>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10</a:t>
                </a:r>
              </a:p>
            </p:txBody>
          </p:sp>
          <p:sp>
            <p:nvSpPr>
              <p:cNvPr id="537411" name="Rectangle 835"/>
              <p:cNvSpPr>
                <a:spLocks noChangeArrowheads="1"/>
              </p:cNvSpPr>
              <p:nvPr/>
            </p:nvSpPr>
            <p:spPr bwMode="auto">
              <a:xfrm>
                <a:off x="1247" y="1979"/>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11</a:t>
                </a:r>
              </a:p>
            </p:txBody>
          </p:sp>
          <p:sp>
            <p:nvSpPr>
              <p:cNvPr id="537412" name="Rectangle 836"/>
              <p:cNvSpPr>
                <a:spLocks noChangeArrowheads="1"/>
              </p:cNvSpPr>
              <p:nvPr/>
            </p:nvSpPr>
            <p:spPr bwMode="auto">
              <a:xfrm>
                <a:off x="1247" y="2070"/>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12</a:t>
                </a:r>
              </a:p>
            </p:txBody>
          </p:sp>
          <p:sp>
            <p:nvSpPr>
              <p:cNvPr id="537413" name="Rectangle 837"/>
              <p:cNvSpPr>
                <a:spLocks noChangeArrowheads="1"/>
              </p:cNvSpPr>
              <p:nvPr/>
            </p:nvSpPr>
            <p:spPr bwMode="auto">
              <a:xfrm>
                <a:off x="1247" y="2160"/>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13</a:t>
                </a:r>
              </a:p>
            </p:txBody>
          </p:sp>
          <p:sp>
            <p:nvSpPr>
              <p:cNvPr id="537414" name="Rectangle 838"/>
              <p:cNvSpPr>
                <a:spLocks noChangeArrowheads="1"/>
              </p:cNvSpPr>
              <p:nvPr/>
            </p:nvSpPr>
            <p:spPr bwMode="auto">
              <a:xfrm>
                <a:off x="1247" y="2251"/>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14</a:t>
                </a:r>
              </a:p>
            </p:txBody>
          </p:sp>
          <p:sp>
            <p:nvSpPr>
              <p:cNvPr id="537415" name="Rectangle 839"/>
              <p:cNvSpPr>
                <a:spLocks noChangeArrowheads="1"/>
              </p:cNvSpPr>
              <p:nvPr/>
            </p:nvSpPr>
            <p:spPr bwMode="auto">
              <a:xfrm>
                <a:off x="1247" y="2342"/>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15</a:t>
                </a:r>
              </a:p>
            </p:txBody>
          </p:sp>
          <p:sp>
            <p:nvSpPr>
              <p:cNvPr id="537416" name="Rectangle 840"/>
              <p:cNvSpPr>
                <a:spLocks noChangeArrowheads="1"/>
              </p:cNvSpPr>
              <p:nvPr/>
            </p:nvSpPr>
            <p:spPr bwMode="auto">
              <a:xfrm>
                <a:off x="1247" y="2432"/>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16</a:t>
                </a:r>
              </a:p>
            </p:txBody>
          </p:sp>
          <p:sp>
            <p:nvSpPr>
              <p:cNvPr id="537417" name="Rectangle 841"/>
              <p:cNvSpPr>
                <a:spLocks noChangeArrowheads="1"/>
              </p:cNvSpPr>
              <p:nvPr/>
            </p:nvSpPr>
            <p:spPr bwMode="auto">
              <a:xfrm>
                <a:off x="1247" y="2523"/>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17</a:t>
                </a:r>
              </a:p>
            </p:txBody>
          </p:sp>
          <p:sp>
            <p:nvSpPr>
              <p:cNvPr id="537418" name="Rectangle 842"/>
              <p:cNvSpPr>
                <a:spLocks noChangeArrowheads="1"/>
              </p:cNvSpPr>
              <p:nvPr/>
            </p:nvSpPr>
            <p:spPr bwMode="auto">
              <a:xfrm>
                <a:off x="1247" y="2614"/>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18</a:t>
                </a:r>
              </a:p>
            </p:txBody>
          </p:sp>
          <p:sp>
            <p:nvSpPr>
              <p:cNvPr id="537419" name="Rectangle 843"/>
              <p:cNvSpPr>
                <a:spLocks noChangeArrowheads="1"/>
              </p:cNvSpPr>
              <p:nvPr/>
            </p:nvSpPr>
            <p:spPr bwMode="auto">
              <a:xfrm>
                <a:off x="1247" y="2704"/>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19</a:t>
                </a:r>
              </a:p>
            </p:txBody>
          </p:sp>
          <p:sp>
            <p:nvSpPr>
              <p:cNvPr id="537420" name="Rectangle 844"/>
              <p:cNvSpPr>
                <a:spLocks noChangeArrowheads="1"/>
              </p:cNvSpPr>
              <p:nvPr/>
            </p:nvSpPr>
            <p:spPr bwMode="auto">
              <a:xfrm>
                <a:off x="1247" y="2795"/>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20</a:t>
                </a:r>
              </a:p>
            </p:txBody>
          </p:sp>
          <p:sp>
            <p:nvSpPr>
              <p:cNvPr id="537421" name="Rectangle 845"/>
              <p:cNvSpPr>
                <a:spLocks noChangeArrowheads="1"/>
              </p:cNvSpPr>
              <p:nvPr/>
            </p:nvSpPr>
            <p:spPr bwMode="auto">
              <a:xfrm>
                <a:off x="1247" y="2886"/>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21</a:t>
                </a:r>
              </a:p>
            </p:txBody>
          </p:sp>
          <p:sp>
            <p:nvSpPr>
              <p:cNvPr id="537422" name="Rectangle 846"/>
              <p:cNvSpPr>
                <a:spLocks noChangeArrowheads="1"/>
              </p:cNvSpPr>
              <p:nvPr/>
            </p:nvSpPr>
            <p:spPr bwMode="auto">
              <a:xfrm>
                <a:off x="1247" y="2976"/>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22</a:t>
                </a:r>
              </a:p>
            </p:txBody>
          </p:sp>
          <p:sp>
            <p:nvSpPr>
              <p:cNvPr id="537423" name="Rectangle 847"/>
              <p:cNvSpPr>
                <a:spLocks noChangeArrowheads="1"/>
              </p:cNvSpPr>
              <p:nvPr/>
            </p:nvSpPr>
            <p:spPr bwMode="auto">
              <a:xfrm>
                <a:off x="1247" y="3067"/>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23</a:t>
                </a:r>
              </a:p>
            </p:txBody>
          </p:sp>
          <p:sp>
            <p:nvSpPr>
              <p:cNvPr id="537424" name="Rectangle 848"/>
              <p:cNvSpPr>
                <a:spLocks noChangeArrowheads="1"/>
              </p:cNvSpPr>
              <p:nvPr/>
            </p:nvSpPr>
            <p:spPr bwMode="auto">
              <a:xfrm>
                <a:off x="1247" y="3158"/>
                <a:ext cx="182" cy="91"/>
              </a:xfrm>
              <a:prstGeom prst="rect">
                <a:avLst/>
              </a:prstGeom>
              <a:noFill/>
              <a:ln w="9525" algn="ctr">
                <a:solidFill>
                  <a:schemeClr val="tx1"/>
                </a:solidFill>
                <a:miter lim="800000"/>
                <a:headEnd/>
                <a:tailEnd/>
              </a:ln>
              <a:effectLst/>
            </p:spPr>
            <p:txBody>
              <a:bodyPr wrap="none" anchor="ctr"/>
              <a:lstStyle/>
              <a:p>
                <a:r>
                  <a:rPr lang="en-US" sz="1400">
                    <a:cs typeface="Arial" charset="0"/>
                  </a:rPr>
                  <a:t>24</a:t>
                </a:r>
              </a:p>
            </p:txBody>
          </p:sp>
          <p:sp>
            <p:nvSpPr>
              <p:cNvPr id="537425" name="Freeform 849"/>
              <p:cNvSpPr>
                <a:spLocks/>
              </p:cNvSpPr>
              <p:nvPr/>
            </p:nvSpPr>
            <p:spPr bwMode="auto">
              <a:xfrm>
                <a:off x="1156" y="111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537310" name="Group 850"/>
              <p:cNvGrpSpPr>
                <a:grpSpLocks/>
              </p:cNvGrpSpPr>
              <p:nvPr/>
            </p:nvGrpSpPr>
            <p:grpSpPr bwMode="auto">
              <a:xfrm>
                <a:off x="1066" y="1072"/>
                <a:ext cx="181" cy="227"/>
                <a:chOff x="1066" y="935"/>
                <a:chExt cx="181" cy="227"/>
              </a:xfrm>
            </p:grpSpPr>
            <p:sp>
              <p:nvSpPr>
                <p:cNvPr id="537427" name="Oval 851"/>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428" name="Freeform 852"/>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429" name="Freeform 853"/>
              <p:cNvSpPr>
                <a:spLocks/>
              </p:cNvSpPr>
              <p:nvPr/>
            </p:nvSpPr>
            <p:spPr bwMode="auto">
              <a:xfrm>
                <a:off x="1156" y="139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537311" name="Group 854"/>
              <p:cNvGrpSpPr>
                <a:grpSpLocks/>
              </p:cNvGrpSpPr>
              <p:nvPr/>
            </p:nvGrpSpPr>
            <p:grpSpPr bwMode="auto">
              <a:xfrm>
                <a:off x="1066" y="1344"/>
                <a:ext cx="181" cy="227"/>
                <a:chOff x="1066" y="935"/>
                <a:chExt cx="181" cy="227"/>
              </a:xfrm>
            </p:grpSpPr>
            <p:sp>
              <p:nvSpPr>
                <p:cNvPr id="537431" name="Oval 855"/>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432" name="Freeform 856"/>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433" name="Freeform 857"/>
              <p:cNvSpPr>
                <a:spLocks/>
              </p:cNvSpPr>
              <p:nvPr/>
            </p:nvSpPr>
            <p:spPr bwMode="auto">
              <a:xfrm>
                <a:off x="1156" y="166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536576" name="Group 858"/>
              <p:cNvGrpSpPr>
                <a:grpSpLocks/>
              </p:cNvGrpSpPr>
              <p:nvPr/>
            </p:nvGrpSpPr>
            <p:grpSpPr bwMode="auto">
              <a:xfrm>
                <a:off x="1066" y="1616"/>
                <a:ext cx="181" cy="227"/>
                <a:chOff x="1066" y="935"/>
                <a:chExt cx="181" cy="227"/>
              </a:xfrm>
            </p:grpSpPr>
            <p:sp>
              <p:nvSpPr>
                <p:cNvPr id="537435" name="Oval 859"/>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436" name="Freeform 860"/>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437" name="Freeform 861"/>
              <p:cNvSpPr>
                <a:spLocks/>
              </p:cNvSpPr>
              <p:nvPr/>
            </p:nvSpPr>
            <p:spPr bwMode="auto">
              <a:xfrm>
                <a:off x="1156" y="1934"/>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536577" name="Group 862"/>
              <p:cNvGrpSpPr>
                <a:grpSpLocks/>
              </p:cNvGrpSpPr>
              <p:nvPr/>
            </p:nvGrpSpPr>
            <p:grpSpPr bwMode="auto">
              <a:xfrm>
                <a:off x="1066" y="1888"/>
                <a:ext cx="181" cy="227"/>
                <a:chOff x="1066" y="935"/>
                <a:chExt cx="181" cy="227"/>
              </a:xfrm>
            </p:grpSpPr>
            <p:sp>
              <p:nvSpPr>
                <p:cNvPr id="537439" name="Oval 863"/>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440" name="Freeform 864"/>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441" name="Freeform 865"/>
              <p:cNvSpPr>
                <a:spLocks/>
              </p:cNvSpPr>
              <p:nvPr/>
            </p:nvSpPr>
            <p:spPr bwMode="auto">
              <a:xfrm>
                <a:off x="1156" y="220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536580" name="Group 866"/>
              <p:cNvGrpSpPr>
                <a:grpSpLocks/>
              </p:cNvGrpSpPr>
              <p:nvPr/>
            </p:nvGrpSpPr>
            <p:grpSpPr bwMode="auto">
              <a:xfrm>
                <a:off x="1066" y="2160"/>
                <a:ext cx="181" cy="227"/>
                <a:chOff x="1066" y="935"/>
                <a:chExt cx="181" cy="227"/>
              </a:xfrm>
            </p:grpSpPr>
            <p:sp>
              <p:nvSpPr>
                <p:cNvPr id="537443" name="Oval 867"/>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444" name="Freeform 868"/>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445" name="Freeform 869"/>
              <p:cNvSpPr>
                <a:spLocks/>
              </p:cNvSpPr>
              <p:nvPr/>
            </p:nvSpPr>
            <p:spPr bwMode="auto">
              <a:xfrm>
                <a:off x="1156" y="247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536581" name="Group 870"/>
              <p:cNvGrpSpPr>
                <a:grpSpLocks/>
              </p:cNvGrpSpPr>
              <p:nvPr/>
            </p:nvGrpSpPr>
            <p:grpSpPr bwMode="auto">
              <a:xfrm>
                <a:off x="1066" y="2432"/>
                <a:ext cx="181" cy="227"/>
                <a:chOff x="1066" y="935"/>
                <a:chExt cx="181" cy="227"/>
              </a:xfrm>
            </p:grpSpPr>
            <p:sp>
              <p:nvSpPr>
                <p:cNvPr id="537447" name="Oval 871"/>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448" name="Freeform 872"/>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449" name="Freeform 873"/>
              <p:cNvSpPr>
                <a:spLocks/>
              </p:cNvSpPr>
              <p:nvPr/>
            </p:nvSpPr>
            <p:spPr bwMode="auto">
              <a:xfrm>
                <a:off x="1156" y="275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536582" name="Group 874"/>
              <p:cNvGrpSpPr>
                <a:grpSpLocks/>
              </p:cNvGrpSpPr>
              <p:nvPr/>
            </p:nvGrpSpPr>
            <p:grpSpPr bwMode="auto">
              <a:xfrm>
                <a:off x="1066" y="2704"/>
                <a:ext cx="181" cy="227"/>
                <a:chOff x="1066" y="935"/>
                <a:chExt cx="181" cy="227"/>
              </a:xfrm>
            </p:grpSpPr>
            <p:sp>
              <p:nvSpPr>
                <p:cNvPr id="537451" name="Oval 875"/>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452" name="Freeform 876"/>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453" name="Freeform 877"/>
              <p:cNvSpPr>
                <a:spLocks/>
              </p:cNvSpPr>
              <p:nvPr/>
            </p:nvSpPr>
            <p:spPr bwMode="auto">
              <a:xfrm>
                <a:off x="1156" y="302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nvGrpSpPr>
              <p:cNvPr id="536583" name="Group 878"/>
              <p:cNvGrpSpPr>
                <a:grpSpLocks/>
              </p:cNvGrpSpPr>
              <p:nvPr/>
            </p:nvGrpSpPr>
            <p:grpSpPr bwMode="auto">
              <a:xfrm>
                <a:off x="1066" y="2976"/>
                <a:ext cx="181" cy="227"/>
                <a:chOff x="1066" y="935"/>
                <a:chExt cx="181" cy="227"/>
              </a:xfrm>
            </p:grpSpPr>
            <p:sp>
              <p:nvSpPr>
                <p:cNvPr id="537455" name="Oval 879"/>
                <p:cNvSpPr>
                  <a:spLocks noChangeArrowheads="1"/>
                </p:cNvSpPr>
                <p:nvPr/>
              </p:nvSpPr>
              <p:spPr bwMode="auto">
                <a:xfrm>
                  <a:off x="1066" y="935"/>
                  <a:ext cx="45" cy="91"/>
                </a:xfrm>
                <a:prstGeom prst="ellipse">
                  <a:avLst/>
                </a:prstGeom>
                <a:noFill/>
                <a:ln w="9525" algn="ctr">
                  <a:solidFill>
                    <a:schemeClr val="tx1"/>
                  </a:solidFill>
                  <a:round/>
                  <a:headEnd/>
                  <a:tailEnd/>
                </a:ln>
                <a:effectLst/>
              </p:spPr>
              <p:txBody>
                <a:bodyPr wrap="none" anchor="ctr"/>
                <a:lstStyle/>
                <a:p>
                  <a:endParaRPr lang="en-US"/>
                </a:p>
              </p:txBody>
            </p:sp>
            <p:sp>
              <p:nvSpPr>
                <p:cNvPr id="537456" name="Freeform 880"/>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grpSp>
            <p:nvGrpSpPr>
              <p:cNvPr id="536584" name="Group 881"/>
              <p:cNvGrpSpPr>
                <a:grpSpLocks/>
              </p:cNvGrpSpPr>
              <p:nvPr/>
            </p:nvGrpSpPr>
            <p:grpSpPr bwMode="auto">
              <a:xfrm>
                <a:off x="1429" y="1118"/>
                <a:ext cx="91" cy="1994"/>
                <a:chOff x="1429" y="1118"/>
                <a:chExt cx="91" cy="1994"/>
              </a:xfrm>
            </p:grpSpPr>
            <p:sp>
              <p:nvSpPr>
                <p:cNvPr id="537458" name="Freeform 882"/>
                <p:cNvSpPr>
                  <a:spLocks/>
                </p:cNvSpPr>
                <p:nvPr/>
              </p:nvSpPr>
              <p:spPr bwMode="auto">
                <a:xfrm flipH="1">
                  <a:off x="1429" y="302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59" name="Freeform 883"/>
                <p:cNvSpPr>
                  <a:spLocks/>
                </p:cNvSpPr>
                <p:nvPr/>
              </p:nvSpPr>
              <p:spPr bwMode="auto">
                <a:xfrm flipH="1">
                  <a:off x="1429" y="275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60" name="Freeform 884"/>
                <p:cNvSpPr>
                  <a:spLocks/>
                </p:cNvSpPr>
                <p:nvPr/>
              </p:nvSpPr>
              <p:spPr bwMode="auto">
                <a:xfrm flipH="1">
                  <a:off x="1429" y="247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61" name="Freeform 885"/>
                <p:cNvSpPr>
                  <a:spLocks/>
                </p:cNvSpPr>
                <p:nvPr/>
              </p:nvSpPr>
              <p:spPr bwMode="auto">
                <a:xfrm flipH="1">
                  <a:off x="1429" y="220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62" name="Freeform 886"/>
                <p:cNvSpPr>
                  <a:spLocks/>
                </p:cNvSpPr>
                <p:nvPr/>
              </p:nvSpPr>
              <p:spPr bwMode="auto">
                <a:xfrm flipH="1">
                  <a:off x="1429" y="1934"/>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63" name="Freeform 887"/>
                <p:cNvSpPr>
                  <a:spLocks/>
                </p:cNvSpPr>
                <p:nvPr/>
              </p:nvSpPr>
              <p:spPr bwMode="auto">
                <a:xfrm flipH="1">
                  <a:off x="1429" y="166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64" name="Freeform 888"/>
                <p:cNvSpPr>
                  <a:spLocks/>
                </p:cNvSpPr>
                <p:nvPr/>
              </p:nvSpPr>
              <p:spPr bwMode="auto">
                <a:xfrm flipH="1">
                  <a:off x="1429" y="139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65" name="Freeform 889"/>
                <p:cNvSpPr>
                  <a:spLocks/>
                </p:cNvSpPr>
                <p:nvPr/>
              </p:nvSpPr>
              <p:spPr bwMode="auto">
                <a:xfrm flipH="1">
                  <a:off x="1429" y="111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grpSp>
            <p:nvGrpSpPr>
              <p:cNvPr id="536585" name="Group 890"/>
              <p:cNvGrpSpPr>
                <a:grpSpLocks/>
              </p:cNvGrpSpPr>
              <p:nvPr/>
            </p:nvGrpSpPr>
            <p:grpSpPr bwMode="auto">
              <a:xfrm>
                <a:off x="1429" y="1207"/>
                <a:ext cx="91" cy="1994"/>
                <a:chOff x="1429" y="1118"/>
                <a:chExt cx="91" cy="1994"/>
              </a:xfrm>
            </p:grpSpPr>
            <p:sp>
              <p:nvSpPr>
                <p:cNvPr id="537467" name="Freeform 891"/>
                <p:cNvSpPr>
                  <a:spLocks/>
                </p:cNvSpPr>
                <p:nvPr/>
              </p:nvSpPr>
              <p:spPr bwMode="auto">
                <a:xfrm flipH="1">
                  <a:off x="1429" y="302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68" name="Freeform 892"/>
                <p:cNvSpPr>
                  <a:spLocks/>
                </p:cNvSpPr>
                <p:nvPr/>
              </p:nvSpPr>
              <p:spPr bwMode="auto">
                <a:xfrm flipH="1">
                  <a:off x="1429" y="275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69" name="Freeform 893"/>
                <p:cNvSpPr>
                  <a:spLocks/>
                </p:cNvSpPr>
                <p:nvPr/>
              </p:nvSpPr>
              <p:spPr bwMode="auto">
                <a:xfrm flipH="1">
                  <a:off x="1429" y="247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70" name="Freeform 894"/>
                <p:cNvSpPr>
                  <a:spLocks/>
                </p:cNvSpPr>
                <p:nvPr/>
              </p:nvSpPr>
              <p:spPr bwMode="auto">
                <a:xfrm flipH="1">
                  <a:off x="1429" y="220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71" name="Freeform 895"/>
                <p:cNvSpPr>
                  <a:spLocks/>
                </p:cNvSpPr>
                <p:nvPr/>
              </p:nvSpPr>
              <p:spPr bwMode="auto">
                <a:xfrm flipH="1">
                  <a:off x="1429" y="1934"/>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72" name="Freeform 896"/>
                <p:cNvSpPr>
                  <a:spLocks/>
                </p:cNvSpPr>
                <p:nvPr/>
              </p:nvSpPr>
              <p:spPr bwMode="auto">
                <a:xfrm flipH="1">
                  <a:off x="1429" y="166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73" name="Freeform 897"/>
                <p:cNvSpPr>
                  <a:spLocks/>
                </p:cNvSpPr>
                <p:nvPr/>
              </p:nvSpPr>
              <p:spPr bwMode="auto">
                <a:xfrm flipH="1">
                  <a:off x="1429" y="139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74" name="Freeform 898"/>
                <p:cNvSpPr>
                  <a:spLocks/>
                </p:cNvSpPr>
                <p:nvPr/>
              </p:nvSpPr>
              <p:spPr bwMode="auto">
                <a:xfrm flipH="1">
                  <a:off x="1429" y="111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grpSp>
            <p:nvGrpSpPr>
              <p:cNvPr id="536586" name="Group 899"/>
              <p:cNvGrpSpPr>
                <a:grpSpLocks/>
              </p:cNvGrpSpPr>
              <p:nvPr/>
            </p:nvGrpSpPr>
            <p:grpSpPr bwMode="auto">
              <a:xfrm>
                <a:off x="1429" y="1296"/>
                <a:ext cx="91" cy="1722"/>
                <a:chOff x="1429" y="1296"/>
                <a:chExt cx="91" cy="1722"/>
              </a:xfrm>
            </p:grpSpPr>
            <p:sp>
              <p:nvSpPr>
                <p:cNvPr id="537476" name="Freeform 900"/>
                <p:cNvSpPr>
                  <a:spLocks/>
                </p:cNvSpPr>
                <p:nvPr/>
              </p:nvSpPr>
              <p:spPr bwMode="auto">
                <a:xfrm flipH="1">
                  <a:off x="1429" y="292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77" name="Freeform 901"/>
                <p:cNvSpPr>
                  <a:spLocks/>
                </p:cNvSpPr>
                <p:nvPr/>
              </p:nvSpPr>
              <p:spPr bwMode="auto">
                <a:xfrm flipH="1">
                  <a:off x="1429" y="265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78" name="Freeform 902"/>
                <p:cNvSpPr>
                  <a:spLocks/>
                </p:cNvSpPr>
                <p:nvPr/>
              </p:nvSpPr>
              <p:spPr bwMode="auto">
                <a:xfrm flipH="1">
                  <a:off x="1429" y="2384"/>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79" name="Freeform 903"/>
                <p:cNvSpPr>
                  <a:spLocks/>
                </p:cNvSpPr>
                <p:nvPr/>
              </p:nvSpPr>
              <p:spPr bwMode="auto">
                <a:xfrm flipH="1">
                  <a:off x="1429" y="2112"/>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80" name="Freeform 904"/>
                <p:cNvSpPr>
                  <a:spLocks/>
                </p:cNvSpPr>
                <p:nvPr/>
              </p:nvSpPr>
              <p:spPr bwMode="auto">
                <a:xfrm flipH="1">
                  <a:off x="1429" y="1840"/>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81" name="Freeform 905"/>
                <p:cNvSpPr>
                  <a:spLocks/>
                </p:cNvSpPr>
                <p:nvPr/>
              </p:nvSpPr>
              <p:spPr bwMode="auto">
                <a:xfrm flipH="1">
                  <a:off x="1429" y="1568"/>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sp>
              <p:nvSpPr>
                <p:cNvPr id="537482" name="Freeform 906"/>
                <p:cNvSpPr>
                  <a:spLocks/>
                </p:cNvSpPr>
                <p:nvPr/>
              </p:nvSpPr>
              <p:spPr bwMode="auto">
                <a:xfrm flipH="1">
                  <a:off x="1429" y="1296"/>
                  <a:ext cx="91" cy="90"/>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chemeClr val="tx1"/>
                  </a:solidFill>
                  <a:prstDash val="solid"/>
                  <a:round/>
                  <a:headEnd/>
                  <a:tailEnd/>
                </a:ln>
                <a:effectLst/>
              </p:spPr>
              <p:txBody>
                <a:bodyPr wrap="none" anchor="ctr"/>
                <a:lstStyle/>
                <a:p>
                  <a:endParaRPr lang="en-US"/>
                </a:p>
              </p:txBody>
            </p:sp>
          </p:grpSp>
          <p:sp>
            <p:nvSpPr>
              <p:cNvPr id="537483" name="Line 907"/>
              <p:cNvSpPr>
                <a:spLocks noChangeShapeType="1"/>
              </p:cNvSpPr>
              <p:nvPr/>
            </p:nvSpPr>
            <p:spPr bwMode="auto">
              <a:xfrm>
                <a:off x="1519" y="1117"/>
                <a:ext cx="0" cy="2041"/>
              </a:xfrm>
              <a:prstGeom prst="line">
                <a:avLst/>
              </a:prstGeom>
              <a:noFill/>
              <a:ln w="9525">
                <a:solidFill>
                  <a:schemeClr val="tx1"/>
                </a:solidFill>
                <a:round/>
                <a:headEnd/>
                <a:tailEnd/>
              </a:ln>
              <a:effectLst/>
            </p:spPr>
            <p:txBody>
              <a:bodyPr wrap="none" anchor="ctr"/>
              <a:lstStyle/>
              <a:p>
                <a:endParaRPr lang="en-US"/>
              </a:p>
            </p:txBody>
          </p:sp>
        </p:grpSp>
      </p:grpSp>
      <p:sp>
        <p:nvSpPr>
          <p:cNvPr id="536943" name="Text Box 367"/>
          <p:cNvSpPr txBox="1">
            <a:spLocks noChangeArrowheads="1"/>
          </p:cNvSpPr>
          <p:nvPr/>
        </p:nvSpPr>
        <p:spPr bwMode="auto">
          <a:xfrm>
            <a:off x="706438" y="5445125"/>
            <a:ext cx="409575" cy="336550"/>
          </a:xfrm>
          <a:prstGeom prst="rect">
            <a:avLst/>
          </a:prstGeom>
          <a:noFill/>
          <a:ln w="9525" algn="ctr">
            <a:noFill/>
            <a:miter lim="800000"/>
            <a:headEnd/>
            <a:tailEnd/>
          </a:ln>
          <a:effectLst/>
        </p:spPr>
        <p:txBody>
          <a:bodyPr wrap="none">
            <a:spAutoFit/>
          </a:bodyPr>
          <a:lstStyle/>
          <a:p>
            <a:r>
              <a:rPr lang="en-US"/>
              <a:t>16</a:t>
            </a:r>
          </a:p>
        </p:txBody>
      </p:sp>
      <p:sp>
        <p:nvSpPr>
          <p:cNvPr id="536944" name="Text Box 368"/>
          <p:cNvSpPr txBox="1">
            <a:spLocks noChangeArrowheads="1"/>
          </p:cNvSpPr>
          <p:nvPr/>
        </p:nvSpPr>
        <p:spPr bwMode="auto">
          <a:xfrm>
            <a:off x="706438" y="5734050"/>
            <a:ext cx="409575" cy="336550"/>
          </a:xfrm>
          <a:prstGeom prst="rect">
            <a:avLst/>
          </a:prstGeom>
          <a:noFill/>
          <a:ln w="9525" algn="ctr">
            <a:noFill/>
            <a:miter lim="800000"/>
            <a:headEnd/>
            <a:tailEnd/>
          </a:ln>
          <a:effectLst/>
        </p:spPr>
        <p:txBody>
          <a:bodyPr wrap="none">
            <a:spAutoFit/>
          </a:bodyPr>
          <a:lstStyle/>
          <a:p>
            <a:r>
              <a:rPr lang="en-US" dirty="0">
                <a:solidFill>
                  <a:srgbClr val="FF0000"/>
                </a:solidFill>
              </a:rPr>
              <a:t>16</a:t>
            </a:r>
          </a:p>
        </p:txBody>
      </p:sp>
      <p:sp>
        <p:nvSpPr>
          <p:cNvPr id="536945" name="Text Box 369"/>
          <p:cNvSpPr txBox="1">
            <a:spLocks noChangeArrowheads="1"/>
          </p:cNvSpPr>
          <p:nvPr/>
        </p:nvSpPr>
        <p:spPr bwMode="auto">
          <a:xfrm>
            <a:off x="1857375" y="5445125"/>
            <a:ext cx="409575" cy="336550"/>
          </a:xfrm>
          <a:prstGeom prst="rect">
            <a:avLst/>
          </a:prstGeom>
          <a:noFill/>
          <a:ln w="9525" algn="ctr">
            <a:noFill/>
            <a:miter lim="800000"/>
            <a:headEnd/>
            <a:tailEnd/>
          </a:ln>
          <a:effectLst/>
        </p:spPr>
        <p:txBody>
          <a:bodyPr wrap="none">
            <a:spAutoFit/>
          </a:bodyPr>
          <a:lstStyle/>
          <a:p>
            <a:r>
              <a:rPr lang="en-US"/>
              <a:t>48</a:t>
            </a:r>
          </a:p>
        </p:txBody>
      </p:sp>
      <p:sp>
        <p:nvSpPr>
          <p:cNvPr id="536946" name="Text Box 370"/>
          <p:cNvSpPr txBox="1">
            <a:spLocks noChangeArrowheads="1"/>
          </p:cNvSpPr>
          <p:nvPr/>
        </p:nvSpPr>
        <p:spPr bwMode="auto">
          <a:xfrm>
            <a:off x="1835150" y="5734050"/>
            <a:ext cx="409575" cy="336550"/>
          </a:xfrm>
          <a:prstGeom prst="rect">
            <a:avLst/>
          </a:prstGeom>
          <a:noFill/>
          <a:ln w="9525" algn="ctr">
            <a:noFill/>
            <a:miter lim="800000"/>
            <a:headEnd/>
            <a:tailEnd/>
          </a:ln>
          <a:effectLst/>
        </p:spPr>
        <p:txBody>
          <a:bodyPr wrap="none">
            <a:spAutoFit/>
          </a:bodyPr>
          <a:lstStyle/>
          <a:p>
            <a:r>
              <a:rPr lang="en-US">
                <a:solidFill>
                  <a:srgbClr val="FF0000"/>
                </a:solidFill>
              </a:rPr>
              <a:t>27</a:t>
            </a:r>
          </a:p>
        </p:txBody>
      </p:sp>
      <p:sp>
        <p:nvSpPr>
          <p:cNvPr id="536947" name="Text Box 371"/>
          <p:cNvSpPr txBox="1">
            <a:spLocks noChangeArrowheads="1"/>
          </p:cNvSpPr>
          <p:nvPr/>
        </p:nvSpPr>
        <p:spPr bwMode="auto">
          <a:xfrm>
            <a:off x="6229350" y="5445125"/>
            <a:ext cx="409575" cy="336550"/>
          </a:xfrm>
          <a:prstGeom prst="rect">
            <a:avLst/>
          </a:prstGeom>
          <a:noFill/>
          <a:ln w="9525" algn="ctr">
            <a:noFill/>
            <a:miter lim="800000"/>
            <a:headEnd/>
            <a:tailEnd/>
          </a:ln>
          <a:effectLst/>
        </p:spPr>
        <p:txBody>
          <a:bodyPr wrap="none">
            <a:spAutoFit/>
          </a:bodyPr>
          <a:lstStyle/>
          <a:p>
            <a:r>
              <a:rPr lang="en-US"/>
              <a:t>48</a:t>
            </a:r>
          </a:p>
        </p:txBody>
      </p:sp>
      <p:sp>
        <p:nvSpPr>
          <p:cNvPr id="536948" name="Text Box 372"/>
          <p:cNvSpPr txBox="1">
            <a:spLocks noChangeArrowheads="1"/>
          </p:cNvSpPr>
          <p:nvPr/>
        </p:nvSpPr>
        <p:spPr bwMode="auto">
          <a:xfrm>
            <a:off x="6283325" y="5734050"/>
            <a:ext cx="296863" cy="336550"/>
          </a:xfrm>
          <a:prstGeom prst="rect">
            <a:avLst/>
          </a:prstGeom>
          <a:noFill/>
          <a:ln w="9525" algn="ctr">
            <a:noFill/>
            <a:miter lim="800000"/>
            <a:headEnd/>
            <a:tailEnd/>
          </a:ln>
          <a:effectLst/>
        </p:spPr>
        <p:txBody>
          <a:bodyPr wrap="none">
            <a:spAutoFit/>
          </a:bodyPr>
          <a:lstStyle/>
          <a:p>
            <a:r>
              <a:rPr lang="en-US">
                <a:solidFill>
                  <a:srgbClr val="FF0000"/>
                </a:solidFill>
              </a:rPr>
              <a:t>6</a:t>
            </a:r>
          </a:p>
        </p:txBody>
      </p:sp>
      <p:sp>
        <p:nvSpPr>
          <p:cNvPr id="536949" name="Text Box 373"/>
          <p:cNvSpPr txBox="1">
            <a:spLocks noChangeArrowheads="1"/>
          </p:cNvSpPr>
          <p:nvPr/>
        </p:nvSpPr>
        <p:spPr bwMode="auto">
          <a:xfrm>
            <a:off x="7092950" y="5445125"/>
            <a:ext cx="409575" cy="336550"/>
          </a:xfrm>
          <a:prstGeom prst="rect">
            <a:avLst/>
          </a:prstGeom>
          <a:noFill/>
          <a:ln w="9525" algn="ctr">
            <a:noFill/>
            <a:miter lim="800000"/>
            <a:headEnd/>
            <a:tailEnd/>
          </a:ln>
          <a:effectLst/>
        </p:spPr>
        <p:txBody>
          <a:bodyPr wrap="none">
            <a:spAutoFit/>
          </a:bodyPr>
          <a:lstStyle/>
          <a:p>
            <a:r>
              <a:rPr lang="en-US"/>
              <a:t>32</a:t>
            </a:r>
          </a:p>
        </p:txBody>
      </p:sp>
      <p:sp>
        <p:nvSpPr>
          <p:cNvPr id="536950" name="Text Box 374"/>
          <p:cNvSpPr txBox="1">
            <a:spLocks noChangeArrowheads="1"/>
          </p:cNvSpPr>
          <p:nvPr/>
        </p:nvSpPr>
        <p:spPr bwMode="auto">
          <a:xfrm>
            <a:off x="7142163" y="5734050"/>
            <a:ext cx="296862" cy="336550"/>
          </a:xfrm>
          <a:prstGeom prst="rect">
            <a:avLst/>
          </a:prstGeom>
          <a:noFill/>
          <a:ln w="9525" algn="ctr">
            <a:noFill/>
            <a:miter lim="800000"/>
            <a:headEnd/>
            <a:tailEnd/>
          </a:ln>
          <a:effectLst/>
        </p:spPr>
        <p:txBody>
          <a:bodyPr wrap="none">
            <a:spAutoFit/>
          </a:bodyPr>
          <a:lstStyle/>
          <a:p>
            <a:r>
              <a:rPr lang="en-US">
                <a:solidFill>
                  <a:srgbClr val="FF0000"/>
                </a:solidFill>
              </a:rPr>
              <a:t>4</a:t>
            </a:r>
          </a:p>
        </p:txBody>
      </p:sp>
      <p:sp>
        <p:nvSpPr>
          <p:cNvPr id="536952" name="Text Box 376"/>
          <p:cNvSpPr txBox="1">
            <a:spLocks noChangeArrowheads="1"/>
          </p:cNvSpPr>
          <p:nvPr/>
        </p:nvSpPr>
        <p:spPr bwMode="auto">
          <a:xfrm>
            <a:off x="8339138" y="5445125"/>
            <a:ext cx="409575" cy="336550"/>
          </a:xfrm>
          <a:prstGeom prst="rect">
            <a:avLst/>
          </a:prstGeom>
          <a:noFill/>
          <a:ln w="9525" algn="ctr">
            <a:noFill/>
            <a:miter lim="800000"/>
            <a:headEnd/>
            <a:tailEnd/>
          </a:ln>
          <a:effectLst/>
        </p:spPr>
        <p:txBody>
          <a:bodyPr wrap="none">
            <a:spAutoFit/>
          </a:bodyPr>
          <a:lstStyle/>
          <a:p>
            <a:r>
              <a:rPr lang="en-US"/>
              <a:t>16</a:t>
            </a:r>
          </a:p>
        </p:txBody>
      </p:sp>
      <p:sp>
        <p:nvSpPr>
          <p:cNvPr id="536953" name="Text Box 377"/>
          <p:cNvSpPr txBox="1">
            <a:spLocks noChangeArrowheads="1"/>
          </p:cNvSpPr>
          <p:nvPr/>
        </p:nvSpPr>
        <p:spPr bwMode="auto">
          <a:xfrm>
            <a:off x="8412163" y="5734050"/>
            <a:ext cx="296862" cy="336550"/>
          </a:xfrm>
          <a:prstGeom prst="rect">
            <a:avLst/>
          </a:prstGeom>
          <a:noFill/>
          <a:ln w="9525" algn="ctr">
            <a:noFill/>
            <a:miter lim="800000"/>
            <a:headEnd/>
            <a:tailEnd/>
          </a:ln>
          <a:effectLst/>
        </p:spPr>
        <p:txBody>
          <a:bodyPr wrap="none">
            <a:spAutoFit/>
          </a:bodyPr>
          <a:lstStyle/>
          <a:p>
            <a:r>
              <a:rPr lang="en-US">
                <a:solidFill>
                  <a:srgbClr val="FF0000"/>
                </a:solidFill>
              </a:rPr>
              <a:t>2</a:t>
            </a:r>
          </a:p>
        </p:txBody>
      </p:sp>
      <p:sp>
        <p:nvSpPr>
          <p:cNvPr id="536966" name="AutoShape 390"/>
          <p:cNvSpPr>
            <a:spLocks noChangeArrowheads="1"/>
          </p:cNvSpPr>
          <p:nvPr/>
        </p:nvSpPr>
        <p:spPr bwMode="auto">
          <a:xfrm>
            <a:off x="2843213" y="5013325"/>
            <a:ext cx="2808287" cy="1439863"/>
          </a:xfrm>
          <a:prstGeom prst="foldedCorner">
            <a:avLst>
              <a:gd name="adj" fmla="val 12500"/>
            </a:avLst>
          </a:prstGeom>
          <a:solidFill>
            <a:srgbClr val="FFFF99"/>
          </a:solidFill>
          <a:ln w="9525">
            <a:solidFill>
              <a:schemeClr val="tx1"/>
            </a:solidFill>
            <a:round/>
            <a:headEnd/>
            <a:tailEnd/>
          </a:ln>
          <a:effectLst/>
        </p:spPr>
        <p:txBody>
          <a:bodyPr anchor="ctr"/>
          <a:lstStyle/>
          <a:p>
            <a:r>
              <a:rPr lang="en-US" dirty="0"/>
              <a:t>If devices have more signals, such as position feedback or auxiliary inputs, the reduction becomes even more dramatic.</a:t>
            </a:r>
          </a:p>
        </p:txBody>
      </p:sp>
      <p:sp>
        <p:nvSpPr>
          <p:cNvPr id="537484" name="Text Box 908"/>
          <p:cNvSpPr txBox="1">
            <a:spLocks noChangeArrowheads="1"/>
          </p:cNvSpPr>
          <p:nvPr/>
        </p:nvSpPr>
        <p:spPr bwMode="auto">
          <a:xfrm>
            <a:off x="1331913" y="6021388"/>
            <a:ext cx="1492250" cy="641350"/>
          </a:xfrm>
          <a:prstGeom prst="rect">
            <a:avLst/>
          </a:prstGeom>
          <a:noFill/>
          <a:ln w="9525">
            <a:noFill/>
            <a:miter lim="800000"/>
            <a:headEnd/>
            <a:tailEnd/>
          </a:ln>
          <a:effectLst/>
        </p:spPr>
        <p:txBody>
          <a:bodyPr wrap="none">
            <a:spAutoFit/>
          </a:bodyPr>
          <a:lstStyle/>
          <a:p>
            <a:r>
              <a:rPr lang="en-US" altLang="zh-CN" sz="1800">
                <a:solidFill>
                  <a:schemeClr val="tx1"/>
                </a:solidFill>
                <a:ea typeface="SimSun" pitchFamily="2" charset="-122"/>
                <a:cs typeface="Arial" charset="0"/>
              </a:rPr>
              <a:t>Field</a:t>
            </a:r>
          </a:p>
          <a:p>
            <a:r>
              <a:rPr lang="en-US" altLang="zh-CN" sz="1800">
                <a:solidFill>
                  <a:schemeClr val="tx1"/>
                </a:solidFill>
                <a:ea typeface="SimSun" pitchFamily="2" charset="-122"/>
                <a:cs typeface="Arial" charset="0"/>
              </a:rPr>
              <a:t>Junction Box</a:t>
            </a:r>
          </a:p>
        </p:txBody>
      </p:sp>
      <p:sp>
        <p:nvSpPr>
          <p:cNvPr id="537485" name="Text Box 909"/>
          <p:cNvSpPr txBox="1">
            <a:spLocks noChangeArrowheads="1"/>
          </p:cNvSpPr>
          <p:nvPr/>
        </p:nvSpPr>
        <p:spPr bwMode="auto">
          <a:xfrm>
            <a:off x="423863" y="1050925"/>
            <a:ext cx="996950" cy="366713"/>
          </a:xfrm>
          <a:prstGeom prst="rect">
            <a:avLst/>
          </a:prstGeom>
          <a:noFill/>
          <a:ln w="9525">
            <a:noFill/>
            <a:miter lim="800000"/>
            <a:headEnd/>
            <a:tailEnd/>
          </a:ln>
          <a:effectLst/>
        </p:spPr>
        <p:txBody>
          <a:bodyPr wrap="none">
            <a:spAutoFit/>
          </a:bodyPr>
          <a:lstStyle/>
          <a:p>
            <a:r>
              <a:rPr lang="en-US" altLang="zh-CN" sz="1800">
                <a:solidFill>
                  <a:schemeClr val="tx1"/>
                </a:solidFill>
                <a:ea typeface="SimSun" pitchFamily="2" charset="-122"/>
                <a:cs typeface="Arial" charset="0"/>
              </a:rPr>
              <a:t>Devices</a:t>
            </a:r>
          </a:p>
        </p:txBody>
      </p:sp>
      <p:sp>
        <p:nvSpPr>
          <p:cNvPr id="537486" name="Text Box 910"/>
          <p:cNvSpPr txBox="1">
            <a:spLocks noChangeArrowheads="1"/>
          </p:cNvSpPr>
          <p:nvPr/>
        </p:nvSpPr>
        <p:spPr bwMode="auto">
          <a:xfrm>
            <a:off x="6128677" y="1052513"/>
            <a:ext cx="603563" cy="369332"/>
          </a:xfrm>
          <a:prstGeom prst="rect">
            <a:avLst/>
          </a:prstGeom>
          <a:noFill/>
          <a:ln w="9525">
            <a:noFill/>
            <a:miter lim="800000"/>
            <a:headEnd/>
            <a:tailEnd/>
          </a:ln>
          <a:effectLst/>
        </p:spPr>
        <p:txBody>
          <a:bodyPr wrap="none">
            <a:spAutoFit/>
          </a:bodyPr>
          <a:lstStyle/>
          <a:p>
            <a:r>
              <a:rPr lang="en-US" altLang="zh-CN" sz="1800" dirty="0">
                <a:solidFill>
                  <a:schemeClr val="tx1"/>
                </a:solidFill>
                <a:ea typeface="SimSun" pitchFamily="2" charset="-122"/>
                <a:cs typeface="Arial" charset="0"/>
              </a:rPr>
              <a:t>FTA</a:t>
            </a:r>
          </a:p>
        </p:txBody>
      </p:sp>
      <p:sp>
        <p:nvSpPr>
          <p:cNvPr id="537487" name="Text Box 911"/>
          <p:cNvSpPr txBox="1">
            <a:spLocks noChangeArrowheads="1"/>
          </p:cNvSpPr>
          <p:nvPr/>
        </p:nvSpPr>
        <p:spPr bwMode="auto">
          <a:xfrm>
            <a:off x="6804025" y="1052513"/>
            <a:ext cx="1276350" cy="366712"/>
          </a:xfrm>
          <a:prstGeom prst="rect">
            <a:avLst/>
          </a:prstGeom>
          <a:noFill/>
          <a:ln w="9525">
            <a:noFill/>
            <a:miter lim="800000"/>
            <a:headEnd/>
            <a:tailEnd/>
          </a:ln>
          <a:effectLst/>
        </p:spPr>
        <p:txBody>
          <a:bodyPr wrap="none">
            <a:spAutoFit/>
          </a:bodyPr>
          <a:lstStyle/>
          <a:p>
            <a:r>
              <a:rPr lang="en-US" altLang="zh-CN" sz="1800">
                <a:solidFill>
                  <a:schemeClr val="tx1"/>
                </a:solidFill>
                <a:ea typeface="SimSun" pitchFamily="2" charset="-122"/>
                <a:cs typeface="Arial" charset="0"/>
              </a:rPr>
              <a:t>I.S. Barrier</a:t>
            </a:r>
          </a:p>
        </p:txBody>
      </p:sp>
      <p:sp>
        <p:nvSpPr>
          <p:cNvPr id="537488" name="Text Box 912"/>
          <p:cNvSpPr txBox="1">
            <a:spLocks noChangeArrowheads="1"/>
          </p:cNvSpPr>
          <p:nvPr/>
        </p:nvSpPr>
        <p:spPr bwMode="auto">
          <a:xfrm>
            <a:off x="7956550" y="1052513"/>
            <a:ext cx="1174750" cy="641350"/>
          </a:xfrm>
          <a:prstGeom prst="rect">
            <a:avLst/>
          </a:prstGeom>
          <a:noFill/>
          <a:ln w="9525">
            <a:noFill/>
            <a:miter lim="800000"/>
            <a:headEnd/>
            <a:tailEnd/>
          </a:ln>
          <a:effectLst/>
        </p:spPr>
        <p:txBody>
          <a:bodyPr wrap="none">
            <a:spAutoFit/>
          </a:bodyPr>
          <a:lstStyle/>
          <a:p>
            <a:r>
              <a:rPr lang="en-US" altLang="zh-CN" sz="1800">
                <a:solidFill>
                  <a:schemeClr val="tx1"/>
                </a:solidFill>
                <a:ea typeface="SimSun" pitchFamily="2" charset="-122"/>
                <a:cs typeface="Arial" charset="0"/>
              </a:rPr>
              <a:t>I/O</a:t>
            </a:r>
          </a:p>
          <a:p>
            <a:r>
              <a:rPr lang="en-US" altLang="zh-CN" sz="1800">
                <a:solidFill>
                  <a:schemeClr val="tx1"/>
                </a:solidFill>
                <a:ea typeface="SimSun" pitchFamily="2" charset="-122"/>
                <a:cs typeface="Arial" charset="0"/>
              </a:rPr>
              <a:t>Assembly</a:t>
            </a:r>
          </a:p>
        </p:txBody>
      </p:sp>
      <p:sp>
        <p:nvSpPr>
          <p:cNvPr id="537489" name="Text Box 913"/>
          <p:cNvSpPr txBox="1">
            <a:spLocks noChangeArrowheads="1"/>
          </p:cNvSpPr>
          <p:nvPr/>
        </p:nvSpPr>
        <p:spPr bwMode="auto">
          <a:xfrm>
            <a:off x="5785845" y="6021388"/>
            <a:ext cx="2223686" cy="369332"/>
          </a:xfrm>
          <a:prstGeom prst="rect">
            <a:avLst/>
          </a:prstGeom>
          <a:noFill/>
          <a:ln w="9525">
            <a:noFill/>
            <a:miter lim="800000"/>
            <a:headEnd/>
            <a:tailEnd/>
          </a:ln>
          <a:effectLst/>
        </p:spPr>
        <p:txBody>
          <a:bodyPr wrap="none">
            <a:spAutoFit/>
          </a:bodyPr>
          <a:lstStyle/>
          <a:p>
            <a:r>
              <a:rPr lang="en-US" altLang="zh-CN" sz="1800" dirty="0">
                <a:solidFill>
                  <a:schemeClr val="tx1"/>
                </a:solidFill>
                <a:ea typeface="SimSun" pitchFamily="2" charset="-122"/>
                <a:cs typeface="Arial" charset="0"/>
              </a:rPr>
              <a:t>Marshalling Cabinet</a:t>
            </a:r>
          </a:p>
        </p:txBody>
      </p:sp>
      <p:grpSp>
        <p:nvGrpSpPr>
          <p:cNvPr id="536587" name="Group 560"/>
          <p:cNvGrpSpPr/>
          <p:nvPr/>
        </p:nvGrpSpPr>
        <p:grpSpPr>
          <a:xfrm>
            <a:off x="684213" y="1412875"/>
            <a:ext cx="8207376" cy="4032250"/>
            <a:chOff x="684213" y="1412875"/>
            <a:chExt cx="8207376" cy="4032250"/>
          </a:xfrm>
        </p:grpSpPr>
        <p:grpSp>
          <p:nvGrpSpPr>
            <p:cNvPr id="536588" name="Group 393"/>
            <p:cNvGrpSpPr>
              <a:grpSpLocks/>
            </p:cNvGrpSpPr>
            <p:nvPr/>
          </p:nvGrpSpPr>
          <p:grpSpPr bwMode="auto">
            <a:xfrm>
              <a:off x="684213" y="1412875"/>
              <a:ext cx="431800" cy="431800"/>
              <a:chOff x="204" y="2659"/>
              <a:chExt cx="272" cy="272"/>
            </a:xfrm>
          </p:grpSpPr>
          <p:sp>
            <p:nvSpPr>
              <p:cNvPr id="536970" name="Rectangle 394"/>
              <p:cNvSpPr>
                <a:spLocks noChangeArrowheads="1"/>
              </p:cNvSpPr>
              <p:nvPr/>
            </p:nvSpPr>
            <p:spPr bwMode="auto">
              <a:xfrm>
                <a:off x="385" y="2704"/>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71" name="Rectangle 395"/>
              <p:cNvSpPr>
                <a:spLocks noChangeArrowheads="1"/>
              </p:cNvSpPr>
              <p:nvPr/>
            </p:nvSpPr>
            <p:spPr bwMode="auto">
              <a:xfrm>
                <a:off x="385" y="2795"/>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72" name="Rectangle 396"/>
              <p:cNvSpPr>
                <a:spLocks noChangeArrowheads="1"/>
              </p:cNvSpPr>
              <p:nvPr/>
            </p:nvSpPr>
            <p:spPr bwMode="auto">
              <a:xfrm>
                <a:off x="204" y="2659"/>
                <a:ext cx="272" cy="272"/>
              </a:xfrm>
              <a:prstGeom prst="rect">
                <a:avLst/>
              </a:prstGeom>
              <a:noFill/>
              <a:ln w="9525" algn="ctr">
                <a:solidFill>
                  <a:srgbClr val="FF0000"/>
                </a:solidFill>
                <a:miter lim="800000"/>
                <a:headEnd/>
                <a:tailEnd/>
              </a:ln>
              <a:effectLst/>
            </p:spPr>
            <p:txBody>
              <a:bodyPr wrap="none" anchor="ctr"/>
              <a:lstStyle/>
              <a:p>
                <a:endParaRPr lang="en-US"/>
              </a:p>
            </p:txBody>
          </p:sp>
        </p:grpSp>
        <p:grpSp>
          <p:nvGrpSpPr>
            <p:cNvPr id="536589" name="Group 397"/>
            <p:cNvGrpSpPr>
              <a:grpSpLocks/>
            </p:cNvGrpSpPr>
            <p:nvPr/>
          </p:nvGrpSpPr>
          <p:grpSpPr bwMode="auto">
            <a:xfrm>
              <a:off x="684213" y="1917700"/>
              <a:ext cx="431800" cy="431800"/>
              <a:chOff x="204" y="2659"/>
              <a:chExt cx="272" cy="272"/>
            </a:xfrm>
          </p:grpSpPr>
          <p:sp>
            <p:nvSpPr>
              <p:cNvPr id="536974" name="Rectangle 398"/>
              <p:cNvSpPr>
                <a:spLocks noChangeArrowheads="1"/>
              </p:cNvSpPr>
              <p:nvPr/>
            </p:nvSpPr>
            <p:spPr bwMode="auto">
              <a:xfrm>
                <a:off x="385" y="2704"/>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75" name="Rectangle 399"/>
              <p:cNvSpPr>
                <a:spLocks noChangeArrowheads="1"/>
              </p:cNvSpPr>
              <p:nvPr/>
            </p:nvSpPr>
            <p:spPr bwMode="auto">
              <a:xfrm>
                <a:off x="385" y="2795"/>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76" name="Rectangle 400"/>
              <p:cNvSpPr>
                <a:spLocks noChangeArrowheads="1"/>
              </p:cNvSpPr>
              <p:nvPr/>
            </p:nvSpPr>
            <p:spPr bwMode="auto">
              <a:xfrm>
                <a:off x="204" y="2659"/>
                <a:ext cx="272" cy="272"/>
              </a:xfrm>
              <a:prstGeom prst="rect">
                <a:avLst/>
              </a:prstGeom>
              <a:noFill/>
              <a:ln w="9525" algn="ctr">
                <a:solidFill>
                  <a:srgbClr val="FF0000"/>
                </a:solidFill>
                <a:miter lim="800000"/>
                <a:headEnd/>
                <a:tailEnd/>
              </a:ln>
              <a:effectLst/>
            </p:spPr>
            <p:txBody>
              <a:bodyPr wrap="none" anchor="ctr"/>
              <a:lstStyle/>
              <a:p>
                <a:endParaRPr lang="en-US"/>
              </a:p>
            </p:txBody>
          </p:sp>
        </p:grpSp>
        <p:grpSp>
          <p:nvGrpSpPr>
            <p:cNvPr id="536590" name="Group 401"/>
            <p:cNvGrpSpPr>
              <a:grpSpLocks/>
            </p:cNvGrpSpPr>
            <p:nvPr/>
          </p:nvGrpSpPr>
          <p:grpSpPr bwMode="auto">
            <a:xfrm>
              <a:off x="684213" y="2422525"/>
              <a:ext cx="431800" cy="431800"/>
              <a:chOff x="204" y="2659"/>
              <a:chExt cx="272" cy="272"/>
            </a:xfrm>
          </p:grpSpPr>
          <p:sp>
            <p:nvSpPr>
              <p:cNvPr id="536978" name="Rectangle 402"/>
              <p:cNvSpPr>
                <a:spLocks noChangeArrowheads="1"/>
              </p:cNvSpPr>
              <p:nvPr/>
            </p:nvSpPr>
            <p:spPr bwMode="auto">
              <a:xfrm>
                <a:off x="385" y="2704"/>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79" name="Rectangle 403"/>
              <p:cNvSpPr>
                <a:spLocks noChangeArrowheads="1"/>
              </p:cNvSpPr>
              <p:nvPr/>
            </p:nvSpPr>
            <p:spPr bwMode="auto">
              <a:xfrm>
                <a:off x="385" y="2795"/>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80" name="Rectangle 404"/>
              <p:cNvSpPr>
                <a:spLocks noChangeArrowheads="1"/>
              </p:cNvSpPr>
              <p:nvPr/>
            </p:nvSpPr>
            <p:spPr bwMode="auto">
              <a:xfrm>
                <a:off x="204" y="2659"/>
                <a:ext cx="272" cy="272"/>
              </a:xfrm>
              <a:prstGeom prst="rect">
                <a:avLst/>
              </a:prstGeom>
              <a:noFill/>
              <a:ln w="9525" algn="ctr">
                <a:solidFill>
                  <a:srgbClr val="FF0000"/>
                </a:solidFill>
                <a:miter lim="800000"/>
                <a:headEnd/>
                <a:tailEnd/>
              </a:ln>
              <a:effectLst/>
            </p:spPr>
            <p:txBody>
              <a:bodyPr wrap="none" anchor="ctr"/>
              <a:lstStyle/>
              <a:p>
                <a:endParaRPr lang="en-US"/>
              </a:p>
            </p:txBody>
          </p:sp>
        </p:grpSp>
        <p:grpSp>
          <p:nvGrpSpPr>
            <p:cNvPr id="536591" name="Group 405"/>
            <p:cNvGrpSpPr>
              <a:grpSpLocks/>
            </p:cNvGrpSpPr>
            <p:nvPr/>
          </p:nvGrpSpPr>
          <p:grpSpPr bwMode="auto">
            <a:xfrm>
              <a:off x="684213" y="2927350"/>
              <a:ext cx="431800" cy="431800"/>
              <a:chOff x="204" y="2659"/>
              <a:chExt cx="272" cy="272"/>
            </a:xfrm>
          </p:grpSpPr>
          <p:sp>
            <p:nvSpPr>
              <p:cNvPr id="536982" name="Rectangle 406"/>
              <p:cNvSpPr>
                <a:spLocks noChangeArrowheads="1"/>
              </p:cNvSpPr>
              <p:nvPr/>
            </p:nvSpPr>
            <p:spPr bwMode="auto">
              <a:xfrm>
                <a:off x="385" y="2704"/>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83" name="Rectangle 407"/>
              <p:cNvSpPr>
                <a:spLocks noChangeArrowheads="1"/>
              </p:cNvSpPr>
              <p:nvPr/>
            </p:nvSpPr>
            <p:spPr bwMode="auto">
              <a:xfrm>
                <a:off x="385" y="2795"/>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84" name="Rectangle 408"/>
              <p:cNvSpPr>
                <a:spLocks noChangeArrowheads="1"/>
              </p:cNvSpPr>
              <p:nvPr/>
            </p:nvSpPr>
            <p:spPr bwMode="auto">
              <a:xfrm>
                <a:off x="204" y="2659"/>
                <a:ext cx="272" cy="272"/>
              </a:xfrm>
              <a:prstGeom prst="rect">
                <a:avLst/>
              </a:prstGeom>
              <a:noFill/>
              <a:ln w="9525" algn="ctr">
                <a:solidFill>
                  <a:srgbClr val="FF0000"/>
                </a:solidFill>
                <a:miter lim="800000"/>
                <a:headEnd/>
                <a:tailEnd/>
              </a:ln>
              <a:effectLst/>
            </p:spPr>
            <p:txBody>
              <a:bodyPr wrap="none" anchor="ctr"/>
              <a:lstStyle/>
              <a:p>
                <a:endParaRPr lang="en-US"/>
              </a:p>
            </p:txBody>
          </p:sp>
        </p:grpSp>
        <p:grpSp>
          <p:nvGrpSpPr>
            <p:cNvPr id="536592" name="Group 409"/>
            <p:cNvGrpSpPr>
              <a:grpSpLocks/>
            </p:cNvGrpSpPr>
            <p:nvPr/>
          </p:nvGrpSpPr>
          <p:grpSpPr bwMode="auto">
            <a:xfrm>
              <a:off x="684213" y="3432175"/>
              <a:ext cx="431800" cy="431800"/>
              <a:chOff x="204" y="2659"/>
              <a:chExt cx="272" cy="272"/>
            </a:xfrm>
          </p:grpSpPr>
          <p:sp>
            <p:nvSpPr>
              <p:cNvPr id="536986" name="Rectangle 410"/>
              <p:cNvSpPr>
                <a:spLocks noChangeArrowheads="1"/>
              </p:cNvSpPr>
              <p:nvPr/>
            </p:nvSpPr>
            <p:spPr bwMode="auto">
              <a:xfrm>
                <a:off x="385" y="2704"/>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87" name="Rectangle 411"/>
              <p:cNvSpPr>
                <a:spLocks noChangeArrowheads="1"/>
              </p:cNvSpPr>
              <p:nvPr/>
            </p:nvSpPr>
            <p:spPr bwMode="auto">
              <a:xfrm>
                <a:off x="385" y="2795"/>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88" name="Rectangle 412"/>
              <p:cNvSpPr>
                <a:spLocks noChangeArrowheads="1"/>
              </p:cNvSpPr>
              <p:nvPr/>
            </p:nvSpPr>
            <p:spPr bwMode="auto">
              <a:xfrm>
                <a:off x="204" y="2659"/>
                <a:ext cx="272" cy="272"/>
              </a:xfrm>
              <a:prstGeom prst="rect">
                <a:avLst/>
              </a:prstGeom>
              <a:noFill/>
              <a:ln w="9525" algn="ctr">
                <a:solidFill>
                  <a:srgbClr val="FF0000"/>
                </a:solidFill>
                <a:miter lim="800000"/>
                <a:headEnd/>
                <a:tailEnd/>
              </a:ln>
              <a:effectLst/>
            </p:spPr>
            <p:txBody>
              <a:bodyPr wrap="none" anchor="ctr"/>
              <a:lstStyle/>
              <a:p>
                <a:endParaRPr lang="en-US"/>
              </a:p>
            </p:txBody>
          </p:sp>
        </p:grpSp>
        <p:grpSp>
          <p:nvGrpSpPr>
            <p:cNvPr id="536593" name="Group 413"/>
            <p:cNvGrpSpPr>
              <a:grpSpLocks/>
            </p:cNvGrpSpPr>
            <p:nvPr/>
          </p:nvGrpSpPr>
          <p:grpSpPr bwMode="auto">
            <a:xfrm>
              <a:off x="684213" y="3937000"/>
              <a:ext cx="431800" cy="431800"/>
              <a:chOff x="204" y="2659"/>
              <a:chExt cx="272" cy="272"/>
            </a:xfrm>
          </p:grpSpPr>
          <p:sp>
            <p:nvSpPr>
              <p:cNvPr id="536990" name="Rectangle 414"/>
              <p:cNvSpPr>
                <a:spLocks noChangeArrowheads="1"/>
              </p:cNvSpPr>
              <p:nvPr/>
            </p:nvSpPr>
            <p:spPr bwMode="auto">
              <a:xfrm>
                <a:off x="385" y="2704"/>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91" name="Rectangle 415"/>
              <p:cNvSpPr>
                <a:spLocks noChangeArrowheads="1"/>
              </p:cNvSpPr>
              <p:nvPr/>
            </p:nvSpPr>
            <p:spPr bwMode="auto">
              <a:xfrm>
                <a:off x="385" y="2795"/>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92" name="Rectangle 416"/>
              <p:cNvSpPr>
                <a:spLocks noChangeArrowheads="1"/>
              </p:cNvSpPr>
              <p:nvPr/>
            </p:nvSpPr>
            <p:spPr bwMode="auto">
              <a:xfrm>
                <a:off x="204" y="2659"/>
                <a:ext cx="272" cy="272"/>
              </a:xfrm>
              <a:prstGeom prst="rect">
                <a:avLst/>
              </a:prstGeom>
              <a:noFill/>
              <a:ln w="9525" algn="ctr">
                <a:solidFill>
                  <a:srgbClr val="FF0000"/>
                </a:solidFill>
                <a:miter lim="800000"/>
                <a:headEnd/>
                <a:tailEnd/>
              </a:ln>
              <a:effectLst/>
            </p:spPr>
            <p:txBody>
              <a:bodyPr wrap="none" anchor="ctr"/>
              <a:lstStyle/>
              <a:p>
                <a:endParaRPr lang="en-US"/>
              </a:p>
            </p:txBody>
          </p:sp>
        </p:grpSp>
        <p:grpSp>
          <p:nvGrpSpPr>
            <p:cNvPr id="536594" name="Group 417"/>
            <p:cNvGrpSpPr>
              <a:grpSpLocks/>
            </p:cNvGrpSpPr>
            <p:nvPr/>
          </p:nvGrpSpPr>
          <p:grpSpPr bwMode="auto">
            <a:xfrm>
              <a:off x="684213" y="4441825"/>
              <a:ext cx="431800" cy="431800"/>
              <a:chOff x="204" y="2659"/>
              <a:chExt cx="272" cy="272"/>
            </a:xfrm>
          </p:grpSpPr>
          <p:sp>
            <p:nvSpPr>
              <p:cNvPr id="536994" name="Rectangle 418"/>
              <p:cNvSpPr>
                <a:spLocks noChangeArrowheads="1"/>
              </p:cNvSpPr>
              <p:nvPr/>
            </p:nvSpPr>
            <p:spPr bwMode="auto">
              <a:xfrm>
                <a:off x="385" y="2704"/>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95" name="Rectangle 419"/>
              <p:cNvSpPr>
                <a:spLocks noChangeArrowheads="1"/>
              </p:cNvSpPr>
              <p:nvPr/>
            </p:nvSpPr>
            <p:spPr bwMode="auto">
              <a:xfrm>
                <a:off x="385" y="2795"/>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96" name="Rectangle 420"/>
              <p:cNvSpPr>
                <a:spLocks noChangeArrowheads="1"/>
              </p:cNvSpPr>
              <p:nvPr/>
            </p:nvSpPr>
            <p:spPr bwMode="auto">
              <a:xfrm>
                <a:off x="204" y="2659"/>
                <a:ext cx="272" cy="272"/>
              </a:xfrm>
              <a:prstGeom prst="rect">
                <a:avLst/>
              </a:prstGeom>
              <a:noFill/>
              <a:ln w="9525" algn="ctr">
                <a:solidFill>
                  <a:srgbClr val="FF0000"/>
                </a:solidFill>
                <a:miter lim="800000"/>
                <a:headEnd/>
                <a:tailEnd/>
              </a:ln>
              <a:effectLst/>
            </p:spPr>
            <p:txBody>
              <a:bodyPr wrap="none" anchor="ctr"/>
              <a:lstStyle/>
              <a:p>
                <a:endParaRPr lang="en-US"/>
              </a:p>
            </p:txBody>
          </p:sp>
        </p:grpSp>
        <p:grpSp>
          <p:nvGrpSpPr>
            <p:cNvPr id="536595" name="Group 421"/>
            <p:cNvGrpSpPr>
              <a:grpSpLocks/>
            </p:cNvGrpSpPr>
            <p:nvPr/>
          </p:nvGrpSpPr>
          <p:grpSpPr bwMode="auto">
            <a:xfrm>
              <a:off x="684213" y="4946650"/>
              <a:ext cx="431800" cy="431800"/>
              <a:chOff x="204" y="2659"/>
              <a:chExt cx="272" cy="272"/>
            </a:xfrm>
          </p:grpSpPr>
          <p:sp>
            <p:nvSpPr>
              <p:cNvPr id="536998" name="Rectangle 422"/>
              <p:cNvSpPr>
                <a:spLocks noChangeArrowheads="1"/>
              </p:cNvSpPr>
              <p:nvPr/>
            </p:nvSpPr>
            <p:spPr bwMode="auto">
              <a:xfrm>
                <a:off x="385" y="2704"/>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6999" name="Rectangle 423"/>
              <p:cNvSpPr>
                <a:spLocks noChangeArrowheads="1"/>
              </p:cNvSpPr>
              <p:nvPr/>
            </p:nvSpPr>
            <p:spPr bwMode="auto">
              <a:xfrm>
                <a:off x="385" y="2795"/>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7000" name="Rectangle 424"/>
              <p:cNvSpPr>
                <a:spLocks noChangeArrowheads="1"/>
              </p:cNvSpPr>
              <p:nvPr/>
            </p:nvSpPr>
            <p:spPr bwMode="auto">
              <a:xfrm>
                <a:off x="204" y="2659"/>
                <a:ext cx="272" cy="272"/>
              </a:xfrm>
              <a:prstGeom prst="rect">
                <a:avLst/>
              </a:prstGeom>
              <a:noFill/>
              <a:ln w="9525" algn="ctr">
                <a:solidFill>
                  <a:srgbClr val="FF0000"/>
                </a:solidFill>
                <a:miter lim="800000"/>
                <a:headEnd/>
                <a:tailEnd/>
              </a:ln>
              <a:effectLst/>
            </p:spPr>
            <p:txBody>
              <a:bodyPr wrap="none" anchor="ctr"/>
              <a:lstStyle/>
              <a:p>
                <a:endParaRPr lang="en-US"/>
              </a:p>
            </p:txBody>
          </p:sp>
        </p:grpSp>
        <p:sp>
          <p:nvSpPr>
            <p:cNvPr id="537001" name="Freeform 425"/>
            <p:cNvSpPr>
              <a:spLocks/>
            </p:cNvSpPr>
            <p:nvPr/>
          </p:nvSpPr>
          <p:spPr bwMode="auto">
            <a:xfrm>
              <a:off x="1116013" y="1557338"/>
              <a:ext cx="142875" cy="142875"/>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02" name="Freeform 426"/>
            <p:cNvSpPr>
              <a:spLocks/>
            </p:cNvSpPr>
            <p:nvPr/>
          </p:nvSpPr>
          <p:spPr bwMode="auto">
            <a:xfrm>
              <a:off x="1116013" y="2062163"/>
              <a:ext cx="142875" cy="142875"/>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03" name="Freeform 427"/>
            <p:cNvSpPr>
              <a:spLocks/>
            </p:cNvSpPr>
            <p:nvPr/>
          </p:nvSpPr>
          <p:spPr bwMode="auto">
            <a:xfrm>
              <a:off x="1116013" y="2566988"/>
              <a:ext cx="142875" cy="142875"/>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04" name="Freeform 428"/>
            <p:cNvSpPr>
              <a:spLocks/>
            </p:cNvSpPr>
            <p:nvPr/>
          </p:nvSpPr>
          <p:spPr bwMode="auto">
            <a:xfrm>
              <a:off x="1116013" y="3071813"/>
              <a:ext cx="142875" cy="142875"/>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05" name="Freeform 429"/>
            <p:cNvSpPr>
              <a:spLocks/>
            </p:cNvSpPr>
            <p:nvPr/>
          </p:nvSpPr>
          <p:spPr bwMode="auto">
            <a:xfrm>
              <a:off x="1116013" y="3576638"/>
              <a:ext cx="142875" cy="142875"/>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06" name="Freeform 430"/>
            <p:cNvSpPr>
              <a:spLocks/>
            </p:cNvSpPr>
            <p:nvPr/>
          </p:nvSpPr>
          <p:spPr bwMode="auto">
            <a:xfrm>
              <a:off x="1116013" y="4081463"/>
              <a:ext cx="142875" cy="142875"/>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07" name="Freeform 431"/>
            <p:cNvSpPr>
              <a:spLocks/>
            </p:cNvSpPr>
            <p:nvPr/>
          </p:nvSpPr>
          <p:spPr bwMode="auto">
            <a:xfrm>
              <a:off x="1116013" y="4586288"/>
              <a:ext cx="142875" cy="142875"/>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08" name="Freeform 432"/>
            <p:cNvSpPr>
              <a:spLocks/>
            </p:cNvSpPr>
            <p:nvPr/>
          </p:nvSpPr>
          <p:spPr bwMode="auto">
            <a:xfrm>
              <a:off x="1116013" y="5091113"/>
              <a:ext cx="142875" cy="142875"/>
            </a:xfrm>
            <a:custGeom>
              <a:avLst/>
              <a:gdLst/>
              <a:ahLst/>
              <a:cxnLst>
                <a:cxn ang="0">
                  <a:pos x="0" y="90"/>
                </a:cxn>
                <a:cxn ang="0">
                  <a:pos x="45" y="90"/>
                </a:cxn>
                <a:cxn ang="0">
                  <a:pos x="90" y="45"/>
                </a:cxn>
                <a:cxn ang="0">
                  <a:pos x="90" y="0"/>
                </a:cxn>
              </a:cxnLst>
              <a:rect l="0" t="0" r="r" b="b"/>
              <a:pathLst>
                <a:path w="90" h="90">
                  <a:moveTo>
                    <a:pt x="0" y="90"/>
                  </a:moveTo>
                  <a:lnTo>
                    <a:pt x="45" y="90"/>
                  </a:lnTo>
                  <a:lnTo>
                    <a:pt x="90" y="45"/>
                  </a:lnTo>
                  <a:lnTo>
                    <a:pt x="9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09" name="Line 433"/>
            <p:cNvSpPr>
              <a:spLocks noChangeShapeType="1"/>
            </p:cNvSpPr>
            <p:nvPr/>
          </p:nvSpPr>
          <p:spPr bwMode="auto">
            <a:xfrm>
              <a:off x="1116013" y="1557338"/>
              <a:ext cx="431800" cy="0"/>
            </a:xfrm>
            <a:prstGeom prst="line">
              <a:avLst/>
            </a:prstGeom>
            <a:noFill/>
            <a:ln w="9525">
              <a:solidFill>
                <a:srgbClr val="FF0000"/>
              </a:solidFill>
              <a:round/>
              <a:headEnd/>
              <a:tailEnd/>
            </a:ln>
            <a:effectLst/>
          </p:spPr>
          <p:txBody>
            <a:bodyPr wrap="none" anchor="ctr"/>
            <a:lstStyle/>
            <a:p>
              <a:endParaRPr lang="en-US"/>
            </a:p>
          </p:txBody>
        </p:sp>
        <p:sp>
          <p:nvSpPr>
            <p:cNvPr id="537010" name="Line 434"/>
            <p:cNvSpPr>
              <a:spLocks noChangeShapeType="1"/>
            </p:cNvSpPr>
            <p:nvPr/>
          </p:nvSpPr>
          <p:spPr bwMode="auto">
            <a:xfrm flipH="1">
              <a:off x="1116013" y="3068638"/>
              <a:ext cx="863600" cy="0"/>
            </a:xfrm>
            <a:prstGeom prst="line">
              <a:avLst/>
            </a:prstGeom>
            <a:noFill/>
            <a:ln w="9525">
              <a:solidFill>
                <a:srgbClr val="FF0000"/>
              </a:solidFill>
              <a:round/>
              <a:headEnd/>
              <a:tailEnd/>
            </a:ln>
            <a:effectLst/>
          </p:spPr>
          <p:txBody>
            <a:bodyPr wrap="none" anchor="ctr"/>
            <a:lstStyle/>
            <a:p>
              <a:endParaRPr lang="en-US"/>
            </a:p>
          </p:txBody>
        </p:sp>
        <p:sp>
          <p:nvSpPr>
            <p:cNvPr id="537011" name="Line 435"/>
            <p:cNvSpPr>
              <a:spLocks noChangeShapeType="1"/>
            </p:cNvSpPr>
            <p:nvPr/>
          </p:nvSpPr>
          <p:spPr bwMode="auto">
            <a:xfrm>
              <a:off x="1116013" y="2060575"/>
              <a:ext cx="431800" cy="0"/>
            </a:xfrm>
            <a:prstGeom prst="line">
              <a:avLst/>
            </a:prstGeom>
            <a:noFill/>
            <a:ln w="9525">
              <a:solidFill>
                <a:srgbClr val="FF0000"/>
              </a:solidFill>
              <a:round/>
              <a:headEnd/>
              <a:tailEnd/>
            </a:ln>
            <a:effectLst/>
          </p:spPr>
          <p:txBody>
            <a:bodyPr wrap="none" anchor="ctr"/>
            <a:lstStyle/>
            <a:p>
              <a:endParaRPr lang="en-US"/>
            </a:p>
          </p:txBody>
        </p:sp>
        <p:sp>
          <p:nvSpPr>
            <p:cNvPr id="537012" name="Line 436"/>
            <p:cNvSpPr>
              <a:spLocks noChangeShapeType="1"/>
            </p:cNvSpPr>
            <p:nvPr/>
          </p:nvSpPr>
          <p:spPr bwMode="auto">
            <a:xfrm>
              <a:off x="1116013" y="2563813"/>
              <a:ext cx="431800" cy="1588"/>
            </a:xfrm>
            <a:prstGeom prst="line">
              <a:avLst/>
            </a:prstGeom>
            <a:noFill/>
            <a:ln w="9525">
              <a:solidFill>
                <a:srgbClr val="FF0000"/>
              </a:solidFill>
              <a:round/>
              <a:headEnd/>
              <a:tailEnd/>
            </a:ln>
            <a:effectLst/>
          </p:spPr>
          <p:txBody>
            <a:bodyPr wrap="none" anchor="ctr"/>
            <a:lstStyle/>
            <a:p>
              <a:endParaRPr lang="en-US"/>
            </a:p>
          </p:txBody>
        </p:sp>
        <p:sp>
          <p:nvSpPr>
            <p:cNvPr id="537013" name="Line 437"/>
            <p:cNvSpPr>
              <a:spLocks noChangeShapeType="1"/>
            </p:cNvSpPr>
            <p:nvPr/>
          </p:nvSpPr>
          <p:spPr bwMode="auto">
            <a:xfrm>
              <a:off x="1116013" y="3573463"/>
              <a:ext cx="431800" cy="1588"/>
            </a:xfrm>
            <a:prstGeom prst="line">
              <a:avLst/>
            </a:prstGeom>
            <a:noFill/>
            <a:ln w="9525">
              <a:solidFill>
                <a:srgbClr val="FF0000"/>
              </a:solidFill>
              <a:round/>
              <a:headEnd/>
              <a:tailEnd/>
            </a:ln>
            <a:effectLst/>
          </p:spPr>
          <p:txBody>
            <a:bodyPr wrap="none" anchor="ctr"/>
            <a:lstStyle/>
            <a:p>
              <a:endParaRPr lang="en-US"/>
            </a:p>
          </p:txBody>
        </p:sp>
        <p:sp>
          <p:nvSpPr>
            <p:cNvPr id="537014" name="Line 438"/>
            <p:cNvSpPr>
              <a:spLocks noChangeShapeType="1"/>
            </p:cNvSpPr>
            <p:nvPr/>
          </p:nvSpPr>
          <p:spPr bwMode="auto">
            <a:xfrm>
              <a:off x="1116013" y="4076700"/>
              <a:ext cx="431800" cy="1588"/>
            </a:xfrm>
            <a:prstGeom prst="line">
              <a:avLst/>
            </a:prstGeom>
            <a:noFill/>
            <a:ln w="9525">
              <a:solidFill>
                <a:srgbClr val="FF0000"/>
              </a:solidFill>
              <a:round/>
              <a:headEnd/>
              <a:tailEnd/>
            </a:ln>
            <a:effectLst/>
          </p:spPr>
          <p:txBody>
            <a:bodyPr wrap="none" anchor="ctr"/>
            <a:lstStyle/>
            <a:p>
              <a:endParaRPr lang="en-US"/>
            </a:p>
          </p:txBody>
        </p:sp>
        <p:sp>
          <p:nvSpPr>
            <p:cNvPr id="537015" name="Line 439"/>
            <p:cNvSpPr>
              <a:spLocks noChangeShapeType="1"/>
            </p:cNvSpPr>
            <p:nvPr/>
          </p:nvSpPr>
          <p:spPr bwMode="auto">
            <a:xfrm>
              <a:off x="1116013" y="4579938"/>
              <a:ext cx="431800" cy="1588"/>
            </a:xfrm>
            <a:prstGeom prst="line">
              <a:avLst/>
            </a:prstGeom>
            <a:noFill/>
            <a:ln w="9525">
              <a:solidFill>
                <a:srgbClr val="FF0000"/>
              </a:solidFill>
              <a:round/>
              <a:headEnd/>
              <a:tailEnd/>
            </a:ln>
            <a:effectLst/>
          </p:spPr>
          <p:txBody>
            <a:bodyPr wrap="none" anchor="ctr"/>
            <a:lstStyle/>
            <a:p>
              <a:endParaRPr lang="en-US"/>
            </a:p>
          </p:txBody>
        </p:sp>
        <p:sp>
          <p:nvSpPr>
            <p:cNvPr id="537016" name="Line 440"/>
            <p:cNvSpPr>
              <a:spLocks noChangeShapeType="1"/>
            </p:cNvSpPr>
            <p:nvPr/>
          </p:nvSpPr>
          <p:spPr bwMode="auto">
            <a:xfrm>
              <a:off x="1116013" y="5083175"/>
              <a:ext cx="431800" cy="1588"/>
            </a:xfrm>
            <a:prstGeom prst="line">
              <a:avLst/>
            </a:prstGeom>
            <a:noFill/>
            <a:ln w="9525">
              <a:solidFill>
                <a:srgbClr val="FF0000"/>
              </a:solidFill>
              <a:round/>
              <a:headEnd/>
              <a:tailEnd/>
            </a:ln>
            <a:effectLst/>
          </p:spPr>
          <p:txBody>
            <a:bodyPr wrap="none" anchor="ctr"/>
            <a:lstStyle/>
            <a:p>
              <a:endParaRPr lang="en-US"/>
            </a:p>
          </p:txBody>
        </p:sp>
        <p:sp>
          <p:nvSpPr>
            <p:cNvPr id="537017" name="Line 441"/>
            <p:cNvSpPr>
              <a:spLocks noChangeShapeType="1"/>
            </p:cNvSpPr>
            <p:nvPr/>
          </p:nvSpPr>
          <p:spPr bwMode="auto">
            <a:xfrm flipH="1">
              <a:off x="2268538" y="1773238"/>
              <a:ext cx="4032250" cy="1588"/>
            </a:xfrm>
            <a:prstGeom prst="line">
              <a:avLst/>
            </a:prstGeom>
            <a:noFill/>
            <a:ln w="9525">
              <a:solidFill>
                <a:srgbClr val="FF0000"/>
              </a:solidFill>
              <a:round/>
              <a:headEnd/>
              <a:tailEnd/>
            </a:ln>
            <a:effectLst/>
          </p:spPr>
          <p:txBody>
            <a:bodyPr wrap="none" anchor="ctr"/>
            <a:lstStyle/>
            <a:p>
              <a:endParaRPr lang="en-US"/>
            </a:p>
          </p:txBody>
        </p:sp>
        <p:sp>
          <p:nvSpPr>
            <p:cNvPr id="537018" name="Line 442"/>
            <p:cNvSpPr>
              <a:spLocks noChangeShapeType="1"/>
            </p:cNvSpPr>
            <p:nvPr/>
          </p:nvSpPr>
          <p:spPr bwMode="auto">
            <a:xfrm>
              <a:off x="7518401" y="1773238"/>
              <a:ext cx="582613" cy="0"/>
            </a:xfrm>
            <a:prstGeom prst="line">
              <a:avLst/>
            </a:prstGeom>
            <a:noFill/>
            <a:ln w="9525">
              <a:solidFill>
                <a:srgbClr val="FF0000"/>
              </a:solidFill>
              <a:round/>
              <a:headEnd/>
              <a:tailEnd/>
            </a:ln>
            <a:effectLst/>
          </p:spPr>
          <p:txBody>
            <a:bodyPr wrap="none" anchor="ctr"/>
            <a:lstStyle/>
            <a:p>
              <a:endParaRPr lang="en-US"/>
            </a:p>
          </p:txBody>
        </p:sp>
        <p:grpSp>
          <p:nvGrpSpPr>
            <p:cNvPr id="536596" name="Group 443"/>
            <p:cNvGrpSpPr>
              <a:grpSpLocks/>
            </p:cNvGrpSpPr>
            <p:nvPr/>
          </p:nvGrpSpPr>
          <p:grpSpPr bwMode="auto">
            <a:xfrm>
              <a:off x="8315326" y="2058988"/>
              <a:ext cx="576263" cy="1225550"/>
              <a:chOff x="5238" y="1297"/>
              <a:chExt cx="363" cy="772"/>
            </a:xfrm>
          </p:grpSpPr>
          <p:grpSp>
            <p:nvGrpSpPr>
              <p:cNvPr id="536597" name="Group 444"/>
              <p:cNvGrpSpPr>
                <a:grpSpLocks/>
              </p:cNvGrpSpPr>
              <p:nvPr/>
            </p:nvGrpSpPr>
            <p:grpSpPr bwMode="auto">
              <a:xfrm>
                <a:off x="5238" y="1343"/>
                <a:ext cx="91" cy="182"/>
                <a:chOff x="4467" y="1933"/>
                <a:chExt cx="91" cy="182"/>
              </a:xfrm>
            </p:grpSpPr>
            <p:sp>
              <p:nvSpPr>
                <p:cNvPr id="537021" name="Rectangle 445"/>
                <p:cNvSpPr>
                  <a:spLocks noChangeArrowheads="1"/>
                </p:cNvSpPr>
                <p:nvPr/>
              </p:nvSpPr>
              <p:spPr bwMode="auto">
                <a:xfrm>
                  <a:off x="4467" y="1933"/>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7022" name="Rectangle 446"/>
                <p:cNvSpPr>
                  <a:spLocks noChangeArrowheads="1"/>
                </p:cNvSpPr>
                <p:nvPr/>
              </p:nvSpPr>
              <p:spPr bwMode="auto">
                <a:xfrm>
                  <a:off x="4467" y="2024"/>
                  <a:ext cx="91" cy="91"/>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grpSp>
          <p:sp>
            <p:nvSpPr>
              <p:cNvPr id="537023" name="Rectangle 447"/>
              <p:cNvSpPr>
                <a:spLocks noChangeArrowheads="1"/>
              </p:cNvSpPr>
              <p:nvPr/>
            </p:nvSpPr>
            <p:spPr bwMode="auto">
              <a:xfrm>
                <a:off x="5238" y="1297"/>
                <a:ext cx="363" cy="772"/>
              </a:xfrm>
              <a:prstGeom prst="rect">
                <a:avLst/>
              </a:prstGeom>
              <a:noFill/>
              <a:ln w="9525" algn="ctr">
                <a:solidFill>
                  <a:srgbClr val="FF0000"/>
                </a:solidFill>
                <a:miter lim="800000"/>
                <a:headEnd/>
                <a:tailEnd/>
              </a:ln>
              <a:effectLst/>
            </p:spPr>
            <p:txBody>
              <a:bodyPr wrap="none" anchor="ctr"/>
              <a:lstStyle/>
              <a:p>
                <a:endParaRPr lang="en-US"/>
              </a:p>
            </p:txBody>
          </p:sp>
        </p:grpSp>
        <p:sp>
          <p:nvSpPr>
            <p:cNvPr id="537024" name="Line 448"/>
            <p:cNvSpPr>
              <a:spLocks noChangeShapeType="1"/>
            </p:cNvSpPr>
            <p:nvPr/>
          </p:nvSpPr>
          <p:spPr bwMode="auto">
            <a:xfrm flipH="1">
              <a:off x="8099426" y="2205038"/>
              <a:ext cx="215900" cy="0"/>
            </a:xfrm>
            <a:prstGeom prst="line">
              <a:avLst/>
            </a:prstGeom>
            <a:noFill/>
            <a:ln w="9525">
              <a:solidFill>
                <a:srgbClr val="FF0000"/>
              </a:solidFill>
              <a:round/>
              <a:headEnd/>
              <a:tailEnd/>
            </a:ln>
            <a:effectLst/>
          </p:spPr>
          <p:txBody>
            <a:bodyPr wrap="none" anchor="ctr"/>
            <a:lstStyle/>
            <a:p>
              <a:endParaRPr lang="en-US"/>
            </a:p>
          </p:txBody>
        </p:sp>
        <p:sp>
          <p:nvSpPr>
            <p:cNvPr id="537025" name="Freeform 449"/>
            <p:cNvSpPr>
              <a:spLocks/>
            </p:cNvSpPr>
            <p:nvPr/>
          </p:nvSpPr>
          <p:spPr bwMode="auto">
            <a:xfrm>
              <a:off x="8170863" y="2205038"/>
              <a:ext cx="144463" cy="144463"/>
            </a:xfrm>
            <a:custGeom>
              <a:avLst/>
              <a:gdLst/>
              <a:ahLst/>
              <a:cxnLst>
                <a:cxn ang="0">
                  <a:pos x="91" y="91"/>
                </a:cxn>
                <a:cxn ang="0">
                  <a:pos x="46" y="91"/>
                </a:cxn>
                <a:cxn ang="0">
                  <a:pos x="0" y="45"/>
                </a:cxn>
                <a:cxn ang="0">
                  <a:pos x="0" y="0"/>
                </a:cxn>
              </a:cxnLst>
              <a:rect l="0" t="0" r="r" b="b"/>
              <a:pathLst>
                <a:path w="91" h="91">
                  <a:moveTo>
                    <a:pt x="91" y="91"/>
                  </a:moveTo>
                  <a:lnTo>
                    <a:pt x="46" y="91"/>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26" name="Line 450"/>
            <p:cNvSpPr>
              <a:spLocks noChangeShapeType="1"/>
            </p:cNvSpPr>
            <p:nvPr/>
          </p:nvSpPr>
          <p:spPr bwMode="auto">
            <a:xfrm flipV="1">
              <a:off x="8101013" y="1773238"/>
              <a:ext cx="0" cy="431800"/>
            </a:xfrm>
            <a:prstGeom prst="line">
              <a:avLst/>
            </a:prstGeom>
            <a:noFill/>
            <a:ln w="9525">
              <a:solidFill>
                <a:srgbClr val="FF0000"/>
              </a:solidFill>
              <a:round/>
              <a:headEnd/>
              <a:tailEnd/>
            </a:ln>
            <a:effectLst/>
          </p:spPr>
          <p:txBody>
            <a:bodyPr wrap="none" anchor="ctr"/>
            <a:lstStyle/>
            <a:p>
              <a:endParaRPr lang="en-US"/>
            </a:p>
          </p:txBody>
        </p:sp>
        <p:sp>
          <p:nvSpPr>
            <p:cNvPr id="537027" name="Rectangle 451"/>
            <p:cNvSpPr>
              <a:spLocks noChangeArrowheads="1"/>
            </p:cNvSpPr>
            <p:nvPr/>
          </p:nvSpPr>
          <p:spPr bwMode="auto">
            <a:xfrm>
              <a:off x="6294438" y="1701800"/>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a:t>
              </a:r>
            </a:p>
          </p:txBody>
        </p:sp>
        <p:sp>
          <p:nvSpPr>
            <p:cNvPr id="537028" name="Rectangle 452"/>
            <p:cNvSpPr>
              <a:spLocks noChangeArrowheads="1"/>
            </p:cNvSpPr>
            <p:nvPr/>
          </p:nvSpPr>
          <p:spPr bwMode="auto">
            <a:xfrm>
              <a:off x="6294438" y="1846263"/>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2</a:t>
              </a:r>
            </a:p>
          </p:txBody>
        </p:sp>
        <p:sp>
          <p:nvSpPr>
            <p:cNvPr id="537029" name="Rectangle 453"/>
            <p:cNvSpPr>
              <a:spLocks noChangeArrowheads="1"/>
            </p:cNvSpPr>
            <p:nvPr/>
          </p:nvSpPr>
          <p:spPr bwMode="auto">
            <a:xfrm>
              <a:off x="6294438" y="1990725"/>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3</a:t>
              </a:r>
            </a:p>
          </p:txBody>
        </p:sp>
        <p:sp>
          <p:nvSpPr>
            <p:cNvPr id="537030" name="Rectangle 454"/>
            <p:cNvSpPr>
              <a:spLocks noChangeArrowheads="1"/>
            </p:cNvSpPr>
            <p:nvPr/>
          </p:nvSpPr>
          <p:spPr bwMode="auto">
            <a:xfrm>
              <a:off x="5934076" y="1412875"/>
              <a:ext cx="1800225" cy="1015993"/>
            </a:xfrm>
            <a:prstGeom prst="rect">
              <a:avLst/>
            </a:prstGeom>
            <a:noFill/>
            <a:ln w="38100" algn="ctr">
              <a:solidFill>
                <a:srgbClr val="FF0000"/>
              </a:solidFill>
              <a:miter lim="800000"/>
              <a:headEnd/>
              <a:tailEnd/>
            </a:ln>
            <a:effectLst/>
          </p:spPr>
          <p:txBody>
            <a:bodyPr wrap="none" anchor="ctr"/>
            <a:lstStyle/>
            <a:p>
              <a:endParaRPr lang="en-US"/>
            </a:p>
          </p:txBody>
        </p:sp>
        <p:sp>
          <p:nvSpPr>
            <p:cNvPr id="537031" name="Freeform 455"/>
            <p:cNvSpPr>
              <a:spLocks/>
            </p:cNvSpPr>
            <p:nvPr/>
          </p:nvSpPr>
          <p:spPr bwMode="auto">
            <a:xfrm>
              <a:off x="6149976" y="17748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32" name="Freeform 456"/>
            <p:cNvSpPr>
              <a:spLocks/>
            </p:cNvSpPr>
            <p:nvPr/>
          </p:nvSpPr>
          <p:spPr bwMode="auto">
            <a:xfrm flipH="1">
              <a:off x="6583363" y="17748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6598" name="Group 457"/>
            <p:cNvGrpSpPr>
              <a:grpSpLocks/>
            </p:cNvGrpSpPr>
            <p:nvPr/>
          </p:nvGrpSpPr>
          <p:grpSpPr bwMode="auto">
            <a:xfrm flipH="1">
              <a:off x="6583363" y="1701800"/>
              <a:ext cx="287338" cy="360363"/>
              <a:chOff x="1066" y="935"/>
              <a:chExt cx="181" cy="227"/>
            </a:xfrm>
          </p:grpSpPr>
          <p:sp>
            <p:nvSpPr>
              <p:cNvPr id="537034" name="Oval 458"/>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035" name="Freeform 459"/>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grpSp>
          <p:nvGrpSpPr>
            <p:cNvPr id="536599" name="Group 555"/>
            <p:cNvGrpSpPr/>
            <p:nvPr/>
          </p:nvGrpSpPr>
          <p:grpSpPr>
            <a:xfrm>
              <a:off x="6942138" y="1773238"/>
              <a:ext cx="720726" cy="142875"/>
              <a:chOff x="6942138" y="1773238"/>
              <a:chExt cx="720726" cy="142875"/>
            </a:xfrm>
          </p:grpSpPr>
          <p:sp>
            <p:nvSpPr>
              <p:cNvPr id="537043" name="Freeform 467"/>
              <p:cNvSpPr>
                <a:spLocks/>
              </p:cNvSpPr>
              <p:nvPr/>
            </p:nvSpPr>
            <p:spPr bwMode="auto">
              <a:xfrm>
                <a:off x="6942138" y="1773238"/>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sp>
            <p:nvSpPr>
              <p:cNvPr id="537044" name="Freeform 468"/>
              <p:cNvSpPr>
                <a:spLocks/>
              </p:cNvSpPr>
              <p:nvPr/>
            </p:nvSpPr>
            <p:spPr bwMode="auto">
              <a:xfrm flipH="1">
                <a:off x="7518401" y="1773238"/>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sp>
          <p:nvSpPr>
            <p:cNvPr id="537045" name="Line 469"/>
            <p:cNvSpPr>
              <a:spLocks noChangeShapeType="1"/>
            </p:cNvSpPr>
            <p:nvPr/>
          </p:nvSpPr>
          <p:spPr bwMode="auto">
            <a:xfrm>
              <a:off x="6581776" y="1773238"/>
              <a:ext cx="504825" cy="0"/>
            </a:xfrm>
            <a:prstGeom prst="line">
              <a:avLst/>
            </a:prstGeom>
            <a:noFill/>
            <a:ln w="9525">
              <a:solidFill>
                <a:srgbClr val="FF0000"/>
              </a:solidFill>
              <a:round/>
              <a:headEnd/>
              <a:tailEnd/>
            </a:ln>
            <a:effectLst/>
          </p:spPr>
          <p:txBody>
            <a:bodyPr wrap="none" anchor="ctr"/>
            <a:lstStyle/>
            <a:p>
              <a:endParaRPr lang="en-US"/>
            </a:p>
          </p:txBody>
        </p:sp>
        <p:sp>
          <p:nvSpPr>
            <p:cNvPr id="537046" name="Line 470"/>
            <p:cNvSpPr>
              <a:spLocks noChangeShapeType="1"/>
            </p:cNvSpPr>
            <p:nvPr/>
          </p:nvSpPr>
          <p:spPr bwMode="auto">
            <a:xfrm flipH="1">
              <a:off x="1547813" y="2636838"/>
              <a:ext cx="431800" cy="0"/>
            </a:xfrm>
            <a:prstGeom prst="line">
              <a:avLst/>
            </a:prstGeom>
            <a:noFill/>
            <a:ln w="9525">
              <a:solidFill>
                <a:srgbClr val="FF0000"/>
              </a:solidFill>
              <a:round/>
              <a:headEnd/>
              <a:tailEnd/>
            </a:ln>
            <a:effectLst/>
          </p:spPr>
          <p:txBody>
            <a:bodyPr wrap="none" anchor="ctr"/>
            <a:lstStyle/>
            <a:p>
              <a:endParaRPr lang="en-US"/>
            </a:p>
          </p:txBody>
        </p:sp>
        <p:sp>
          <p:nvSpPr>
            <p:cNvPr id="537047" name="Line 471"/>
            <p:cNvSpPr>
              <a:spLocks noChangeShapeType="1"/>
            </p:cNvSpPr>
            <p:nvPr/>
          </p:nvSpPr>
          <p:spPr bwMode="auto">
            <a:xfrm flipH="1">
              <a:off x="1547813" y="2205038"/>
              <a:ext cx="431800" cy="0"/>
            </a:xfrm>
            <a:prstGeom prst="line">
              <a:avLst/>
            </a:prstGeom>
            <a:noFill/>
            <a:ln w="9525">
              <a:solidFill>
                <a:srgbClr val="FF0000"/>
              </a:solidFill>
              <a:round/>
              <a:headEnd/>
              <a:tailEnd/>
            </a:ln>
            <a:effectLst/>
          </p:spPr>
          <p:txBody>
            <a:bodyPr wrap="none" anchor="ctr"/>
            <a:lstStyle/>
            <a:p>
              <a:endParaRPr lang="en-US"/>
            </a:p>
          </p:txBody>
        </p:sp>
        <p:sp>
          <p:nvSpPr>
            <p:cNvPr id="537048" name="Line 472"/>
            <p:cNvSpPr>
              <a:spLocks noChangeShapeType="1"/>
            </p:cNvSpPr>
            <p:nvPr/>
          </p:nvSpPr>
          <p:spPr bwMode="auto">
            <a:xfrm flipH="1">
              <a:off x="1547813" y="1773238"/>
              <a:ext cx="431800" cy="0"/>
            </a:xfrm>
            <a:prstGeom prst="line">
              <a:avLst/>
            </a:prstGeom>
            <a:noFill/>
            <a:ln w="9525">
              <a:solidFill>
                <a:srgbClr val="FF0000"/>
              </a:solidFill>
              <a:round/>
              <a:headEnd/>
              <a:tailEnd/>
            </a:ln>
            <a:effectLst/>
          </p:spPr>
          <p:txBody>
            <a:bodyPr wrap="none" anchor="ctr"/>
            <a:lstStyle/>
            <a:p>
              <a:endParaRPr lang="en-US"/>
            </a:p>
          </p:txBody>
        </p:sp>
        <p:sp>
          <p:nvSpPr>
            <p:cNvPr id="537049" name="Line 473"/>
            <p:cNvSpPr>
              <a:spLocks noChangeShapeType="1"/>
            </p:cNvSpPr>
            <p:nvPr/>
          </p:nvSpPr>
          <p:spPr bwMode="auto">
            <a:xfrm>
              <a:off x="1547813" y="1557338"/>
              <a:ext cx="0" cy="215900"/>
            </a:xfrm>
            <a:prstGeom prst="line">
              <a:avLst/>
            </a:prstGeom>
            <a:noFill/>
            <a:ln w="9525">
              <a:solidFill>
                <a:srgbClr val="FF0000"/>
              </a:solidFill>
              <a:round/>
              <a:headEnd/>
              <a:tailEnd/>
            </a:ln>
            <a:effectLst/>
          </p:spPr>
          <p:txBody>
            <a:bodyPr wrap="none" anchor="ctr"/>
            <a:lstStyle/>
            <a:p>
              <a:endParaRPr lang="en-US"/>
            </a:p>
          </p:txBody>
        </p:sp>
        <p:sp>
          <p:nvSpPr>
            <p:cNvPr id="537050" name="Line 474"/>
            <p:cNvSpPr>
              <a:spLocks noChangeShapeType="1"/>
            </p:cNvSpPr>
            <p:nvPr/>
          </p:nvSpPr>
          <p:spPr bwMode="auto">
            <a:xfrm>
              <a:off x="1547813" y="2060575"/>
              <a:ext cx="0" cy="144463"/>
            </a:xfrm>
            <a:prstGeom prst="line">
              <a:avLst/>
            </a:prstGeom>
            <a:noFill/>
            <a:ln w="9525">
              <a:solidFill>
                <a:srgbClr val="FF0000"/>
              </a:solidFill>
              <a:round/>
              <a:headEnd/>
              <a:tailEnd/>
            </a:ln>
            <a:effectLst/>
          </p:spPr>
          <p:txBody>
            <a:bodyPr wrap="none" anchor="ctr"/>
            <a:lstStyle/>
            <a:p>
              <a:endParaRPr lang="en-US"/>
            </a:p>
          </p:txBody>
        </p:sp>
        <p:sp>
          <p:nvSpPr>
            <p:cNvPr id="537051" name="Line 475"/>
            <p:cNvSpPr>
              <a:spLocks noChangeShapeType="1"/>
            </p:cNvSpPr>
            <p:nvPr/>
          </p:nvSpPr>
          <p:spPr bwMode="auto">
            <a:xfrm>
              <a:off x="1547813" y="2565400"/>
              <a:ext cx="0" cy="71438"/>
            </a:xfrm>
            <a:prstGeom prst="line">
              <a:avLst/>
            </a:prstGeom>
            <a:noFill/>
            <a:ln w="9525">
              <a:solidFill>
                <a:srgbClr val="FF0000"/>
              </a:solidFill>
              <a:round/>
              <a:headEnd/>
              <a:tailEnd/>
            </a:ln>
            <a:effectLst/>
          </p:spPr>
          <p:txBody>
            <a:bodyPr wrap="none" anchor="ctr"/>
            <a:lstStyle/>
            <a:p>
              <a:endParaRPr lang="en-US"/>
            </a:p>
          </p:txBody>
        </p:sp>
        <p:sp>
          <p:nvSpPr>
            <p:cNvPr id="537052" name="Line 476"/>
            <p:cNvSpPr>
              <a:spLocks noChangeShapeType="1"/>
            </p:cNvSpPr>
            <p:nvPr/>
          </p:nvSpPr>
          <p:spPr bwMode="auto">
            <a:xfrm flipH="1">
              <a:off x="1547813" y="3500438"/>
              <a:ext cx="431800" cy="0"/>
            </a:xfrm>
            <a:prstGeom prst="line">
              <a:avLst/>
            </a:prstGeom>
            <a:noFill/>
            <a:ln w="9525">
              <a:solidFill>
                <a:srgbClr val="FF0000"/>
              </a:solidFill>
              <a:round/>
              <a:headEnd/>
              <a:tailEnd/>
            </a:ln>
            <a:effectLst/>
          </p:spPr>
          <p:txBody>
            <a:bodyPr wrap="none" anchor="ctr"/>
            <a:lstStyle/>
            <a:p>
              <a:endParaRPr lang="en-US"/>
            </a:p>
          </p:txBody>
        </p:sp>
        <p:sp>
          <p:nvSpPr>
            <p:cNvPr id="537053" name="Line 477"/>
            <p:cNvSpPr>
              <a:spLocks noChangeShapeType="1"/>
            </p:cNvSpPr>
            <p:nvPr/>
          </p:nvSpPr>
          <p:spPr bwMode="auto">
            <a:xfrm flipH="1">
              <a:off x="1547813" y="3933825"/>
              <a:ext cx="431800" cy="0"/>
            </a:xfrm>
            <a:prstGeom prst="line">
              <a:avLst/>
            </a:prstGeom>
            <a:noFill/>
            <a:ln w="9525">
              <a:solidFill>
                <a:srgbClr val="FF0000"/>
              </a:solidFill>
              <a:round/>
              <a:headEnd/>
              <a:tailEnd/>
            </a:ln>
            <a:effectLst/>
          </p:spPr>
          <p:txBody>
            <a:bodyPr wrap="none" anchor="ctr"/>
            <a:lstStyle/>
            <a:p>
              <a:endParaRPr lang="en-US"/>
            </a:p>
          </p:txBody>
        </p:sp>
        <p:sp>
          <p:nvSpPr>
            <p:cNvPr id="537054" name="Line 478"/>
            <p:cNvSpPr>
              <a:spLocks noChangeShapeType="1"/>
            </p:cNvSpPr>
            <p:nvPr/>
          </p:nvSpPr>
          <p:spPr bwMode="auto">
            <a:xfrm flipH="1">
              <a:off x="1547813" y="4367213"/>
              <a:ext cx="431800" cy="0"/>
            </a:xfrm>
            <a:prstGeom prst="line">
              <a:avLst/>
            </a:prstGeom>
            <a:noFill/>
            <a:ln w="9525">
              <a:solidFill>
                <a:srgbClr val="FF0000"/>
              </a:solidFill>
              <a:round/>
              <a:headEnd/>
              <a:tailEnd/>
            </a:ln>
            <a:effectLst/>
          </p:spPr>
          <p:txBody>
            <a:bodyPr wrap="none" anchor="ctr"/>
            <a:lstStyle/>
            <a:p>
              <a:endParaRPr lang="en-US"/>
            </a:p>
          </p:txBody>
        </p:sp>
        <p:sp>
          <p:nvSpPr>
            <p:cNvPr id="537055" name="Line 479"/>
            <p:cNvSpPr>
              <a:spLocks noChangeShapeType="1"/>
            </p:cNvSpPr>
            <p:nvPr/>
          </p:nvSpPr>
          <p:spPr bwMode="auto">
            <a:xfrm flipH="1">
              <a:off x="1547813" y="4797425"/>
              <a:ext cx="431800" cy="0"/>
            </a:xfrm>
            <a:prstGeom prst="line">
              <a:avLst/>
            </a:prstGeom>
            <a:noFill/>
            <a:ln w="9525">
              <a:solidFill>
                <a:srgbClr val="FF0000"/>
              </a:solidFill>
              <a:round/>
              <a:headEnd/>
              <a:tailEnd/>
            </a:ln>
            <a:effectLst/>
          </p:spPr>
          <p:txBody>
            <a:bodyPr wrap="none" anchor="ctr"/>
            <a:lstStyle/>
            <a:p>
              <a:endParaRPr lang="en-US"/>
            </a:p>
          </p:txBody>
        </p:sp>
        <p:sp>
          <p:nvSpPr>
            <p:cNvPr id="537056" name="Line 480"/>
            <p:cNvSpPr>
              <a:spLocks noChangeShapeType="1"/>
            </p:cNvSpPr>
            <p:nvPr/>
          </p:nvSpPr>
          <p:spPr bwMode="auto">
            <a:xfrm>
              <a:off x="1547813" y="3500438"/>
              <a:ext cx="0" cy="73025"/>
            </a:xfrm>
            <a:prstGeom prst="line">
              <a:avLst/>
            </a:prstGeom>
            <a:noFill/>
            <a:ln w="9525">
              <a:solidFill>
                <a:srgbClr val="FF0000"/>
              </a:solidFill>
              <a:round/>
              <a:headEnd/>
              <a:tailEnd/>
            </a:ln>
            <a:effectLst/>
          </p:spPr>
          <p:txBody>
            <a:bodyPr wrap="none" anchor="ctr"/>
            <a:lstStyle/>
            <a:p>
              <a:endParaRPr lang="en-US"/>
            </a:p>
          </p:txBody>
        </p:sp>
        <p:sp>
          <p:nvSpPr>
            <p:cNvPr id="537057" name="Line 481"/>
            <p:cNvSpPr>
              <a:spLocks noChangeShapeType="1"/>
            </p:cNvSpPr>
            <p:nvPr/>
          </p:nvSpPr>
          <p:spPr bwMode="auto">
            <a:xfrm>
              <a:off x="1547813" y="3933825"/>
              <a:ext cx="0" cy="142875"/>
            </a:xfrm>
            <a:prstGeom prst="line">
              <a:avLst/>
            </a:prstGeom>
            <a:noFill/>
            <a:ln w="9525">
              <a:solidFill>
                <a:srgbClr val="FF0000"/>
              </a:solidFill>
              <a:round/>
              <a:headEnd/>
              <a:tailEnd/>
            </a:ln>
            <a:effectLst/>
          </p:spPr>
          <p:txBody>
            <a:bodyPr wrap="none" anchor="ctr"/>
            <a:lstStyle/>
            <a:p>
              <a:endParaRPr lang="en-US"/>
            </a:p>
          </p:txBody>
        </p:sp>
        <p:sp>
          <p:nvSpPr>
            <p:cNvPr id="537058" name="Line 482"/>
            <p:cNvSpPr>
              <a:spLocks noChangeShapeType="1"/>
            </p:cNvSpPr>
            <p:nvPr/>
          </p:nvSpPr>
          <p:spPr bwMode="auto">
            <a:xfrm>
              <a:off x="1547813" y="4365625"/>
              <a:ext cx="0" cy="215900"/>
            </a:xfrm>
            <a:prstGeom prst="line">
              <a:avLst/>
            </a:prstGeom>
            <a:noFill/>
            <a:ln w="9525">
              <a:solidFill>
                <a:srgbClr val="FF0000"/>
              </a:solidFill>
              <a:round/>
              <a:headEnd/>
              <a:tailEnd/>
            </a:ln>
            <a:effectLst/>
          </p:spPr>
          <p:txBody>
            <a:bodyPr wrap="none" anchor="ctr"/>
            <a:lstStyle/>
            <a:p>
              <a:endParaRPr lang="en-US"/>
            </a:p>
          </p:txBody>
        </p:sp>
        <p:sp>
          <p:nvSpPr>
            <p:cNvPr id="537059" name="Line 483"/>
            <p:cNvSpPr>
              <a:spLocks noChangeShapeType="1"/>
            </p:cNvSpPr>
            <p:nvPr/>
          </p:nvSpPr>
          <p:spPr bwMode="auto">
            <a:xfrm>
              <a:off x="1547813" y="4797425"/>
              <a:ext cx="0" cy="287338"/>
            </a:xfrm>
            <a:prstGeom prst="line">
              <a:avLst/>
            </a:prstGeom>
            <a:noFill/>
            <a:ln w="9525">
              <a:solidFill>
                <a:srgbClr val="FF0000"/>
              </a:solidFill>
              <a:round/>
              <a:headEnd/>
              <a:tailEnd/>
            </a:ln>
            <a:effectLst/>
          </p:spPr>
          <p:txBody>
            <a:bodyPr wrap="none" anchor="ctr"/>
            <a:lstStyle/>
            <a:p>
              <a:endParaRPr lang="en-US"/>
            </a:p>
          </p:txBody>
        </p:sp>
        <p:sp>
          <p:nvSpPr>
            <p:cNvPr id="537060" name="Rectangle 484"/>
            <p:cNvSpPr>
              <a:spLocks noChangeArrowheads="1"/>
            </p:cNvSpPr>
            <p:nvPr/>
          </p:nvSpPr>
          <p:spPr bwMode="auto">
            <a:xfrm>
              <a:off x="1979613" y="1701800"/>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a:t>
              </a:r>
            </a:p>
          </p:txBody>
        </p:sp>
        <p:sp>
          <p:nvSpPr>
            <p:cNvPr id="537061" name="Rectangle 485"/>
            <p:cNvSpPr>
              <a:spLocks noChangeArrowheads="1"/>
            </p:cNvSpPr>
            <p:nvPr/>
          </p:nvSpPr>
          <p:spPr bwMode="auto">
            <a:xfrm>
              <a:off x="1979613" y="1846263"/>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2</a:t>
              </a:r>
            </a:p>
          </p:txBody>
        </p:sp>
        <p:sp>
          <p:nvSpPr>
            <p:cNvPr id="537062" name="Rectangle 486"/>
            <p:cNvSpPr>
              <a:spLocks noChangeArrowheads="1"/>
            </p:cNvSpPr>
            <p:nvPr/>
          </p:nvSpPr>
          <p:spPr bwMode="auto">
            <a:xfrm>
              <a:off x="1979613" y="1990725"/>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3</a:t>
              </a:r>
            </a:p>
          </p:txBody>
        </p:sp>
        <p:sp>
          <p:nvSpPr>
            <p:cNvPr id="537063" name="Rectangle 487"/>
            <p:cNvSpPr>
              <a:spLocks noChangeArrowheads="1"/>
            </p:cNvSpPr>
            <p:nvPr/>
          </p:nvSpPr>
          <p:spPr bwMode="auto">
            <a:xfrm>
              <a:off x="1619251" y="1412875"/>
              <a:ext cx="1008063" cy="4032250"/>
            </a:xfrm>
            <a:prstGeom prst="rect">
              <a:avLst/>
            </a:prstGeom>
            <a:noFill/>
            <a:ln w="38100" algn="ctr">
              <a:solidFill>
                <a:srgbClr val="FF0000"/>
              </a:solidFill>
              <a:miter lim="800000"/>
              <a:headEnd/>
              <a:tailEnd/>
            </a:ln>
            <a:effectLst/>
          </p:spPr>
          <p:txBody>
            <a:bodyPr wrap="none" anchor="ctr"/>
            <a:lstStyle/>
            <a:p>
              <a:endParaRPr lang="en-US"/>
            </a:p>
          </p:txBody>
        </p:sp>
        <p:sp>
          <p:nvSpPr>
            <p:cNvPr id="537064" name="Rectangle 488"/>
            <p:cNvSpPr>
              <a:spLocks noChangeArrowheads="1"/>
            </p:cNvSpPr>
            <p:nvPr/>
          </p:nvSpPr>
          <p:spPr bwMode="auto">
            <a:xfrm>
              <a:off x="1979613" y="2133600"/>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4</a:t>
              </a:r>
            </a:p>
          </p:txBody>
        </p:sp>
        <p:sp>
          <p:nvSpPr>
            <p:cNvPr id="537065" name="Rectangle 489"/>
            <p:cNvSpPr>
              <a:spLocks noChangeArrowheads="1"/>
            </p:cNvSpPr>
            <p:nvPr/>
          </p:nvSpPr>
          <p:spPr bwMode="auto">
            <a:xfrm>
              <a:off x="1979613" y="2278063"/>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5</a:t>
              </a:r>
            </a:p>
          </p:txBody>
        </p:sp>
        <p:sp>
          <p:nvSpPr>
            <p:cNvPr id="537066" name="Rectangle 490"/>
            <p:cNvSpPr>
              <a:spLocks noChangeArrowheads="1"/>
            </p:cNvSpPr>
            <p:nvPr/>
          </p:nvSpPr>
          <p:spPr bwMode="auto">
            <a:xfrm>
              <a:off x="1979613" y="2422525"/>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6</a:t>
              </a:r>
            </a:p>
          </p:txBody>
        </p:sp>
        <p:sp>
          <p:nvSpPr>
            <p:cNvPr id="537067" name="Rectangle 491"/>
            <p:cNvSpPr>
              <a:spLocks noChangeArrowheads="1"/>
            </p:cNvSpPr>
            <p:nvPr/>
          </p:nvSpPr>
          <p:spPr bwMode="auto">
            <a:xfrm>
              <a:off x="1979613" y="2565400"/>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7</a:t>
              </a:r>
            </a:p>
          </p:txBody>
        </p:sp>
        <p:sp>
          <p:nvSpPr>
            <p:cNvPr id="537068" name="Rectangle 492"/>
            <p:cNvSpPr>
              <a:spLocks noChangeArrowheads="1"/>
            </p:cNvSpPr>
            <p:nvPr/>
          </p:nvSpPr>
          <p:spPr bwMode="auto">
            <a:xfrm>
              <a:off x="1979613" y="2709863"/>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8</a:t>
              </a:r>
            </a:p>
          </p:txBody>
        </p:sp>
        <p:sp>
          <p:nvSpPr>
            <p:cNvPr id="537069" name="Rectangle 493"/>
            <p:cNvSpPr>
              <a:spLocks noChangeArrowheads="1"/>
            </p:cNvSpPr>
            <p:nvPr/>
          </p:nvSpPr>
          <p:spPr bwMode="auto">
            <a:xfrm>
              <a:off x="1979613" y="2854325"/>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9</a:t>
              </a:r>
            </a:p>
          </p:txBody>
        </p:sp>
        <p:sp>
          <p:nvSpPr>
            <p:cNvPr id="537070" name="Rectangle 494"/>
            <p:cNvSpPr>
              <a:spLocks noChangeArrowheads="1"/>
            </p:cNvSpPr>
            <p:nvPr/>
          </p:nvSpPr>
          <p:spPr bwMode="auto">
            <a:xfrm>
              <a:off x="1979613" y="2997200"/>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10</a:t>
              </a:r>
            </a:p>
          </p:txBody>
        </p:sp>
        <p:sp>
          <p:nvSpPr>
            <p:cNvPr id="537071" name="Rectangle 495"/>
            <p:cNvSpPr>
              <a:spLocks noChangeArrowheads="1"/>
            </p:cNvSpPr>
            <p:nvPr/>
          </p:nvSpPr>
          <p:spPr bwMode="auto">
            <a:xfrm>
              <a:off x="1979613" y="3141663"/>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11</a:t>
              </a:r>
            </a:p>
          </p:txBody>
        </p:sp>
        <p:sp>
          <p:nvSpPr>
            <p:cNvPr id="537072" name="Rectangle 496"/>
            <p:cNvSpPr>
              <a:spLocks noChangeArrowheads="1"/>
            </p:cNvSpPr>
            <p:nvPr/>
          </p:nvSpPr>
          <p:spPr bwMode="auto">
            <a:xfrm>
              <a:off x="1979613" y="3286125"/>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12</a:t>
              </a:r>
            </a:p>
          </p:txBody>
        </p:sp>
        <p:sp>
          <p:nvSpPr>
            <p:cNvPr id="537073" name="Rectangle 497"/>
            <p:cNvSpPr>
              <a:spLocks noChangeArrowheads="1"/>
            </p:cNvSpPr>
            <p:nvPr/>
          </p:nvSpPr>
          <p:spPr bwMode="auto">
            <a:xfrm>
              <a:off x="1979613" y="3429000"/>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13</a:t>
              </a:r>
            </a:p>
          </p:txBody>
        </p:sp>
        <p:sp>
          <p:nvSpPr>
            <p:cNvPr id="537074" name="Rectangle 498"/>
            <p:cNvSpPr>
              <a:spLocks noChangeArrowheads="1"/>
            </p:cNvSpPr>
            <p:nvPr/>
          </p:nvSpPr>
          <p:spPr bwMode="auto">
            <a:xfrm>
              <a:off x="1979613" y="3573463"/>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14</a:t>
              </a:r>
            </a:p>
          </p:txBody>
        </p:sp>
        <p:sp>
          <p:nvSpPr>
            <p:cNvPr id="537075" name="Rectangle 499"/>
            <p:cNvSpPr>
              <a:spLocks noChangeArrowheads="1"/>
            </p:cNvSpPr>
            <p:nvPr/>
          </p:nvSpPr>
          <p:spPr bwMode="auto">
            <a:xfrm>
              <a:off x="1979613" y="3717925"/>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15</a:t>
              </a:r>
            </a:p>
          </p:txBody>
        </p:sp>
        <p:sp>
          <p:nvSpPr>
            <p:cNvPr id="537076" name="Rectangle 500"/>
            <p:cNvSpPr>
              <a:spLocks noChangeArrowheads="1"/>
            </p:cNvSpPr>
            <p:nvPr/>
          </p:nvSpPr>
          <p:spPr bwMode="auto">
            <a:xfrm>
              <a:off x="1979613" y="3860800"/>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16</a:t>
              </a:r>
            </a:p>
          </p:txBody>
        </p:sp>
        <p:sp>
          <p:nvSpPr>
            <p:cNvPr id="537077" name="Rectangle 501"/>
            <p:cNvSpPr>
              <a:spLocks noChangeArrowheads="1"/>
            </p:cNvSpPr>
            <p:nvPr/>
          </p:nvSpPr>
          <p:spPr bwMode="auto">
            <a:xfrm>
              <a:off x="1979613" y="4005263"/>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17</a:t>
              </a:r>
            </a:p>
          </p:txBody>
        </p:sp>
        <p:sp>
          <p:nvSpPr>
            <p:cNvPr id="537078" name="Rectangle 502"/>
            <p:cNvSpPr>
              <a:spLocks noChangeArrowheads="1"/>
            </p:cNvSpPr>
            <p:nvPr/>
          </p:nvSpPr>
          <p:spPr bwMode="auto">
            <a:xfrm>
              <a:off x="1979613" y="4149725"/>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18</a:t>
              </a:r>
            </a:p>
          </p:txBody>
        </p:sp>
        <p:sp>
          <p:nvSpPr>
            <p:cNvPr id="537079" name="Rectangle 503"/>
            <p:cNvSpPr>
              <a:spLocks noChangeArrowheads="1"/>
            </p:cNvSpPr>
            <p:nvPr/>
          </p:nvSpPr>
          <p:spPr bwMode="auto">
            <a:xfrm>
              <a:off x="1979613" y="4292600"/>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19</a:t>
              </a:r>
            </a:p>
          </p:txBody>
        </p:sp>
        <p:sp>
          <p:nvSpPr>
            <p:cNvPr id="537080" name="Rectangle 504"/>
            <p:cNvSpPr>
              <a:spLocks noChangeArrowheads="1"/>
            </p:cNvSpPr>
            <p:nvPr/>
          </p:nvSpPr>
          <p:spPr bwMode="auto">
            <a:xfrm>
              <a:off x="1979613" y="4437063"/>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20</a:t>
              </a:r>
            </a:p>
          </p:txBody>
        </p:sp>
        <p:sp>
          <p:nvSpPr>
            <p:cNvPr id="537081" name="Rectangle 505"/>
            <p:cNvSpPr>
              <a:spLocks noChangeArrowheads="1"/>
            </p:cNvSpPr>
            <p:nvPr/>
          </p:nvSpPr>
          <p:spPr bwMode="auto">
            <a:xfrm>
              <a:off x="1979613" y="4581525"/>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21</a:t>
              </a:r>
            </a:p>
          </p:txBody>
        </p:sp>
        <p:sp>
          <p:nvSpPr>
            <p:cNvPr id="537082" name="Rectangle 506"/>
            <p:cNvSpPr>
              <a:spLocks noChangeArrowheads="1"/>
            </p:cNvSpPr>
            <p:nvPr/>
          </p:nvSpPr>
          <p:spPr bwMode="auto">
            <a:xfrm>
              <a:off x="1979613" y="4724400"/>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22</a:t>
              </a:r>
            </a:p>
          </p:txBody>
        </p:sp>
        <p:sp>
          <p:nvSpPr>
            <p:cNvPr id="537083" name="Rectangle 507"/>
            <p:cNvSpPr>
              <a:spLocks noChangeArrowheads="1"/>
            </p:cNvSpPr>
            <p:nvPr/>
          </p:nvSpPr>
          <p:spPr bwMode="auto">
            <a:xfrm>
              <a:off x="1979613" y="4868863"/>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23</a:t>
              </a:r>
            </a:p>
          </p:txBody>
        </p:sp>
        <p:sp>
          <p:nvSpPr>
            <p:cNvPr id="537084" name="Rectangle 508"/>
            <p:cNvSpPr>
              <a:spLocks noChangeArrowheads="1"/>
            </p:cNvSpPr>
            <p:nvPr/>
          </p:nvSpPr>
          <p:spPr bwMode="auto">
            <a:xfrm>
              <a:off x="1979613" y="5013325"/>
              <a:ext cx="288925" cy="144463"/>
            </a:xfrm>
            <a:prstGeom prst="rect">
              <a:avLst/>
            </a:prstGeom>
            <a:noFill/>
            <a:ln w="9525" algn="ctr">
              <a:solidFill>
                <a:srgbClr val="FF0000"/>
              </a:solidFill>
              <a:miter lim="800000"/>
              <a:headEnd/>
              <a:tailEnd/>
            </a:ln>
            <a:effectLst/>
          </p:spPr>
          <p:txBody>
            <a:bodyPr wrap="none" anchor="ctr"/>
            <a:lstStyle/>
            <a:p>
              <a:r>
                <a:rPr lang="en-US" sz="1400">
                  <a:solidFill>
                    <a:srgbClr val="FF0000"/>
                  </a:solidFill>
                  <a:cs typeface="Arial" charset="0"/>
                </a:rPr>
                <a:t>24</a:t>
              </a:r>
            </a:p>
          </p:txBody>
        </p:sp>
        <p:sp>
          <p:nvSpPr>
            <p:cNvPr id="537085" name="Freeform 509"/>
            <p:cNvSpPr>
              <a:spLocks/>
            </p:cNvSpPr>
            <p:nvPr/>
          </p:nvSpPr>
          <p:spPr bwMode="auto">
            <a:xfrm>
              <a:off x="1835151" y="17748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6600" name="Group 510"/>
            <p:cNvGrpSpPr>
              <a:grpSpLocks/>
            </p:cNvGrpSpPr>
            <p:nvPr/>
          </p:nvGrpSpPr>
          <p:grpSpPr bwMode="auto">
            <a:xfrm>
              <a:off x="1692276" y="1701800"/>
              <a:ext cx="287338" cy="360363"/>
              <a:chOff x="1066" y="935"/>
              <a:chExt cx="181" cy="227"/>
            </a:xfrm>
          </p:grpSpPr>
          <p:sp>
            <p:nvSpPr>
              <p:cNvPr id="537087" name="Oval 511"/>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088" name="Freeform 512"/>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sp>
          <p:nvSpPr>
            <p:cNvPr id="537089" name="Freeform 513"/>
            <p:cNvSpPr>
              <a:spLocks/>
            </p:cNvSpPr>
            <p:nvPr/>
          </p:nvSpPr>
          <p:spPr bwMode="auto">
            <a:xfrm>
              <a:off x="1835151" y="22066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6601" name="Group 514"/>
            <p:cNvGrpSpPr>
              <a:grpSpLocks/>
            </p:cNvGrpSpPr>
            <p:nvPr/>
          </p:nvGrpSpPr>
          <p:grpSpPr bwMode="auto">
            <a:xfrm>
              <a:off x="1692276" y="2133600"/>
              <a:ext cx="287338" cy="360363"/>
              <a:chOff x="1066" y="935"/>
              <a:chExt cx="181" cy="227"/>
            </a:xfrm>
          </p:grpSpPr>
          <p:sp>
            <p:nvSpPr>
              <p:cNvPr id="537091" name="Oval 515"/>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092" name="Freeform 516"/>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sp>
          <p:nvSpPr>
            <p:cNvPr id="537093" name="Freeform 517"/>
            <p:cNvSpPr>
              <a:spLocks/>
            </p:cNvSpPr>
            <p:nvPr/>
          </p:nvSpPr>
          <p:spPr bwMode="auto">
            <a:xfrm>
              <a:off x="1835151" y="26384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6602" name="Group 518"/>
            <p:cNvGrpSpPr>
              <a:grpSpLocks/>
            </p:cNvGrpSpPr>
            <p:nvPr/>
          </p:nvGrpSpPr>
          <p:grpSpPr bwMode="auto">
            <a:xfrm>
              <a:off x="1692276" y="2565400"/>
              <a:ext cx="287338" cy="360363"/>
              <a:chOff x="1066" y="935"/>
              <a:chExt cx="181" cy="227"/>
            </a:xfrm>
          </p:grpSpPr>
          <p:sp>
            <p:nvSpPr>
              <p:cNvPr id="537095" name="Oval 519"/>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096" name="Freeform 520"/>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sp>
          <p:nvSpPr>
            <p:cNvPr id="537097" name="Freeform 521"/>
            <p:cNvSpPr>
              <a:spLocks/>
            </p:cNvSpPr>
            <p:nvPr/>
          </p:nvSpPr>
          <p:spPr bwMode="auto">
            <a:xfrm>
              <a:off x="1835151" y="30702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6603" name="Group 522"/>
            <p:cNvGrpSpPr>
              <a:grpSpLocks/>
            </p:cNvGrpSpPr>
            <p:nvPr/>
          </p:nvGrpSpPr>
          <p:grpSpPr bwMode="auto">
            <a:xfrm>
              <a:off x="1692276" y="2997200"/>
              <a:ext cx="287338" cy="360363"/>
              <a:chOff x="1066" y="935"/>
              <a:chExt cx="181" cy="227"/>
            </a:xfrm>
          </p:grpSpPr>
          <p:sp>
            <p:nvSpPr>
              <p:cNvPr id="537099" name="Oval 523"/>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100" name="Freeform 524"/>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sp>
          <p:nvSpPr>
            <p:cNvPr id="537101" name="Freeform 525"/>
            <p:cNvSpPr>
              <a:spLocks/>
            </p:cNvSpPr>
            <p:nvPr/>
          </p:nvSpPr>
          <p:spPr bwMode="auto">
            <a:xfrm>
              <a:off x="1835151" y="35020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6604" name="Group 526"/>
            <p:cNvGrpSpPr>
              <a:grpSpLocks/>
            </p:cNvGrpSpPr>
            <p:nvPr/>
          </p:nvGrpSpPr>
          <p:grpSpPr bwMode="auto">
            <a:xfrm>
              <a:off x="1692276" y="3429000"/>
              <a:ext cx="287338" cy="360363"/>
              <a:chOff x="1066" y="935"/>
              <a:chExt cx="181" cy="227"/>
            </a:xfrm>
          </p:grpSpPr>
          <p:sp>
            <p:nvSpPr>
              <p:cNvPr id="537103" name="Oval 527"/>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104" name="Freeform 528"/>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sp>
          <p:nvSpPr>
            <p:cNvPr id="537105" name="Freeform 529"/>
            <p:cNvSpPr>
              <a:spLocks/>
            </p:cNvSpPr>
            <p:nvPr/>
          </p:nvSpPr>
          <p:spPr bwMode="auto">
            <a:xfrm>
              <a:off x="1835151" y="39338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6605" name="Group 530"/>
            <p:cNvGrpSpPr>
              <a:grpSpLocks/>
            </p:cNvGrpSpPr>
            <p:nvPr/>
          </p:nvGrpSpPr>
          <p:grpSpPr bwMode="auto">
            <a:xfrm>
              <a:off x="1692276" y="3860800"/>
              <a:ext cx="287338" cy="360363"/>
              <a:chOff x="1066" y="935"/>
              <a:chExt cx="181" cy="227"/>
            </a:xfrm>
          </p:grpSpPr>
          <p:sp>
            <p:nvSpPr>
              <p:cNvPr id="537107" name="Oval 531"/>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108" name="Freeform 532"/>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sp>
          <p:nvSpPr>
            <p:cNvPr id="537109" name="Freeform 533"/>
            <p:cNvSpPr>
              <a:spLocks/>
            </p:cNvSpPr>
            <p:nvPr/>
          </p:nvSpPr>
          <p:spPr bwMode="auto">
            <a:xfrm>
              <a:off x="1835151" y="43656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6606" name="Group 534"/>
            <p:cNvGrpSpPr>
              <a:grpSpLocks/>
            </p:cNvGrpSpPr>
            <p:nvPr/>
          </p:nvGrpSpPr>
          <p:grpSpPr bwMode="auto">
            <a:xfrm>
              <a:off x="1692276" y="4292600"/>
              <a:ext cx="287338" cy="360363"/>
              <a:chOff x="1066" y="935"/>
              <a:chExt cx="181" cy="227"/>
            </a:xfrm>
          </p:grpSpPr>
          <p:sp>
            <p:nvSpPr>
              <p:cNvPr id="537111" name="Oval 535"/>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112" name="Freeform 536"/>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sp>
          <p:nvSpPr>
            <p:cNvPr id="537113" name="Freeform 537"/>
            <p:cNvSpPr>
              <a:spLocks/>
            </p:cNvSpPr>
            <p:nvPr/>
          </p:nvSpPr>
          <p:spPr bwMode="auto">
            <a:xfrm>
              <a:off x="1835151" y="4797425"/>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6607" name="Group 538"/>
            <p:cNvGrpSpPr>
              <a:grpSpLocks/>
            </p:cNvGrpSpPr>
            <p:nvPr/>
          </p:nvGrpSpPr>
          <p:grpSpPr bwMode="auto">
            <a:xfrm>
              <a:off x="1692276" y="4724400"/>
              <a:ext cx="287338" cy="360363"/>
              <a:chOff x="1066" y="935"/>
              <a:chExt cx="181" cy="227"/>
            </a:xfrm>
          </p:grpSpPr>
          <p:sp>
            <p:nvSpPr>
              <p:cNvPr id="537115" name="Oval 539"/>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116" name="Freeform 540"/>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sp>
          <p:nvSpPr>
            <p:cNvPr id="537117" name="Freeform 541"/>
            <p:cNvSpPr>
              <a:spLocks/>
            </p:cNvSpPr>
            <p:nvPr/>
          </p:nvSpPr>
          <p:spPr bwMode="auto">
            <a:xfrm flipH="1">
              <a:off x="2268538" y="1773238"/>
              <a:ext cx="144463" cy="142875"/>
            </a:xfrm>
            <a:custGeom>
              <a:avLst/>
              <a:gdLst/>
              <a:ahLst/>
              <a:cxnLst>
                <a:cxn ang="0">
                  <a:pos x="91" y="90"/>
                </a:cxn>
                <a:cxn ang="0">
                  <a:pos x="46" y="90"/>
                </a:cxn>
                <a:cxn ang="0">
                  <a:pos x="0" y="45"/>
                </a:cxn>
                <a:cxn ang="0">
                  <a:pos x="0" y="0"/>
                </a:cxn>
              </a:cxnLst>
              <a:rect l="0" t="0" r="r" b="b"/>
              <a:pathLst>
                <a:path w="91" h="90">
                  <a:moveTo>
                    <a:pt x="91" y="90"/>
                  </a:moveTo>
                  <a:lnTo>
                    <a:pt x="46" y="90"/>
                  </a:lnTo>
                  <a:lnTo>
                    <a:pt x="0" y="45"/>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nvGrpSpPr>
            <p:cNvPr id="537317" name="Group 542"/>
            <p:cNvGrpSpPr>
              <a:grpSpLocks/>
            </p:cNvGrpSpPr>
            <p:nvPr/>
          </p:nvGrpSpPr>
          <p:grpSpPr bwMode="auto">
            <a:xfrm flipH="1">
              <a:off x="2268538" y="1700213"/>
              <a:ext cx="287338" cy="360363"/>
              <a:chOff x="1066" y="935"/>
              <a:chExt cx="181" cy="227"/>
            </a:xfrm>
          </p:grpSpPr>
          <p:sp>
            <p:nvSpPr>
              <p:cNvPr id="537119" name="Oval 543"/>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120" name="Freeform 544"/>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grpSp>
          <p:nvGrpSpPr>
            <p:cNvPr id="537323" name="Group 545"/>
            <p:cNvGrpSpPr>
              <a:grpSpLocks/>
            </p:cNvGrpSpPr>
            <p:nvPr/>
          </p:nvGrpSpPr>
          <p:grpSpPr bwMode="auto">
            <a:xfrm>
              <a:off x="6013451" y="1700213"/>
              <a:ext cx="287338" cy="360363"/>
              <a:chOff x="1066" y="935"/>
              <a:chExt cx="181" cy="227"/>
            </a:xfrm>
          </p:grpSpPr>
          <p:sp>
            <p:nvSpPr>
              <p:cNvPr id="537122" name="Oval 546"/>
              <p:cNvSpPr>
                <a:spLocks noChangeArrowheads="1"/>
              </p:cNvSpPr>
              <p:nvPr/>
            </p:nvSpPr>
            <p:spPr bwMode="auto">
              <a:xfrm>
                <a:off x="1066" y="935"/>
                <a:ext cx="45" cy="91"/>
              </a:xfrm>
              <a:prstGeom prst="ellipse">
                <a:avLst/>
              </a:prstGeom>
              <a:noFill/>
              <a:ln w="9525" algn="ctr">
                <a:solidFill>
                  <a:srgbClr val="FF0000"/>
                </a:solidFill>
                <a:round/>
                <a:headEnd/>
                <a:tailEnd/>
              </a:ln>
              <a:effectLst/>
            </p:spPr>
            <p:txBody>
              <a:bodyPr wrap="none" anchor="ctr"/>
              <a:lstStyle/>
              <a:p>
                <a:endParaRPr lang="en-US"/>
              </a:p>
            </p:txBody>
          </p:sp>
          <p:sp>
            <p:nvSpPr>
              <p:cNvPr id="537123" name="Freeform 547"/>
              <p:cNvSpPr>
                <a:spLocks/>
              </p:cNvSpPr>
              <p:nvPr/>
            </p:nvSpPr>
            <p:spPr bwMode="auto">
              <a:xfrm>
                <a:off x="1087" y="1026"/>
                <a:ext cx="160" cy="136"/>
              </a:xfrm>
              <a:custGeom>
                <a:avLst/>
                <a:gdLst/>
                <a:ahLst/>
                <a:cxnLst>
                  <a:cxn ang="0">
                    <a:pos x="181" y="136"/>
                  </a:cxn>
                  <a:cxn ang="0">
                    <a:pos x="45" y="136"/>
                  </a:cxn>
                  <a:cxn ang="0">
                    <a:pos x="0" y="91"/>
                  </a:cxn>
                  <a:cxn ang="0">
                    <a:pos x="0" y="0"/>
                  </a:cxn>
                </a:cxnLst>
                <a:rect l="0" t="0" r="r" b="b"/>
                <a:pathLst>
                  <a:path w="181" h="136">
                    <a:moveTo>
                      <a:pt x="181" y="136"/>
                    </a:moveTo>
                    <a:lnTo>
                      <a:pt x="45" y="136"/>
                    </a:lnTo>
                    <a:lnTo>
                      <a:pt x="0" y="91"/>
                    </a:lnTo>
                    <a:lnTo>
                      <a:pt x="0" y="0"/>
                    </a:lnTo>
                  </a:path>
                </a:pathLst>
              </a:custGeom>
              <a:noFill/>
              <a:ln w="9525" cap="flat" cmpd="sng">
                <a:solidFill>
                  <a:srgbClr val="FF0000"/>
                </a:solidFill>
                <a:prstDash val="solid"/>
                <a:round/>
                <a:headEnd/>
                <a:tailEnd/>
              </a:ln>
              <a:effectLst/>
            </p:spPr>
            <p:txBody>
              <a:bodyPr wrap="none" anchor="ctr"/>
              <a:lstStyle/>
              <a:p>
                <a:endParaRPr lang="en-US"/>
              </a:p>
            </p:txBody>
          </p:sp>
        </p:grpSp>
        <p:grpSp>
          <p:nvGrpSpPr>
            <p:cNvPr id="537329" name="Group 554"/>
            <p:cNvGrpSpPr/>
            <p:nvPr/>
          </p:nvGrpSpPr>
          <p:grpSpPr>
            <a:xfrm>
              <a:off x="7088188" y="1628775"/>
              <a:ext cx="431801" cy="585780"/>
              <a:chOff x="7088188" y="1628775"/>
              <a:chExt cx="431801" cy="585780"/>
            </a:xfrm>
          </p:grpSpPr>
          <p:sp>
            <p:nvSpPr>
              <p:cNvPr id="537038" name="Rectangle 462"/>
              <p:cNvSpPr>
                <a:spLocks noChangeArrowheads="1"/>
              </p:cNvSpPr>
              <p:nvPr/>
            </p:nvSpPr>
            <p:spPr bwMode="auto">
              <a:xfrm>
                <a:off x="7375526" y="1700213"/>
                <a:ext cx="144463" cy="144463"/>
              </a:xfrm>
              <a:prstGeom prst="rect">
                <a:avLst/>
              </a:prstGeom>
              <a:noFill/>
              <a:ln w="9525" algn="ctr">
                <a:solidFill>
                  <a:srgbClr val="FF0000"/>
                </a:solidFill>
                <a:miter lim="800000"/>
                <a:headEnd/>
                <a:tailEnd/>
              </a:ln>
              <a:effectLst/>
            </p:spPr>
            <p:txBody>
              <a:bodyPr wrap="none" anchor="ctr"/>
              <a:lstStyle/>
              <a:p>
                <a:r>
                  <a:rPr lang="en-US" dirty="0">
                    <a:solidFill>
                      <a:srgbClr val="FF0000"/>
                    </a:solidFill>
                    <a:cs typeface="Arial" charset="0"/>
                  </a:rPr>
                  <a:t>+</a:t>
                </a:r>
              </a:p>
            </p:txBody>
          </p:sp>
          <p:sp>
            <p:nvSpPr>
              <p:cNvPr id="537039" name="Rectangle 463"/>
              <p:cNvSpPr>
                <a:spLocks noChangeArrowheads="1"/>
              </p:cNvSpPr>
              <p:nvPr/>
            </p:nvSpPr>
            <p:spPr bwMode="auto">
              <a:xfrm>
                <a:off x="7375526" y="1844675"/>
                <a:ext cx="144463" cy="144463"/>
              </a:xfrm>
              <a:prstGeom prst="rect">
                <a:avLst/>
              </a:prstGeom>
              <a:noFill/>
              <a:ln w="9525" algn="ctr">
                <a:solidFill>
                  <a:srgbClr val="FF0000"/>
                </a:solidFill>
                <a:miter lim="800000"/>
                <a:headEnd/>
                <a:tailEnd/>
              </a:ln>
              <a:effectLst/>
            </p:spPr>
            <p:txBody>
              <a:bodyPr wrap="none" anchor="ctr"/>
              <a:lstStyle/>
              <a:p>
                <a:r>
                  <a:rPr lang="en-US" dirty="0">
                    <a:solidFill>
                      <a:srgbClr val="FF0000"/>
                    </a:solidFill>
                    <a:cs typeface="Arial" charset="0"/>
                  </a:rPr>
                  <a:t>-</a:t>
                </a:r>
              </a:p>
            </p:txBody>
          </p:sp>
          <p:sp>
            <p:nvSpPr>
              <p:cNvPr id="537040" name="Rectangle 464"/>
              <p:cNvSpPr>
                <a:spLocks noChangeArrowheads="1"/>
              </p:cNvSpPr>
              <p:nvPr/>
            </p:nvSpPr>
            <p:spPr bwMode="auto">
              <a:xfrm>
                <a:off x="7088188" y="1628775"/>
                <a:ext cx="431800" cy="585780"/>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1</a:t>
                </a:r>
              </a:p>
            </p:txBody>
          </p:sp>
          <p:sp>
            <p:nvSpPr>
              <p:cNvPr id="537041" name="Rectangle 465"/>
              <p:cNvSpPr>
                <a:spLocks noChangeArrowheads="1"/>
              </p:cNvSpPr>
              <p:nvPr/>
            </p:nvSpPr>
            <p:spPr bwMode="auto">
              <a:xfrm>
                <a:off x="7088188" y="1700213"/>
                <a:ext cx="144463" cy="144463"/>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37042" name="Rectangle 466"/>
              <p:cNvSpPr>
                <a:spLocks noChangeArrowheads="1"/>
              </p:cNvSpPr>
              <p:nvPr/>
            </p:nvSpPr>
            <p:spPr bwMode="auto">
              <a:xfrm>
                <a:off x="7088188" y="1844675"/>
                <a:ext cx="144463" cy="144463"/>
              </a:xfrm>
              <a:prstGeom prst="rect">
                <a:avLst/>
              </a:prstGeom>
              <a:noFill/>
              <a:ln w="9525" algn="ctr">
                <a:solidFill>
                  <a:srgbClr val="FF0000"/>
                </a:solidFill>
                <a:miter lim="800000"/>
                <a:headEnd/>
                <a:tailEnd/>
              </a:ln>
              <a:effectLst/>
            </p:spPr>
            <p:txBody>
              <a:bodyPr wrap="none" anchor="ctr"/>
              <a:lstStyle/>
              <a:p>
                <a:r>
                  <a:rPr lang="en-US">
                    <a:solidFill>
                      <a:srgbClr val="FF0000"/>
                    </a:solidFill>
                    <a:cs typeface="Arial" charset="0"/>
                  </a:rPr>
                  <a:t>-</a:t>
                </a:r>
              </a:p>
            </p:txBody>
          </p:sp>
          <p:sp>
            <p:nvSpPr>
              <p:cNvPr id="552" name="Rectangle 462"/>
              <p:cNvSpPr>
                <a:spLocks noChangeArrowheads="1"/>
              </p:cNvSpPr>
              <p:nvPr/>
            </p:nvSpPr>
            <p:spPr bwMode="auto">
              <a:xfrm>
                <a:off x="7142181" y="2070091"/>
                <a:ext cx="144463" cy="144463"/>
              </a:xfrm>
              <a:prstGeom prst="rect">
                <a:avLst/>
              </a:prstGeom>
              <a:noFill/>
              <a:ln w="9525" algn="ctr">
                <a:solidFill>
                  <a:srgbClr val="FF0000"/>
                </a:solidFill>
                <a:miter lim="800000"/>
                <a:headEnd/>
                <a:tailEnd/>
              </a:ln>
              <a:effectLst/>
            </p:spPr>
            <p:txBody>
              <a:bodyPr wrap="none" anchor="ctr"/>
              <a:lstStyle/>
              <a:p>
                <a:r>
                  <a:rPr lang="en-US" dirty="0">
                    <a:solidFill>
                      <a:srgbClr val="FF0000"/>
                    </a:solidFill>
                    <a:cs typeface="Arial" charset="0"/>
                  </a:rPr>
                  <a:t>+</a:t>
                </a:r>
              </a:p>
            </p:txBody>
          </p:sp>
          <p:sp>
            <p:nvSpPr>
              <p:cNvPr id="553" name="Rectangle 463"/>
              <p:cNvSpPr>
                <a:spLocks noChangeArrowheads="1"/>
              </p:cNvSpPr>
              <p:nvPr/>
            </p:nvSpPr>
            <p:spPr bwMode="auto">
              <a:xfrm>
                <a:off x="7286644" y="2070091"/>
                <a:ext cx="144463" cy="144463"/>
              </a:xfrm>
              <a:prstGeom prst="rect">
                <a:avLst/>
              </a:prstGeom>
              <a:noFill/>
              <a:ln w="9525" algn="ctr">
                <a:solidFill>
                  <a:srgbClr val="FF0000"/>
                </a:solidFill>
                <a:miter lim="800000"/>
                <a:headEnd/>
                <a:tailEnd/>
              </a:ln>
              <a:effectLst/>
            </p:spPr>
            <p:txBody>
              <a:bodyPr wrap="none" anchor="ctr"/>
              <a:lstStyle/>
              <a:p>
                <a:r>
                  <a:rPr lang="en-US" dirty="0">
                    <a:solidFill>
                      <a:srgbClr val="FF0000"/>
                    </a:solidFill>
                    <a:cs typeface="Arial" charset="0"/>
                  </a:rPr>
                  <a:t>-</a:t>
                </a:r>
              </a:p>
            </p:txBody>
          </p:sp>
        </p:grpSp>
      </p:grpSp>
      <p:grpSp>
        <p:nvGrpSpPr>
          <p:cNvPr id="537335" name="Group 553"/>
          <p:cNvGrpSpPr/>
          <p:nvPr/>
        </p:nvGrpSpPr>
        <p:grpSpPr>
          <a:xfrm>
            <a:off x="8136496" y="116632"/>
            <a:ext cx="900000" cy="900000"/>
            <a:chOff x="-2340768" y="3789040"/>
            <a:chExt cx="2016125" cy="2016125"/>
          </a:xfrm>
        </p:grpSpPr>
        <p:sp>
          <p:nvSpPr>
            <p:cNvPr id="557" name="AutoShape 10"/>
            <p:cNvSpPr>
              <a:spLocks noChangeAspect="1" noChangeArrowheads="1"/>
            </p:cNvSpPr>
            <p:nvPr/>
          </p:nvSpPr>
          <p:spPr bwMode="auto">
            <a:xfrm>
              <a:off x="-2340768" y="3789040"/>
              <a:ext cx="2016125" cy="2016125"/>
            </a:xfrm>
            <a:prstGeom prst="roundRect">
              <a:avLst>
                <a:gd name="adj" fmla="val 16667"/>
              </a:avLst>
            </a:prstGeom>
            <a:noFill/>
            <a:ln w="76200" algn="ctr">
              <a:solidFill>
                <a:srgbClr val="FF0000"/>
              </a:solidFill>
              <a:round/>
              <a:headEnd/>
              <a:tailEnd/>
            </a:ln>
            <a:effectLst/>
          </p:spPr>
          <p:txBody>
            <a:bodyPr wrap="none" anchor="ctr"/>
            <a:lstStyle/>
            <a:p>
              <a:endParaRPr lang="en-US"/>
            </a:p>
          </p:txBody>
        </p:sp>
        <p:sp>
          <p:nvSpPr>
            <p:cNvPr id="558" name="Oval 18"/>
            <p:cNvSpPr>
              <a:spLocks noChangeAspect="1" noChangeArrowheads="1"/>
            </p:cNvSpPr>
            <p:nvPr/>
          </p:nvSpPr>
          <p:spPr bwMode="auto">
            <a:xfrm>
              <a:off x="-219675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559" name="Oval 19"/>
            <p:cNvSpPr>
              <a:spLocks noChangeAspect="1" noChangeArrowheads="1"/>
            </p:cNvSpPr>
            <p:nvPr/>
          </p:nvSpPr>
          <p:spPr bwMode="auto">
            <a:xfrm>
              <a:off x="-183671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560" name="Oval 20"/>
            <p:cNvSpPr>
              <a:spLocks noChangeAspect="1" noChangeArrowheads="1"/>
            </p:cNvSpPr>
            <p:nvPr/>
          </p:nvSpPr>
          <p:spPr bwMode="auto">
            <a:xfrm>
              <a:off x="-147667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562" name="Line 22"/>
            <p:cNvSpPr>
              <a:spLocks noChangeAspect="1" noChangeShapeType="1"/>
            </p:cNvSpPr>
            <p:nvPr/>
          </p:nvSpPr>
          <p:spPr bwMode="auto">
            <a:xfrm>
              <a:off x="-1692696" y="5157465"/>
              <a:ext cx="1007691" cy="0"/>
            </a:xfrm>
            <a:prstGeom prst="line">
              <a:avLst/>
            </a:prstGeom>
            <a:noFill/>
            <a:ln w="28575">
              <a:solidFill>
                <a:srgbClr val="FF0000"/>
              </a:solidFill>
              <a:round/>
              <a:headEnd/>
              <a:tailEnd/>
            </a:ln>
            <a:effectLst/>
          </p:spPr>
          <p:txBody>
            <a:bodyPr/>
            <a:lstStyle/>
            <a:p>
              <a:endParaRPr lang="en-US"/>
            </a:p>
          </p:txBody>
        </p:sp>
        <p:sp>
          <p:nvSpPr>
            <p:cNvPr id="563" name="Line 24"/>
            <p:cNvSpPr>
              <a:spLocks noChangeAspect="1" noChangeShapeType="1"/>
            </p:cNvSpPr>
            <p:nvPr/>
          </p:nvSpPr>
          <p:spPr bwMode="auto">
            <a:xfrm>
              <a:off x="-1692696" y="5157465"/>
              <a:ext cx="0" cy="144463"/>
            </a:xfrm>
            <a:prstGeom prst="line">
              <a:avLst/>
            </a:prstGeom>
            <a:noFill/>
            <a:ln w="28575">
              <a:solidFill>
                <a:srgbClr val="FF0000"/>
              </a:solidFill>
              <a:round/>
              <a:headEnd/>
              <a:tailEnd/>
            </a:ln>
            <a:effectLst/>
          </p:spPr>
          <p:txBody>
            <a:bodyPr/>
            <a:lstStyle/>
            <a:p>
              <a:endParaRPr lang="en-US"/>
            </a:p>
          </p:txBody>
        </p:sp>
        <p:sp>
          <p:nvSpPr>
            <p:cNvPr id="564" name="Line 26"/>
            <p:cNvSpPr>
              <a:spLocks noChangeAspect="1" noChangeShapeType="1"/>
            </p:cNvSpPr>
            <p:nvPr/>
          </p:nvSpPr>
          <p:spPr bwMode="auto">
            <a:xfrm>
              <a:off x="-665972" y="4292278"/>
              <a:ext cx="0" cy="871531"/>
            </a:xfrm>
            <a:prstGeom prst="line">
              <a:avLst/>
            </a:prstGeom>
            <a:noFill/>
            <a:ln w="28575">
              <a:solidFill>
                <a:srgbClr val="FF0000"/>
              </a:solidFill>
              <a:round/>
              <a:headEnd/>
              <a:tailEnd/>
            </a:ln>
            <a:effectLst/>
          </p:spPr>
          <p:txBody>
            <a:bodyPr/>
            <a:lstStyle/>
            <a:p>
              <a:endParaRPr lang="en-US"/>
            </a:p>
          </p:txBody>
        </p:sp>
        <p:sp>
          <p:nvSpPr>
            <p:cNvPr id="565" name="Rectangle 27"/>
            <p:cNvSpPr>
              <a:spLocks noChangeAspect="1" noChangeArrowheads="1"/>
            </p:cNvSpPr>
            <p:nvPr/>
          </p:nvSpPr>
          <p:spPr bwMode="auto">
            <a:xfrm>
              <a:off x="-829468" y="4004940"/>
              <a:ext cx="287338" cy="288925"/>
            </a:xfrm>
            <a:prstGeom prst="rect">
              <a:avLst/>
            </a:prstGeom>
            <a:noFill/>
            <a:ln w="28575">
              <a:solidFill>
                <a:srgbClr val="FF0000"/>
              </a:solidFill>
              <a:miter lim="800000"/>
              <a:headEnd/>
              <a:tailEnd/>
            </a:ln>
            <a:effectLst/>
          </p:spPr>
          <p:txBody>
            <a:bodyPr wrap="none" anchor="ctr"/>
            <a:lstStyle/>
            <a:p>
              <a:endParaRPr lang="en-US"/>
            </a:p>
          </p:txBody>
        </p:sp>
        <p:cxnSp>
          <p:nvCxnSpPr>
            <p:cNvPr id="566" name="Straight Connector 565"/>
            <p:cNvCxnSpPr>
              <a:stCxn id="558" idx="0"/>
              <a:endCxn id="563" idx="0"/>
            </p:cNvCxnSpPr>
            <p:nvPr/>
          </p:nvCxnSpPr>
          <p:spPr bwMode="auto">
            <a:xfrm rot="5400000" flipH="1" flipV="1">
              <a:off x="-1945121" y="5049504"/>
              <a:ext cx="144463" cy="36038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67" name="Straight Connector 566"/>
            <p:cNvCxnSpPr>
              <a:stCxn id="560" idx="0"/>
              <a:endCxn id="562" idx="0"/>
            </p:cNvCxnSpPr>
            <p:nvPr/>
          </p:nvCxnSpPr>
          <p:spPr bwMode="auto">
            <a:xfrm rot="16200000" flipV="1">
              <a:off x="-1585080" y="5049850"/>
              <a:ext cx="144463" cy="359693"/>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658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365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657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6579">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69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69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69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69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6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944" grpId="0"/>
      <p:bldP spid="536946" grpId="0"/>
      <p:bldP spid="536948" grpId="0"/>
      <p:bldP spid="536950" grpId="0"/>
      <p:bldP spid="53695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380312" y="3140968"/>
            <a:ext cx="936104" cy="576064"/>
            <a:chOff x="1475656" y="3140968"/>
            <a:chExt cx="936104" cy="576064"/>
          </a:xfrm>
        </p:grpSpPr>
        <p:sp>
          <p:nvSpPr>
            <p:cNvPr id="22" name="Rectangle 21"/>
            <p:cNvSpPr/>
            <p:nvPr/>
          </p:nvSpPr>
          <p:spPr bwMode="auto">
            <a:xfrm>
              <a:off x="1475656" y="3140968"/>
              <a:ext cx="936104" cy="576064"/>
            </a:xfrm>
            <a:prstGeom prst="rect">
              <a:avLst/>
            </a:prstGeom>
            <a:gradFill>
              <a:gsLst>
                <a:gs pos="0">
                  <a:srgbClr val="FFEFD1"/>
                </a:gs>
                <a:gs pos="64999">
                  <a:srgbClr val="F0EBD5"/>
                </a:gs>
                <a:gs pos="100000">
                  <a:srgbClr val="D1C39F"/>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23" name="Oval 22"/>
            <p:cNvSpPr/>
            <p:nvPr/>
          </p:nvSpPr>
          <p:spPr bwMode="auto">
            <a:xfrm>
              <a:off x="1475656" y="3140968"/>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24" name="Oval 23"/>
            <p:cNvSpPr/>
            <p:nvPr/>
          </p:nvSpPr>
          <p:spPr bwMode="auto">
            <a:xfrm>
              <a:off x="1475656" y="3671313"/>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26" name="Oval 25"/>
            <p:cNvSpPr/>
            <p:nvPr/>
          </p:nvSpPr>
          <p:spPr bwMode="auto">
            <a:xfrm>
              <a:off x="2366041" y="3671313"/>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27" name="Oval 26"/>
            <p:cNvSpPr/>
            <p:nvPr/>
          </p:nvSpPr>
          <p:spPr bwMode="auto">
            <a:xfrm>
              <a:off x="2366041" y="3140968"/>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sp>
        <p:nvSpPr>
          <p:cNvPr id="7" name="TextBox 6"/>
          <p:cNvSpPr txBox="1"/>
          <p:nvPr/>
        </p:nvSpPr>
        <p:spPr>
          <a:xfrm>
            <a:off x="1063519" y="1124744"/>
            <a:ext cx="1483098" cy="338554"/>
          </a:xfrm>
          <a:prstGeom prst="rect">
            <a:avLst/>
          </a:prstGeom>
          <a:noFill/>
        </p:spPr>
        <p:txBody>
          <a:bodyPr wrap="none" rtlCol="0">
            <a:spAutoFit/>
          </a:bodyPr>
          <a:lstStyle/>
          <a:p>
            <a:r>
              <a:rPr lang="en-US" b="1" dirty="0"/>
              <a:t>Conventional</a:t>
            </a:r>
          </a:p>
        </p:txBody>
      </p:sp>
      <p:sp>
        <p:nvSpPr>
          <p:cNvPr id="8" name="TextBox 7"/>
          <p:cNvSpPr txBox="1"/>
          <p:nvPr/>
        </p:nvSpPr>
        <p:spPr>
          <a:xfrm>
            <a:off x="7273038" y="1124744"/>
            <a:ext cx="1027846" cy="338554"/>
          </a:xfrm>
          <a:prstGeom prst="rect">
            <a:avLst/>
          </a:prstGeom>
          <a:noFill/>
        </p:spPr>
        <p:txBody>
          <a:bodyPr wrap="none" rtlCol="0">
            <a:spAutoFit/>
          </a:bodyPr>
          <a:lstStyle/>
          <a:p>
            <a:r>
              <a:rPr lang="en-US" b="1" dirty="0"/>
              <a:t>Fieldbus</a:t>
            </a:r>
          </a:p>
        </p:txBody>
      </p:sp>
      <p:sp>
        <p:nvSpPr>
          <p:cNvPr id="9" name="TextBox 8"/>
          <p:cNvSpPr txBox="1"/>
          <p:nvPr/>
        </p:nvSpPr>
        <p:spPr>
          <a:xfrm>
            <a:off x="4171807" y="1124744"/>
            <a:ext cx="1281121" cy="338554"/>
          </a:xfrm>
          <a:prstGeom prst="rect">
            <a:avLst/>
          </a:prstGeom>
          <a:noFill/>
        </p:spPr>
        <p:txBody>
          <a:bodyPr wrap="none" rtlCol="0">
            <a:spAutoFit/>
          </a:bodyPr>
          <a:lstStyle/>
          <a:p>
            <a:r>
              <a:rPr lang="en-US" b="1" dirty="0"/>
              <a:t>Remote-I/O</a:t>
            </a:r>
          </a:p>
        </p:txBody>
      </p:sp>
      <p:sp>
        <p:nvSpPr>
          <p:cNvPr id="11" name="Title 10"/>
          <p:cNvSpPr>
            <a:spLocks noGrp="1"/>
          </p:cNvSpPr>
          <p:nvPr>
            <p:ph type="title"/>
          </p:nvPr>
        </p:nvSpPr>
        <p:spPr/>
        <p:txBody>
          <a:bodyPr/>
          <a:lstStyle/>
          <a:p>
            <a:r>
              <a:rPr lang="en-US" dirty="0"/>
              <a:t>Field Junction Box</a:t>
            </a:r>
          </a:p>
        </p:txBody>
      </p:sp>
      <p:sp>
        <p:nvSpPr>
          <p:cNvPr id="13" name="TextBox 12"/>
          <p:cNvSpPr txBox="1"/>
          <p:nvPr/>
        </p:nvSpPr>
        <p:spPr>
          <a:xfrm>
            <a:off x="3235184" y="3789040"/>
            <a:ext cx="2920992" cy="1077218"/>
          </a:xfrm>
          <a:prstGeom prst="rect">
            <a:avLst/>
          </a:prstGeom>
          <a:noFill/>
        </p:spPr>
        <p:txBody>
          <a:bodyPr wrap="none" rtlCol="0">
            <a:spAutoFit/>
          </a:bodyPr>
          <a:lstStyle/>
          <a:p>
            <a:pPr algn="l"/>
            <a:r>
              <a:rPr lang="en-US" dirty="0"/>
              <a:t>1 m</a:t>
            </a:r>
            <a:r>
              <a:rPr lang="pl-PL" dirty="0"/>
              <a:t> x 1</a:t>
            </a:r>
            <a:r>
              <a:rPr lang="en-US" dirty="0"/>
              <a:t>.2 </a:t>
            </a:r>
            <a:r>
              <a:rPr lang="pl-PL" dirty="0"/>
              <a:t>m x </a:t>
            </a:r>
            <a:r>
              <a:rPr lang="en-US" dirty="0"/>
              <a:t>0.</a:t>
            </a:r>
            <a:r>
              <a:rPr lang="pl-PL" dirty="0"/>
              <a:t>4</a:t>
            </a:r>
            <a:r>
              <a:rPr lang="en-US" dirty="0"/>
              <a:t> </a:t>
            </a:r>
            <a:r>
              <a:rPr lang="pl-PL" dirty="0"/>
              <a:t>m</a:t>
            </a:r>
          </a:p>
          <a:p>
            <a:pPr algn="l"/>
            <a:r>
              <a:rPr lang="en-US" dirty="0"/>
              <a:t>120 kg</a:t>
            </a:r>
          </a:p>
          <a:p>
            <a:pPr algn="l"/>
            <a:r>
              <a:rPr lang="en-US" dirty="0"/>
              <a:t>AC power (redundant or UPS)</a:t>
            </a:r>
          </a:p>
          <a:p>
            <a:pPr algn="l"/>
            <a:r>
              <a:rPr lang="en-US" dirty="0"/>
              <a:t>~100 signals</a:t>
            </a:r>
          </a:p>
        </p:txBody>
      </p:sp>
      <p:sp>
        <p:nvSpPr>
          <p:cNvPr id="15" name="TextBox 14"/>
          <p:cNvSpPr txBox="1"/>
          <p:nvPr/>
        </p:nvSpPr>
        <p:spPr>
          <a:xfrm>
            <a:off x="6660232" y="3789040"/>
            <a:ext cx="2521844" cy="1077218"/>
          </a:xfrm>
          <a:prstGeom prst="rect">
            <a:avLst/>
          </a:prstGeom>
          <a:noFill/>
        </p:spPr>
        <p:txBody>
          <a:bodyPr wrap="none" rtlCol="0">
            <a:spAutoFit/>
          </a:bodyPr>
          <a:lstStyle/>
          <a:p>
            <a:pPr algn="l"/>
            <a:r>
              <a:rPr lang="en-US" dirty="0"/>
              <a:t>0.5 m</a:t>
            </a:r>
            <a:r>
              <a:rPr lang="pl-PL" dirty="0"/>
              <a:t> x </a:t>
            </a:r>
            <a:r>
              <a:rPr lang="en-US" dirty="0"/>
              <a:t>0.3 </a:t>
            </a:r>
            <a:r>
              <a:rPr lang="pl-PL" dirty="0"/>
              <a:t>m x </a:t>
            </a:r>
            <a:r>
              <a:rPr lang="en-US" dirty="0"/>
              <a:t>0.2 </a:t>
            </a:r>
            <a:r>
              <a:rPr lang="pl-PL" dirty="0"/>
              <a:t>m</a:t>
            </a:r>
          </a:p>
          <a:p>
            <a:pPr algn="l"/>
            <a:r>
              <a:rPr lang="en-US" dirty="0"/>
              <a:t>8 kg</a:t>
            </a:r>
          </a:p>
          <a:p>
            <a:pPr algn="l"/>
            <a:r>
              <a:rPr lang="en-US" dirty="0"/>
              <a:t>No power required</a:t>
            </a:r>
          </a:p>
          <a:p>
            <a:pPr algn="l"/>
            <a:r>
              <a:rPr lang="en-US" dirty="0"/>
              <a:t>~30 signals (~12 devices)</a:t>
            </a:r>
          </a:p>
        </p:txBody>
      </p:sp>
      <p:sp>
        <p:nvSpPr>
          <p:cNvPr id="25" name="TextBox 24"/>
          <p:cNvSpPr txBox="1"/>
          <p:nvPr/>
        </p:nvSpPr>
        <p:spPr>
          <a:xfrm>
            <a:off x="683568" y="3789040"/>
            <a:ext cx="2164375" cy="1077218"/>
          </a:xfrm>
          <a:prstGeom prst="rect">
            <a:avLst/>
          </a:prstGeom>
          <a:noFill/>
        </p:spPr>
        <p:txBody>
          <a:bodyPr wrap="none" rtlCol="0">
            <a:spAutoFit/>
          </a:bodyPr>
          <a:lstStyle/>
          <a:p>
            <a:pPr algn="l"/>
            <a:r>
              <a:rPr lang="en-US" dirty="0"/>
              <a:t>0.5 m</a:t>
            </a:r>
            <a:r>
              <a:rPr lang="pl-PL" dirty="0"/>
              <a:t> x </a:t>
            </a:r>
            <a:r>
              <a:rPr lang="en-US" dirty="0"/>
              <a:t>0.3 </a:t>
            </a:r>
            <a:r>
              <a:rPr lang="pl-PL" dirty="0"/>
              <a:t>m x </a:t>
            </a:r>
            <a:r>
              <a:rPr lang="en-US" dirty="0"/>
              <a:t>0.2 </a:t>
            </a:r>
            <a:r>
              <a:rPr lang="pl-PL" dirty="0"/>
              <a:t>m</a:t>
            </a:r>
          </a:p>
          <a:p>
            <a:pPr algn="l"/>
            <a:r>
              <a:rPr lang="en-US" dirty="0"/>
              <a:t>8 kg</a:t>
            </a:r>
          </a:p>
          <a:p>
            <a:pPr algn="l"/>
            <a:r>
              <a:rPr lang="en-US" dirty="0"/>
              <a:t>No power required</a:t>
            </a:r>
          </a:p>
          <a:p>
            <a:pPr algn="l"/>
            <a:r>
              <a:rPr lang="en-US" dirty="0"/>
              <a:t>~12 signals</a:t>
            </a:r>
          </a:p>
        </p:txBody>
      </p:sp>
      <p:grpSp>
        <p:nvGrpSpPr>
          <p:cNvPr id="20" name="Group 19"/>
          <p:cNvGrpSpPr/>
          <p:nvPr/>
        </p:nvGrpSpPr>
        <p:grpSpPr>
          <a:xfrm>
            <a:off x="1475656" y="3140968"/>
            <a:ext cx="936104" cy="576064"/>
            <a:chOff x="1475656" y="3140968"/>
            <a:chExt cx="936104" cy="576064"/>
          </a:xfrm>
        </p:grpSpPr>
        <p:sp>
          <p:nvSpPr>
            <p:cNvPr id="17" name="Rectangle 16"/>
            <p:cNvSpPr/>
            <p:nvPr/>
          </p:nvSpPr>
          <p:spPr bwMode="auto">
            <a:xfrm>
              <a:off x="1475656" y="3140968"/>
              <a:ext cx="936104" cy="576064"/>
            </a:xfrm>
            <a:prstGeom prst="rect">
              <a:avLst/>
            </a:prstGeom>
            <a:gradFill>
              <a:gsLst>
                <a:gs pos="0">
                  <a:srgbClr val="FFEFD1"/>
                </a:gs>
                <a:gs pos="64999">
                  <a:srgbClr val="F0EBD5"/>
                </a:gs>
                <a:gs pos="100000">
                  <a:srgbClr val="D1C39F"/>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2" name="Oval 11"/>
            <p:cNvSpPr/>
            <p:nvPr/>
          </p:nvSpPr>
          <p:spPr bwMode="auto">
            <a:xfrm>
              <a:off x="1475656" y="3140968"/>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Oval 13"/>
            <p:cNvSpPr/>
            <p:nvPr/>
          </p:nvSpPr>
          <p:spPr bwMode="auto">
            <a:xfrm>
              <a:off x="1475656" y="3671313"/>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Oval 17"/>
            <p:cNvSpPr/>
            <p:nvPr/>
          </p:nvSpPr>
          <p:spPr bwMode="auto">
            <a:xfrm>
              <a:off x="2366041" y="3671313"/>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9" name="Oval 18"/>
            <p:cNvSpPr/>
            <p:nvPr/>
          </p:nvSpPr>
          <p:spPr bwMode="auto">
            <a:xfrm>
              <a:off x="2366041" y="3140968"/>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grpSp>
        <p:nvGrpSpPr>
          <p:cNvPr id="37" name="Group 36"/>
          <p:cNvGrpSpPr/>
          <p:nvPr/>
        </p:nvGrpSpPr>
        <p:grpSpPr>
          <a:xfrm>
            <a:off x="3851920" y="1556792"/>
            <a:ext cx="1800200" cy="2160000"/>
            <a:chOff x="3851920" y="1556792"/>
            <a:chExt cx="1800200" cy="2160000"/>
          </a:xfrm>
        </p:grpSpPr>
        <p:sp>
          <p:nvSpPr>
            <p:cNvPr id="6" name="Rectangle 5"/>
            <p:cNvSpPr/>
            <p:nvPr/>
          </p:nvSpPr>
          <p:spPr bwMode="auto">
            <a:xfrm>
              <a:off x="3852120" y="1556792"/>
              <a:ext cx="1800000" cy="2160000"/>
            </a:xfrm>
            <a:prstGeom prst="rect">
              <a:avLst/>
            </a:prstGeom>
            <a:gradFill>
              <a:gsLst>
                <a:gs pos="0">
                  <a:srgbClr val="FFEFD1"/>
                </a:gs>
                <a:gs pos="64999">
                  <a:srgbClr val="F0EBD5"/>
                </a:gs>
                <a:gs pos="100000">
                  <a:srgbClr val="D1C39F"/>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Rectangle 33"/>
            <p:cNvSpPr/>
            <p:nvPr/>
          </p:nvSpPr>
          <p:spPr bwMode="auto">
            <a:xfrm>
              <a:off x="3851920" y="1700808"/>
              <a:ext cx="45719" cy="216024"/>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5" name="Rectangle 34"/>
            <p:cNvSpPr/>
            <p:nvPr/>
          </p:nvSpPr>
          <p:spPr bwMode="auto">
            <a:xfrm>
              <a:off x="3851920" y="3356992"/>
              <a:ext cx="45719" cy="216024"/>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6" name="Oval 35"/>
            <p:cNvSpPr/>
            <p:nvPr/>
          </p:nvSpPr>
          <p:spPr bwMode="auto">
            <a:xfrm>
              <a:off x="5508104" y="1772816"/>
              <a:ext cx="72008" cy="72008"/>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28" name="Oval 27"/>
            <p:cNvSpPr/>
            <p:nvPr/>
          </p:nvSpPr>
          <p:spPr bwMode="auto">
            <a:xfrm>
              <a:off x="5508104" y="3429000"/>
              <a:ext cx="72008" cy="72008"/>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8"/>
          <p:cNvSpPr>
            <a:spLocks noChangeArrowheads="1"/>
          </p:cNvSpPr>
          <p:nvPr/>
        </p:nvSpPr>
        <p:spPr bwMode="auto">
          <a:xfrm rot="19661697">
            <a:off x="4427610" y="5767645"/>
            <a:ext cx="576263" cy="1512888"/>
          </a:xfrm>
          <a:prstGeom prst="rect">
            <a:avLst/>
          </a:prstGeom>
          <a:solidFill>
            <a:srgbClr val="CC9900"/>
          </a:solidFill>
          <a:ln w="9525" algn="ctr">
            <a:solidFill>
              <a:srgbClr val="C0C0C0"/>
            </a:solidFill>
            <a:miter lim="800000"/>
            <a:headEnd/>
            <a:tailEnd/>
          </a:ln>
          <a:effectLst/>
        </p:spPr>
        <p:txBody>
          <a:bodyPr wrap="none" anchor="ctr"/>
          <a:lstStyle/>
          <a:p>
            <a:r>
              <a:rPr lang="en-US" dirty="0">
                <a:solidFill>
                  <a:srgbClr val="FFFFFF"/>
                </a:solidFill>
              </a:rPr>
              <a:t>AO</a:t>
            </a:r>
          </a:p>
          <a:p>
            <a:r>
              <a:rPr lang="en-US" dirty="0">
                <a:solidFill>
                  <a:srgbClr val="FFFFFF"/>
                </a:solidFill>
              </a:rPr>
              <a:t>V</a:t>
            </a:r>
          </a:p>
        </p:txBody>
      </p:sp>
      <p:sp>
        <p:nvSpPr>
          <p:cNvPr id="34" name="Rectangle 12"/>
          <p:cNvSpPr>
            <a:spLocks noChangeArrowheads="1"/>
          </p:cNvSpPr>
          <p:nvPr/>
        </p:nvSpPr>
        <p:spPr bwMode="auto">
          <a:xfrm>
            <a:off x="4427786" y="4076353"/>
            <a:ext cx="576262" cy="1512887"/>
          </a:xfrm>
          <a:prstGeom prst="rect">
            <a:avLst/>
          </a:prstGeom>
          <a:solidFill>
            <a:srgbClr val="00B0F0"/>
          </a:solidFill>
          <a:ln w="9525" algn="ctr">
            <a:solidFill>
              <a:srgbClr val="C0C0C0"/>
            </a:solidFill>
            <a:miter lim="800000"/>
            <a:headEnd/>
            <a:tailEnd/>
          </a:ln>
          <a:effectLst/>
        </p:spPr>
        <p:txBody>
          <a:bodyPr wrap="none" anchor="ctr"/>
          <a:lstStyle/>
          <a:p>
            <a:r>
              <a:rPr lang="en-US" dirty="0">
                <a:solidFill>
                  <a:srgbClr val="FFFFFF"/>
                </a:solidFill>
              </a:rPr>
              <a:t>DO</a:t>
            </a:r>
          </a:p>
          <a:p>
            <a:r>
              <a:rPr lang="en-US" dirty="0" err="1">
                <a:solidFill>
                  <a:srgbClr val="FFFFFF"/>
                </a:solidFill>
              </a:rPr>
              <a:t>Rel</a:t>
            </a:r>
            <a:endParaRPr lang="en-US" dirty="0">
              <a:solidFill>
                <a:srgbClr val="FFFFFF"/>
              </a:solidFill>
            </a:endParaRPr>
          </a:p>
          <a:p>
            <a:r>
              <a:rPr lang="en-US" dirty="0">
                <a:solidFill>
                  <a:srgbClr val="FFFFFF"/>
                </a:solidFill>
              </a:rPr>
              <a:t>NC</a:t>
            </a:r>
          </a:p>
        </p:txBody>
      </p:sp>
      <p:sp>
        <p:nvSpPr>
          <p:cNvPr id="33" name="Rectangle 13"/>
          <p:cNvSpPr>
            <a:spLocks noChangeArrowheads="1"/>
          </p:cNvSpPr>
          <p:nvPr/>
        </p:nvSpPr>
        <p:spPr bwMode="auto">
          <a:xfrm rot="2935324">
            <a:off x="2091088" y="4273027"/>
            <a:ext cx="576262" cy="1512887"/>
          </a:xfrm>
          <a:prstGeom prst="rect">
            <a:avLst/>
          </a:prstGeom>
          <a:solidFill>
            <a:srgbClr val="FFFFFF"/>
          </a:solidFill>
          <a:ln w="9525" algn="ctr">
            <a:solidFill>
              <a:schemeClr val="tx1"/>
            </a:solidFill>
            <a:miter lim="800000"/>
            <a:headEnd/>
            <a:tailEnd/>
          </a:ln>
          <a:effectLst/>
        </p:spPr>
        <p:txBody>
          <a:bodyPr wrap="none" anchor="ctr"/>
          <a:lstStyle/>
          <a:p>
            <a:r>
              <a:rPr lang="en-US" dirty="0">
                <a:solidFill>
                  <a:schemeClr val="tx1"/>
                </a:solidFill>
              </a:rPr>
              <a:t>DO</a:t>
            </a:r>
          </a:p>
          <a:p>
            <a:r>
              <a:rPr lang="en-US" dirty="0">
                <a:solidFill>
                  <a:schemeClr val="tx1"/>
                </a:solidFill>
              </a:rPr>
              <a:t>AC</a:t>
            </a:r>
          </a:p>
        </p:txBody>
      </p:sp>
      <p:sp>
        <p:nvSpPr>
          <p:cNvPr id="32" name="Rectangle 13"/>
          <p:cNvSpPr>
            <a:spLocks noChangeArrowheads="1"/>
          </p:cNvSpPr>
          <p:nvPr/>
        </p:nvSpPr>
        <p:spPr bwMode="auto">
          <a:xfrm rot="4427844">
            <a:off x="3434482" y="4129011"/>
            <a:ext cx="576262" cy="1512887"/>
          </a:xfrm>
          <a:prstGeom prst="rect">
            <a:avLst/>
          </a:prstGeom>
          <a:solidFill>
            <a:srgbClr val="0070C0"/>
          </a:solidFill>
          <a:ln w="9525" algn="ctr">
            <a:solidFill>
              <a:srgbClr val="C0C0C0"/>
            </a:solidFill>
            <a:miter lim="800000"/>
            <a:headEnd/>
            <a:tailEnd/>
          </a:ln>
          <a:effectLst/>
        </p:spPr>
        <p:txBody>
          <a:bodyPr wrap="none" anchor="ctr"/>
          <a:lstStyle/>
          <a:p>
            <a:r>
              <a:rPr lang="en-US" dirty="0">
                <a:solidFill>
                  <a:srgbClr val="FFFFFF"/>
                </a:solidFill>
              </a:rPr>
              <a:t>DO</a:t>
            </a:r>
          </a:p>
          <a:p>
            <a:r>
              <a:rPr lang="en-US" dirty="0" err="1">
                <a:solidFill>
                  <a:srgbClr val="FFFFFF"/>
                </a:solidFill>
              </a:rPr>
              <a:t>Iso</a:t>
            </a:r>
            <a:endParaRPr lang="en-US" dirty="0">
              <a:solidFill>
                <a:srgbClr val="FFFFFF"/>
              </a:solidFill>
            </a:endParaRPr>
          </a:p>
        </p:txBody>
      </p:sp>
      <p:sp>
        <p:nvSpPr>
          <p:cNvPr id="31" name="Rectangle 10"/>
          <p:cNvSpPr>
            <a:spLocks noChangeArrowheads="1"/>
          </p:cNvSpPr>
          <p:nvPr/>
        </p:nvSpPr>
        <p:spPr bwMode="auto">
          <a:xfrm rot="21179200">
            <a:off x="665171" y="5414984"/>
            <a:ext cx="576262" cy="1512887"/>
          </a:xfrm>
          <a:prstGeom prst="rect">
            <a:avLst/>
          </a:prstGeom>
          <a:solidFill>
            <a:srgbClr val="00B050"/>
          </a:solidFill>
          <a:ln w="9525" algn="ctr">
            <a:solidFill>
              <a:srgbClr val="C0C0C0"/>
            </a:solidFill>
            <a:miter lim="800000"/>
            <a:headEnd/>
            <a:tailEnd/>
          </a:ln>
          <a:effectLst/>
        </p:spPr>
        <p:txBody>
          <a:bodyPr wrap="none" anchor="ctr"/>
          <a:lstStyle/>
          <a:p>
            <a:r>
              <a:rPr lang="en-US" dirty="0">
                <a:solidFill>
                  <a:srgbClr val="FFFFFF"/>
                </a:solidFill>
              </a:rPr>
              <a:t>DI</a:t>
            </a:r>
          </a:p>
          <a:p>
            <a:r>
              <a:rPr lang="en-US" dirty="0">
                <a:solidFill>
                  <a:srgbClr val="FFFFFF"/>
                </a:solidFill>
              </a:rPr>
              <a:t>DC</a:t>
            </a:r>
          </a:p>
          <a:p>
            <a:r>
              <a:rPr lang="en-US" dirty="0" err="1">
                <a:solidFill>
                  <a:srgbClr val="FFFFFF"/>
                </a:solidFill>
              </a:rPr>
              <a:t>Iso</a:t>
            </a:r>
            <a:endParaRPr lang="en-US" dirty="0">
              <a:solidFill>
                <a:srgbClr val="FFFFFF"/>
              </a:solidFill>
            </a:endParaRPr>
          </a:p>
        </p:txBody>
      </p:sp>
      <p:sp>
        <p:nvSpPr>
          <p:cNvPr id="29" name="Rectangle 10"/>
          <p:cNvSpPr>
            <a:spLocks noChangeArrowheads="1"/>
          </p:cNvSpPr>
          <p:nvPr/>
        </p:nvSpPr>
        <p:spPr bwMode="auto">
          <a:xfrm>
            <a:off x="2627784" y="4508401"/>
            <a:ext cx="576262" cy="1512887"/>
          </a:xfrm>
          <a:prstGeom prst="rect">
            <a:avLst/>
          </a:prstGeom>
          <a:solidFill>
            <a:srgbClr val="FFFF00"/>
          </a:solidFill>
          <a:ln w="9525" algn="ctr">
            <a:solidFill>
              <a:srgbClr val="C0C0C0"/>
            </a:solidFill>
            <a:miter lim="800000"/>
            <a:headEnd/>
            <a:tailEnd/>
          </a:ln>
          <a:effectLst/>
        </p:spPr>
        <p:txBody>
          <a:bodyPr wrap="none" anchor="ctr"/>
          <a:lstStyle/>
          <a:p>
            <a:r>
              <a:rPr lang="en-US" dirty="0">
                <a:solidFill>
                  <a:schemeClr val="tx1"/>
                </a:solidFill>
              </a:rPr>
              <a:t>DI</a:t>
            </a:r>
          </a:p>
          <a:p>
            <a:r>
              <a:rPr lang="en-US" dirty="0">
                <a:solidFill>
                  <a:schemeClr val="tx1"/>
                </a:solidFill>
              </a:rPr>
              <a:t>DC</a:t>
            </a:r>
          </a:p>
          <a:p>
            <a:r>
              <a:rPr lang="en-US" dirty="0">
                <a:solidFill>
                  <a:schemeClr val="tx1"/>
                </a:solidFill>
              </a:rPr>
              <a:t>Low</a:t>
            </a:r>
          </a:p>
        </p:txBody>
      </p:sp>
      <p:sp>
        <p:nvSpPr>
          <p:cNvPr id="26" name="Rectangle 14"/>
          <p:cNvSpPr>
            <a:spLocks noChangeArrowheads="1"/>
          </p:cNvSpPr>
          <p:nvPr/>
        </p:nvSpPr>
        <p:spPr bwMode="auto">
          <a:xfrm>
            <a:off x="3995936" y="4761281"/>
            <a:ext cx="576263" cy="1512888"/>
          </a:xfrm>
          <a:prstGeom prst="rect">
            <a:avLst/>
          </a:prstGeom>
          <a:solidFill>
            <a:srgbClr val="7030A0"/>
          </a:solidFill>
          <a:ln w="9525" algn="ctr">
            <a:solidFill>
              <a:srgbClr val="C0C0C0"/>
            </a:solidFill>
            <a:miter lim="800000"/>
            <a:headEnd/>
            <a:tailEnd/>
          </a:ln>
          <a:effectLst/>
        </p:spPr>
        <p:txBody>
          <a:bodyPr wrap="none" anchor="ctr"/>
          <a:lstStyle/>
          <a:p>
            <a:r>
              <a:rPr lang="en-US" dirty="0">
                <a:solidFill>
                  <a:srgbClr val="FFFFFF"/>
                </a:solidFill>
              </a:rPr>
              <a:t>T/C</a:t>
            </a:r>
          </a:p>
        </p:txBody>
      </p:sp>
      <p:sp>
        <p:nvSpPr>
          <p:cNvPr id="30" name="Title 29"/>
          <p:cNvSpPr>
            <a:spLocks noGrp="1"/>
          </p:cNvSpPr>
          <p:nvPr>
            <p:ph type="title"/>
          </p:nvPr>
        </p:nvSpPr>
        <p:spPr/>
        <p:txBody>
          <a:bodyPr/>
          <a:lstStyle/>
          <a:p>
            <a:r>
              <a:rPr lang="en-US" dirty="0"/>
              <a:t>Simplify I/O: Hardware Standardization Through Software-Based Customization</a:t>
            </a:r>
          </a:p>
        </p:txBody>
      </p:sp>
      <p:sp>
        <p:nvSpPr>
          <p:cNvPr id="503813" name="Rectangle 5"/>
          <p:cNvSpPr>
            <a:spLocks noGrp="1" noChangeArrowheads="1"/>
          </p:cNvSpPr>
          <p:nvPr>
            <p:ph sz="half" idx="1"/>
          </p:nvPr>
        </p:nvSpPr>
        <p:spPr>
          <a:xfrm>
            <a:off x="590550" y="1206500"/>
            <a:ext cx="4095750" cy="3301901"/>
          </a:xfrm>
        </p:spPr>
        <p:txBody>
          <a:bodyPr/>
          <a:lstStyle/>
          <a:p>
            <a:pPr>
              <a:buNone/>
            </a:pPr>
            <a:r>
              <a:rPr lang="en-US" sz="2400" dirty="0"/>
              <a:t>Hardwired I/O</a:t>
            </a:r>
          </a:p>
          <a:p>
            <a:r>
              <a:rPr lang="en-US" sz="2400" dirty="0"/>
              <a:t>A plethora of different hardwired signals</a:t>
            </a:r>
          </a:p>
          <a:p>
            <a:r>
              <a:rPr lang="en-US" sz="2400" dirty="0"/>
              <a:t>A bewildering array of I/O card types</a:t>
            </a:r>
          </a:p>
          <a:p>
            <a:r>
              <a:rPr lang="en-US" sz="2400" dirty="0"/>
              <a:t>Segregate signal types for each device</a:t>
            </a:r>
          </a:p>
          <a:p>
            <a:r>
              <a:rPr lang="en-US" sz="2400"/>
              <a:t>Bring device signals </a:t>
            </a:r>
            <a:r>
              <a:rPr lang="en-US" sz="2400" dirty="0"/>
              <a:t>back together again in software</a:t>
            </a:r>
          </a:p>
        </p:txBody>
      </p:sp>
      <p:sp>
        <p:nvSpPr>
          <p:cNvPr id="503814" name="Rectangle 6"/>
          <p:cNvSpPr>
            <a:spLocks noGrp="1" noChangeArrowheads="1"/>
          </p:cNvSpPr>
          <p:nvPr>
            <p:ph sz="half" idx="2"/>
          </p:nvPr>
        </p:nvSpPr>
        <p:spPr>
          <a:xfrm>
            <a:off x="4838700" y="1206500"/>
            <a:ext cx="4095750" cy="3301901"/>
          </a:xfrm>
        </p:spPr>
        <p:txBody>
          <a:bodyPr/>
          <a:lstStyle/>
          <a:p>
            <a:pPr>
              <a:buNone/>
            </a:pPr>
            <a:r>
              <a:rPr lang="en-US" sz="2400" dirty="0"/>
              <a:t>Fieldbus is Soft I/O</a:t>
            </a:r>
          </a:p>
          <a:p>
            <a:r>
              <a:rPr lang="en-US" sz="2400" dirty="0"/>
              <a:t>One type of interface card for all kinds of devices:</a:t>
            </a:r>
          </a:p>
          <a:p>
            <a:pPr lvl="1"/>
            <a:r>
              <a:rPr lang="en-US" sz="2000" dirty="0"/>
              <a:t>Sensing</a:t>
            </a:r>
          </a:p>
          <a:p>
            <a:pPr lvl="1"/>
            <a:r>
              <a:rPr lang="en-US" sz="2000" dirty="0"/>
              <a:t>Actuating</a:t>
            </a:r>
          </a:p>
          <a:p>
            <a:pPr lvl="1"/>
            <a:r>
              <a:rPr lang="en-US" sz="2000" dirty="0"/>
              <a:t>“Analog”</a:t>
            </a:r>
          </a:p>
          <a:p>
            <a:pPr lvl="1"/>
            <a:r>
              <a:rPr lang="en-US" sz="2000" dirty="0"/>
              <a:t>Discrete </a:t>
            </a:r>
          </a:p>
          <a:p>
            <a:r>
              <a:rPr lang="en-US" sz="2400" dirty="0"/>
              <a:t>Two ports per card</a:t>
            </a:r>
          </a:p>
          <a:p>
            <a:pPr lvl="1"/>
            <a:r>
              <a:rPr lang="en-US" sz="2000" dirty="0"/>
              <a:t>Max 32 devices</a:t>
            </a:r>
          </a:p>
          <a:p>
            <a:pPr lvl="1"/>
            <a:r>
              <a:rPr lang="en-US" sz="2000" dirty="0"/>
              <a:t>&gt; 96 I/O signals</a:t>
            </a:r>
          </a:p>
          <a:p>
            <a:r>
              <a:rPr lang="en-US" sz="2400" dirty="0"/>
              <a:t>No need to segregate signals</a:t>
            </a:r>
          </a:p>
        </p:txBody>
      </p:sp>
      <p:sp>
        <p:nvSpPr>
          <p:cNvPr id="503819" name="Rectangle 11"/>
          <p:cNvSpPr>
            <a:spLocks noChangeArrowheads="1"/>
          </p:cNvSpPr>
          <p:nvPr/>
        </p:nvSpPr>
        <p:spPr bwMode="auto">
          <a:xfrm>
            <a:off x="6660232" y="5085184"/>
            <a:ext cx="576263" cy="1512887"/>
          </a:xfrm>
          <a:prstGeom prst="rect">
            <a:avLst/>
          </a:prstGeom>
          <a:solidFill>
            <a:srgbClr val="000000"/>
          </a:solidFill>
          <a:ln w="9525" algn="ctr">
            <a:solidFill>
              <a:srgbClr val="C0C0C0"/>
            </a:solidFill>
            <a:miter lim="800000"/>
            <a:headEnd/>
            <a:tailEnd/>
          </a:ln>
          <a:effectLst/>
        </p:spPr>
        <p:txBody>
          <a:bodyPr wrap="none" anchor="ctr"/>
          <a:lstStyle/>
          <a:p>
            <a:r>
              <a:rPr lang="en-US" dirty="0">
                <a:solidFill>
                  <a:srgbClr val="FFFFFF"/>
                </a:solidFill>
              </a:rPr>
              <a:t>H1</a:t>
            </a:r>
          </a:p>
        </p:txBody>
      </p:sp>
      <p:sp>
        <p:nvSpPr>
          <p:cNvPr id="503815" name="Rectangle 7"/>
          <p:cNvSpPr>
            <a:spLocks noChangeArrowheads="1"/>
          </p:cNvSpPr>
          <p:nvPr/>
        </p:nvSpPr>
        <p:spPr bwMode="auto">
          <a:xfrm rot="2385382">
            <a:off x="376620" y="4826611"/>
            <a:ext cx="576262" cy="1512888"/>
          </a:xfrm>
          <a:prstGeom prst="rect">
            <a:avLst/>
          </a:prstGeom>
          <a:solidFill>
            <a:srgbClr val="FF0000"/>
          </a:solidFill>
          <a:ln w="9525" algn="ctr">
            <a:solidFill>
              <a:srgbClr val="C0C0C0"/>
            </a:solidFill>
            <a:miter lim="800000"/>
            <a:headEnd/>
            <a:tailEnd/>
          </a:ln>
          <a:effectLst/>
        </p:spPr>
        <p:txBody>
          <a:bodyPr wrap="none" anchor="ctr"/>
          <a:lstStyle/>
          <a:p>
            <a:r>
              <a:rPr lang="en-US">
                <a:solidFill>
                  <a:srgbClr val="FFFFFF"/>
                </a:solidFill>
              </a:rPr>
              <a:t>AI</a:t>
            </a:r>
          </a:p>
        </p:txBody>
      </p:sp>
      <p:sp>
        <p:nvSpPr>
          <p:cNvPr id="503816" name="Rectangle 8"/>
          <p:cNvSpPr>
            <a:spLocks noChangeArrowheads="1"/>
          </p:cNvSpPr>
          <p:nvPr/>
        </p:nvSpPr>
        <p:spPr bwMode="auto">
          <a:xfrm rot="19661697">
            <a:off x="1095757" y="4826611"/>
            <a:ext cx="576263" cy="1512888"/>
          </a:xfrm>
          <a:prstGeom prst="rect">
            <a:avLst/>
          </a:prstGeom>
          <a:solidFill>
            <a:srgbClr val="FFC000"/>
          </a:solidFill>
          <a:ln w="9525" algn="ctr">
            <a:solidFill>
              <a:srgbClr val="C0C0C0"/>
            </a:solidFill>
            <a:miter lim="800000"/>
            <a:headEnd/>
            <a:tailEnd/>
          </a:ln>
          <a:effectLst/>
        </p:spPr>
        <p:txBody>
          <a:bodyPr wrap="none" anchor="ctr"/>
          <a:lstStyle/>
          <a:p>
            <a:r>
              <a:rPr lang="en-US" dirty="0">
                <a:solidFill>
                  <a:srgbClr val="FFFFFF"/>
                </a:solidFill>
              </a:rPr>
              <a:t>AO</a:t>
            </a:r>
          </a:p>
          <a:p>
            <a:r>
              <a:rPr lang="en-US" dirty="0">
                <a:solidFill>
                  <a:srgbClr val="FFFFFF"/>
                </a:solidFill>
              </a:rPr>
              <a:t>I</a:t>
            </a:r>
          </a:p>
        </p:txBody>
      </p:sp>
      <p:sp>
        <p:nvSpPr>
          <p:cNvPr id="503817" name="Rectangle 9"/>
          <p:cNvSpPr>
            <a:spLocks noChangeArrowheads="1"/>
          </p:cNvSpPr>
          <p:nvPr/>
        </p:nvSpPr>
        <p:spPr bwMode="auto">
          <a:xfrm rot="20485163">
            <a:off x="1629662" y="4600035"/>
            <a:ext cx="576262" cy="1512888"/>
          </a:xfrm>
          <a:prstGeom prst="rect">
            <a:avLst/>
          </a:prstGeom>
          <a:solidFill>
            <a:srgbClr val="C00000"/>
          </a:solidFill>
          <a:ln w="9525" algn="ctr">
            <a:solidFill>
              <a:srgbClr val="C0C0C0"/>
            </a:solidFill>
            <a:miter lim="800000"/>
            <a:headEnd/>
            <a:tailEnd/>
          </a:ln>
          <a:effectLst/>
        </p:spPr>
        <p:txBody>
          <a:bodyPr wrap="none" anchor="ctr"/>
          <a:lstStyle/>
          <a:p>
            <a:r>
              <a:rPr lang="en-US">
                <a:solidFill>
                  <a:srgbClr val="FFFFFF"/>
                </a:solidFill>
              </a:rPr>
              <a:t>DI</a:t>
            </a:r>
          </a:p>
          <a:p>
            <a:r>
              <a:rPr lang="en-US">
                <a:solidFill>
                  <a:srgbClr val="FFFFFF"/>
                </a:solidFill>
              </a:rPr>
              <a:t>AC</a:t>
            </a:r>
          </a:p>
        </p:txBody>
      </p:sp>
      <p:sp>
        <p:nvSpPr>
          <p:cNvPr id="503818" name="Rectangle 10"/>
          <p:cNvSpPr>
            <a:spLocks noChangeArrowheads="1"/>
          </p:cNvSpPr>
          <p:nvPr/>
        </p:nvSpPr>
        <p:spPr bwMode="auto">
          <a:xfrm rot="4022859">
            <a:off x="1780418" y="5352610"/>
            <a:ext cx="576262" cy="1512887"/>
          </a:xfrm>
          <a:prstGeom prst="rect">
            <a:avLst/>
          </a:prstGeom>
          <a:solidFill>
            <a:srgbClr val="00FF00"/>
          </a:solidFill>
          <a:ln w="9525" algn="ctr">
            <a:solidFill>
              <a:srgbClr val="C0C0C0"/>
            </a:solidFill>
            <a:miter lim="800000"/>
            <a:headEnd/>
            <a:tailEnd/>
          </a:ln>
          <a:effectLst/>
        </p:spPr>
        <p:txBody>
          <a:bodyPr wrap="none" anchor="ctr"/>
          <a:lstStyle/>
          <a:p>
            <a:r>
              <a:rPr lang="en-US">
                <a:solidFill>
                  <a:schemeClr val="tx1"/>
                </a:solidFill>
              </a:rPr>
              <a:t>DI</a:t>
            </a:r>
          </a:p>
          <a:p>
            <a:r>
              <a:rPr lang="en-US">
                <a:solidFill>
                  <a:schemeClr val="tx1"/>
                </a:solidFill>
              </a:rPr>
              <a:t>DC</a:t>
            </a:r>
          </a:p>
        </p:txBody>
      </p:sp>
      <p:sp>
        <p:nvSpPr>
          <p:cNvPr id="503820" name="Rectangle 12"/>
          <p:cNvSpPr>
            <a:spLocks noChangeArrowheads="1"/>
          </p:cNvSpPr>
          <p:nvPr/>
        </p:nvSpPr>
        <p:spPr bwMode="auto">
          <a:xfrm rot="2082540">
            <a:off x="2896204" y="5271030"/>
            <a:ext cx="576262" cy="1512887"/>
          </a:xfrm>
          <a:prstGeom prst="rect">
            <a:avLst/>
          </a:prstGeom>
          <a:solidFill>
            <a:srgbClr val="FF00FF"/>
          </a:solidFill>
          <a:ln w="9525" algn="ctr">
            <a:solidFill>
              <a:srgbClr val="C0C0C0"/>
            </a:solidFill>
            <a:miter lim="800000"/>
            <a:headEnd/>
            <a:tailEnd/>
          </a:ln>
          <a:effectLst/>
        </p:spPr>
        <p:txBody>
          <a:bodyPr wrap="none" anchor="ctr"/>
          <a:lstStyle/>
          <a:p>
            <a:r>
              <a:rPr lang="en-US" dirty="0">
                <a:solidFill>
                  <a:srgbClr val="FFFFFF"/>
                </a:solidFill>
              </a:rPr>
              <a:t>DO</a:t>
            </a:r>
          </a:p>
          <a:p>
            <a:r>
              <a:rPr lang="en-US" dirty="0" err="1">
                <a:solidFill>
                  <a:srgbClr val="FFFFFF"/>
                </a:solidFill>
              </a:rPr>
              <a:t>Rel</a:t>
            </a:r>
            <a:endParaRPr lang="en-US" dirty="0">
              <a:solidFill>
                <a:srgbClr val="FFFFFF"/>
              </a:solidFill>
            </a:endParaRPr>
          </a:p>
          <a:p>
            <a:r>
              <a:rPr lang="en-US" dirty="0">
                <a:solidFill>
                  <a:srgbClr val="FFFFFF"/>
                </a:solidFill>
              </a:rPr>
              <a:t>NO</a:t>
            </a:r>
          </a:p>
        </p:txBody>
      </p:sp>
      <p:sp>
        <p:nvSpPr>
          <p:cNvPr id="503821" name="Rectangle 13"/>
          <p:cNvSpPr>
            <a:spLocks noChangeArrowheads="1"/>
          </p:cNvSpPr>
          <p:nvPr/>
        </p:nvSpPr>
        <p:spPr bwMode="auto">
          <a:xfrm rot="20692151">
            <a:off x="3541515" y="5156473"/>
            <a:ext cx="576262" cy="1512887"/>
          </a:xfrm>
          <a:prstGeom prst="rect">
            <a:avLst/>
          </a:prstGeom>
          <a:solidFill>
            <a:srgbClr val="C0C0C0"/>
          </a:solidFill>
          <a:ln w="9525" algn="ctr">
            <a:solidFill>
              <a:srgbClr val="C0C0C0"/>
            </a:solidFill>
            <a:miter lim="800000"/>
            <a:headEnd/>
            <a:tailEnd/>
          </a:ln>
          <a:effectLst/>
        </p:spPr>
        <p:txBody>
          <a:bodyPr wrap="none" anchor="ctr"/>
          <a:lstStyle/>
          <a:p>
            <a:r>
              <a:rPr lang="en-US" dirty="0">
                <a:solidFill>
                  <a:schemeClr val="tx1"/>
                </a:solidFill>
              </a:rPr>
              <a:t>DO</a:t>
            </a:r>
          </a:p>
          <a:p>
            <a:r>
              <a:rPr lang="en-US" dirty="0">
                <a:solidFill>
                  <a:schemeClr val="tx1"/>
                </a:solidFill>
              </a:rPr>
              <a:t>High</a:t>
            </a:r>
          </a:p>
        </p:txBody>
      </p:sp>
      <p:sp>
        <p:nvSpPr>
          <p:cNvPr id="503822" name="Rectangle 14"/>
          <p:cNvSpPr>
            <a:spLocks noChangeArrowheads="1"/>
          </p:cNvSpPr>
          <p:nvPr/>
        </p:nvSpPr>
        <p:spPr bwMode="auto">
          <a:xfrm rot="4314788">
            <a:off x="4535536" y="5156473"/>
            <a:ext cx="576263" cy="1512888"/>
          </a:xfrm>
          <a:prstGeom prst="rect">
            <a:avLst/>
          </a:prstGeom>
          <a:solidFill>
            <a:srgbClr val="FFCC99"/>
          </a:solidFill>
          <a:ln w="9525" algn="ctr">
            <a:solidFill>
              <a:srgbClr val="C0C0C0"/>
            </a:solidFill>
            <a:miter lim="800000"/>
            <a:headEnd/>
            <a:tailEnd/>
          </a:ln>
          <a:effectLst/>
        </p:spPr>
        <p:txBody>
          <a:bodyPr wrap="none" anchor="ctr"/>
          <a:lstStyle/>
          <a:p>
            <a:r>
              <a:rPr lang="en-US" dirty="0">
                <a:solidFill>
                  <a:srgbClr val="FFFFFF"/>
                </a:solidFill>
              </a:rPr>
              <a:t>RTD</a:t>
            </a:r>
          </a:p>
        </p:txBody>
      </p:sp>
      <p:grpSp>
        <p:nvGrpSpPr>
          <p:cNvPr id="2" name="Group 14"/>
          <p:cNvGrpSpPr/>
          <p:nvPr/>
        </p:nvGrpSpPr>
        <p:grpSpPr>
          <a:xfrm>
            <a:off x="8136496" y="116632"/>
            <a:ext cx="900000" cy="900000"/>
            <a:chOff x="-2340768" y="3789040"/>
            <a:chExt cx="2016125" cy="2016125"/>
          </a:xfrm>
        </p:grpSpPr>
        <p:sp>
          <p:nvSpPr>
            <p:cNvPr id="16" name="AutoShape 10"/>
            <p:cNvSpPr>
              <a:spLocks noChangeAspect="1" noChangeArrowheads="1"/>
            </p:cNvSpPr>
            <p:nvPr/>
          </p:nvSpPr>
          <p:spPr bwMode="auto">
            <a:xfrm>
              <a:off x="-2340768" y="3789040"/>
              <a:ext cx="2016125" cy="2016125"/>
            </a:xfrm>
            <a:prstGeom prst="roundRect">
              <a:avLst>
                <a:gd name="adj" fmla="val 16667"/>
              </a:avLst>
            </a:prstGeom>
            <a:noFill/>
            <a:ln w="76200" algn="ctr">
              <a:solidFill>
                <a:srgbClr val="FF0000"/>
              </a:solidFill>
              <a:round/>
              <a:headEnd/>
              <a:tailEnd/>
            </a:ln>
            <a:effectLst/>
          </p:spPr>
          <p:txBody>
            <a:bodyPr wrap="none" anchor="ctr"/>
            <a:lstStyle/>
            <a:p>
              <a:endParaRPr lang="en-US"/>
            </a:p>
          </p:txBody>
        </p:sp>
        <p:sp>
          <p:nvSpPr>
            <p:cNvPr id="17" name="Oval 18"/>
            <p:cNvSpPr>
              <a:spLocks noChangeAspect="1" noChangeArrowheads="1"/>
            </p:cNvSpPr>
            <p:nvPr/>
          </p:nvSpPr>
          <p:spPr bwMode="auto">
            <a:xfrm>
              <a:off x="-219675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18" name="Oval 19"/>
            <p:cNvSpPr>
              <a:spLocks noChangeAspect="1" noChangeArrowheads="1"/>
            </p:cNvSpPr>
            <p:nvPr/>
          </p:nvSpPr>
          <p:spPr bwMode="auto">
            <a:xfrm>
              <a:off x="-183671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19" name="Oval 20"/>
            <p:cNvSpPr>
              <a:spLocks noChangeAspect="1" noChangeArrowheads="1"/>
            </p:cNvSpPr>
            <p:nvPr/>
          </p:nvSpPr>
          <p:spPr bwMode="auto">
            <a:xfrm>
              <a:off x="-1476672" y="5301928"/>
              <a:ext cx="287338" cy="287338"/>
            </a:xfrm>
            <a:prstGeom prst="ellipse">
              <a:avLst/>
            </a:prstGeom>
            <a:noFill/>
            <a:ln w="28575">
              <a:solidFill>
                <a:srgbClr val="FF0000"/>
              </a:solidFill>
              <a:round/>
              <a:headEnd/>
              <a:tailEnd/>
            </a:ln>
            <a:effectLst/>
          </p:spPr>
          <p:txBody>
            <a:bodyPr wrap="none" anchor="ctr"/>
            <a:lstStyle/>
            <a:p>
              <a:endParaRPr lang="en-US"/>
            </a:p>
          </p:txBody>
        </p:sp>
        <p:sp>
          <p:nvSpPr>
            <p:cNvPr id="20" name="Line 22"/>
            <p:cNvSpPr>
              <a:spLocks noChangeAspect="1" noChangeShapeType="1"/>
            </p:cNvSpPr>
            <p:nvPr/>
          </p:nvSpPr>
          <p:spPr bwMode="auto">
            <a:xfrm>
              <a:off x="-1692696" y="5157465"/>
              <a:ext cx="1007691" cy="0"/>
            </a:xfrm>
            <a:prstGeom prst="line">
              <a:avLst/>
            </a:prstGeom>
            <a:noFill/>
            <a:ln w="28575">
              <a:solidFill>
                <a:srgbClr val="FF0000"/>
              </a:solidFill>
              <a:round/>
              <a:headEnd/>
              <a:tailEnd/>
            </a:ln>
            <a:effectLst/>
          </p:spPr>
          <p:txBody>
            <a:bodyPr/>
            <a:lstStyle/>
            <a:p>
              <a:endParaRPr lang="en-US"/>
            </a:p>
          </p:txBody>
        </p:sp>
        <p:sp>
          <p:nvSpPr>
            <p:cNvPr id="21" name="Line 24"/>
            <p:cNvSpPr>
              <a:spLocks noChangeAspect="1" noChangeShapeType="1"/>
            </p:cNvSpPr>
            <p:nvPr/>
          </p:nvSpPr>
          <p:spPr bwMode="auto">
            <a:xfrm>
              <a:off x="-1692696" y="5157465"/>
              <a:ext cx="0" cy="144463"/>
            </a:xfrm>
            <a:prstGeom prst="line">
              <a:avLst/>
            </a:prstGeom>
            <a:noFill/>
            <a:ln w="28575">
              <a:solidFill>
                <a:srgbClr val="FF0000"/>
              </a:solidFill>
              <a:round/>
              <a:headEnd/>
              <a:tailEnd/>
            </a:ln>
            <a:effectLst/>
          </p:spPr>
          <p:txBody>
            <a:bodyPr/>
            <a:lstStyle/>
            <a:p>
              <a:endParaRPr lang="en-US"/>
            </a:p>
          </p:txBody>
        </p:sp>
        <p:sp>
          <p:nvSpPr>
            <p:cNvPr id="22" name="Line 26"/>
            <p:cNvSpPr>
              <a:spLocks noChangeAspect="1" noChangeShapeType="1"/>
            </p:cNvSpPr>
            <p:nvPr/>
          </p:nvSpPr>
          <p:spPr bwMode="auto">
            <a:xfrm>
              <a:off x="-665972" y="4292278"/>
              <a:ext cx="0" cy="871531"/>
            </a:xfrm>
            <a:prstGeom prst="line">
              <a:avLst/>
            </a:prstGeom>
            <a:noFill/>
            <a:ln w="28575">
              <a:solidFill>
                <a:srgbClr val="FF0000"/>
              </a:solidFill>
              <a:round/>
              <a:headEnd/>
              <a:tailEnd/>
            </a:ln>
            <a:effectLst/>
          </p:spPr>
          <p:txBody>
            <a:bodyPr/>
            <a:lstStyle/>
            <a:p>
              <a:endParaRPr lang="en-US"/>
            </a:p>
          </p:txBody>
        </p:sp>
        <p:sp>
          <p:nvSpPr>
            <p:cNvPr id="23" name="Rectangle 27"/>
            <p:cNvSpPr>
              <a:spLocks noChangeAspect="1" noChangeArrowheads="1"/>
            </p:cNvSpPr>
            <p:nvPr/>
          </p:nvSpPr>
          <p:spPr bwMode="auto">
            <a:xfrm>
              <a:off x="-829468" y="4004940"/>
              <a:ext cx="287338" cy="288925"/>
            </a:xfrm>
            <a:prstGeom prst="rect">
              <a:avLst/>
            </a:prstGeom>
            <a:noFill/>
            <a:ln w="28575">
              <a:solidFill>
                <a:srgbClr val="FF0000"/>
              </a:solidFill>
              <a:miter lim="800000"/>
              <a:headEnd/>
              <a:tailEnd/>
            </a:ln>
            <a:effectLst/>
          </p:spPr>
          <p:txBody>
            <a:bodyPr wrap="none" anchor="ctr"/>
            <a:lstStyle/>
            <a:p>
              <a:endParaRPr lang="en-US"/>
            </a:p>
          </p:txBody>
        </p:sp>
        <p:cxnSp>
          <p:nvCxnSpPr>
            <p:cNvPr id="24" name="Straight Connector 23"/>
            <p:cNvCxnSpPr>
              <a:stCxn id="17" idx="0"/>
              <a:endCxn id="21" idx="0"/>
            </p:cNvCxnSpPr>
            <p:nvPr/>
          </p:nvCxnSpPr>
          <p:spPr bwMode="auto">
            <a:xfrm rot="5400000" flipH="1" flipV="1">
              <a:off x="-1945121" y="5049504"/>
              <a:ext cx="144463" cy="36038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5" name="Straight Connector 24"/>
            <p:cNvCxnSpPr>
              <a:stCxn id="19" idx="0"/>
              <a:endCxn id="20" idx="0"/>
            </p:cNvCxnSpPr>
            <p:nvPr/>
          </p:nvCxnSpPr>
          <p:spPr bwMode="auto">
            <a:xfrm rot="16200000" flipV="1">
              <a:off x="-1585080" y="5049850"/>
              <a:ext cx="144463" cy="359693"/>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sp>
        <p:nvSpPr>
          <p:cNvPr id="66" name="Rectangle 65"/>
          <p:cNvSpPr/>
          <p:nvPr/>
        </p:nvSpPr>
        <p:spPr bwMode="auto">
          <a:xfrm>
            <a:off x="1475656" y="6957392"/>
            <a:ext cx="144016" cy="432048"/>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br>
              <a:rPr kumimoji="0" lang="en-US" sz="700" b="0" i="0" u="none" strike="noStrike" cap="none" normalizeH="0" baseline="0" dirty="0">
                <a:ln>
                  <a:noFill/>
                </a:ln>
                <a:solidFill>
                  <a:srgbClr val="000000"/>
                </a:solidFill>
                <a:effectLst/>
                <a:latin typeface="Arial" charset="0"/>
              </a:rPr>
            </a:br>
            <a:r>
              <a:rPr kumimoji="0" lang="en-US" sz="700" b="0" i="0" u="none" strike="noStrike" cap="none" normalizeH="0" baseline="0" dirty="0">
                <a:ln>
                  <a:noFill/>
                </a:ln>
                <a:solidFill>
                  <a:srgbClr val="000000"/>
                </a:solidFill>
                <a:effectLst/>
                <a:latin typeface="Arial" charset="0"/>
              </a:rPr>
              <a:t>AC</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452"/>
          <p:cNvSpPr>
            <a:spLocks noGrp="1"/>
          </p:cNvSpPr>
          <p:nvPr>
            <p:ph type="title"/>
          </p:nvPr>
        </p:nvSpPr>
        <p:spPr/>
        <p:txBody>
          <a:bodyPr/>
          <a:lstStyle/>
          <a:p>
            <a:r>
              <a:rPr lang="en-US" dirty="0"/>
              <a:t>Handle Late Changes Better</a:t>
            </a:r>
          </a:p>
        </p:txBody>
      </p:sp>
      <p:sp>
        <p:nvSpPr>
          <p:cNvPr id="454" name="Content Placeholder 453"/>
          <p:cNvSpPr>
            <a:spLocks noGrp="1"/>
          </p:cNvSpPr>
          <p:nvPr>
            <p:ph sz="half" idx="1"/>
          </p:nvPr>
        </p:nvSpPr>
        <p:spPr/>
        <p:txBody>
          <a:bodyPr/>
          <a:lstStyle/>
          <a:p>
            <a:pPr>
              <a:buNone/>
            </a:pPr>
            <a:r>
              <a:rPr lang="en-US" dirty="0"/>
              <a:t>Hardwired</a:t>
            </a:r>
          </a:p>
          <a:p>
            <a:r>
              <a:rPr lang="en-US" dirty="0"/>
              <a:t>Wait for final definition of devices and signals, then build</a:t>
            </a:r>
          </a:p>
        </p:txBody>
      </p:sp>
      <p:sp>
        <p:nvSpPr>
          <p:cNvPr id="455" name="Content Placeholder 454"/>
          <p:cNvSpPr>
            <a:spLocks noGrp="1"/>
          </p:cNvSpPr>
          <p:nvPr>
            <p:ph sz="half" idx="2"/>
          </p:nvPr>
        </p:nvSpPr>
        <p:spPr/>
        <p:txBody>
          <a:bodyPr/>
          <a:lstStyle/>
          <a:p>
            <a:pPr>
              <a:buNone/>
            </a:pPr>
            <a:r>
              <a:rPr lang="en-US" dirty="0"/>
              <a:t>Fieldbus</a:t>
            </a:r>
          </a:p>
          <a:p>
            <a:r>
              <a:rPr lang="en-US" dirty="0"/>
              <a:t>Interface card that fits any device and signal</a:t>
            </a:r>
          </a:p>
          <a:p>
            <a:r>
              <a:rPr lang="en-US"/>
              <a:t>Standard cabinets</a:t>
            </a:r>
            <a:endParaRPr lang="en-US" dirty="0"/>
          </a:p>
        </p:txBody>
      </p:sp>
      <p:grpSp>
        <p:nvGrpSpPr>
          <p:cNvPr id="456" name="Group 455"/>
          <p:cNvGrpSpPr/>
          <p:nvPr/>
        </p:nvGrpSpPr>
        <p:grpSpPr>
          <a:xfrm>
            <a:off x="539552" y="3284984"/>
            <a:ext cx="6912768" cy="3240360"/>
            <a:chOff x="539552" y="3429000"/>
            <a:chExt cx="6912768" cy="3096344"/>
          </a:xfrm>
        </p:grpSpPr>
        <p:sp>
          <p:nvSpPr>
            <p:cNvPr id="457" name="Rectangle 456"/>
            <p:cNvSpPr/>
            <p:nvPr/>
          </p:nvSpPr>
          <p:spPr bwMode="auto">
            <a:xfrm>
              <a:off x="539552" y="3429000"/>
              <a:ext cx="1440160" cy="3096344"/>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458" name="Rectangle 457"/>
            <p:cNvSpPr/>
            <p:nvPr/>
          </p:nvSpPr>
          <p:spPr bwMode="auto">
            <a:xfrm>
              <a:off x="2051720" y="3429000"/>
              <a:ext cx="1440160" cy="3096344"/>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459" name="Rectangle 458"/>
            <p:cNvSpPr/>
            <p:nvPr/>
          </p:nvSpPr>
          <p:spPr bwMode="auto">
            <a:xfrm>
              <a:off x="6012160" y="3429000"/>
              <a:ext cx="1440160" cy="3096344"/>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460" name="Rectangle 459"/>
            <p:cNvSpPr/>
            <p:nvPr/>
          </p:nvSpPr>
          <p:spPr bwMode="auto">
            <a:xfrm>
              <a:off x="3563888" y="3429000"/>
              <a:ext cx="1440160" cy="3096344"/>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sp>
        <p:nvSpPr>
          <p:cNvPr id="461" name="Rectangle 460"/>
          <p:cNvSpPr/>
          <p:nvPr/>
        </p:nvSpPr>
        <p:spPr bwMode="auto">
          <a:xfrm>
            <a:off x="539552" y="6453336"/>
            <a:ext cx="1440160" cy="152400"/>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462" name="Rectangle 461"/>
          <p:cNvSpPr/>
          <p:nvPr/>
        </p:nvSpPr>
        <p:spPr bwMode="auto">
          <a:xfrm>
            <a:off x="2051720" y="6453336"/>
            <a:ext cx="1440160" cy="152400"/>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463" name="Rectangle 462"/>
          <p:cNvSpPr/>
          <p:nvPr/>
        </p:nvSpPr>
        <p:spPr bwMode="auto">
          <a:xfrm>
            <a:off x="6012160" y="6453336"/>
            <a:ext cx="1440160" cy="152400"/>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464" name="Rectangle 463"/>
          <p:cNvSpPr/>
          <p:nvPr/>
        </p:nvSpPr>
        <p:spPr bwMode="auto">
          <a:xfrm>
            <a:off x="1547664" y="5301208"/>
            <a:ext cx="144016" cy="432048"/>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AC</a:t>
            </a:r>
          </a:p>
        </p:txBody>
      </p:sp>
      <p:sp>
        <p:nvSpPr>
          <p:cNvPr id="465" name="Rectangle 464"/>
          <p:cNvSpPr/>
          <p:nvPr/>
        </p:nvSpPr>
        <p:spPr bwMode="auto">
          <a:xfrm>
            <a:off x="683568" y="4725144"/>
            <a:ext cx="144016"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AI</a:t>
            </a:r>
          </a:p>
        </p:txBody>
      </p:sp>
      <p:sp>
        <p:nvSpPr>
          <p:cNvPr id="466" name="Rectangle 465"/>
          <p:cNvSpPr/>
          <p:nvPr/>
        </p:nvSpPr>
        <p:spPr bwMode="auto">
          <a:xfrm>
            <a:off x="827584" y="4725144"/>
            <a:ext cx="144016" cy="432048"/>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AO</a:t>
            </a:r>
          </a:p>
        </p:txBody>
      </p:sp>
      <p:sp>
        <p:nvSpPr>
          <p:cNvPr id="467" name="Rectangle 466"/>
          <p:cNvSpPr/>
          <p:nvPr/>
        </p:nvSpPr>
        <p:spPr bwMode="auto">
          <a:xfrm>
            <a:off x="971600" y="4725144"/>
            <a:ext cx="1440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NA</a:t>
            </a:r>
            <a:endParaRPr kumimoji="0" lang="en-US" sz="700" b="0" i="0" u="none" strike="noStrike" cap="none" normalizeH="0" baseline="0" dirty="0">
              <a:ln>
                <a:noFill/>
              </a:ln>
              <a:solidFill>
                <a:srgbClr val="000000"/>
              </a:solidFill>
              <a:effectLst/>
              <a:latin typeface="Arial" charset="0"/>
            </a:endParaRPr>
          </a:p>
        </p:txBody>
      </p:sp>
      <p:sp>
        <p:nvSpPr>
          <p:cNvPr id="468" name="Rectangle 467"/>
          <p:cNvSpPr/>
          <p:nvPr/>
        </p:nvSpPr>
        <p:spPr bwMode="auto">
          <a:xfrm>
            <a:off x="1115616" y="4725144"/>
            <a:ext cx="144016" cy="432048"/>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CO</a:t>
            </a:r>
            <a:endParaRPr kumimoji="0" lang="en-US" sz="700" b="0" i="0" u="none" strike="noStrike" cap="none" normalizeH="0" baseline="0" dirty="0">
              <a:ln>
                <a:noFill/>
              </a:ln>
              <a:solidFill>
                <a:srgbClr val="000000"/>
              </a:solidFill>
              <a:effectLst/>
              <a:latin typeface="Arial" charset="0"/>
            </a:endParaRPr>
          </a:p>
        </p:txBody>
      </p:sp>
      <p:sp>
        <p:nvSpPr>
          <p:cNvPr id="469" name="Rectangle 468"/>
          <p:cNvSpPr/>
          <p:nvPr/>
        </p:nvSpPr>
        <p:spPr bwMode="auto">
          <a:xfrm>
            <a:off x="1691680" y="5301208"/>
            <a:ext cx="144016" cy="432048"/>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br>
              <a:rPr kumimoji="0" lang="en-US" sz="700" b="0" i="0" u="none" strike="noStrike" cap="none" normalizeH="0" baseline="0" dirty="0">
                <a:ln>
                  <a:noFill/>
                </a:ln>
                <a:solidFill>
                  <a:srgbClr val="000000"/>
                </a:solidFill>
                <a:effectLst/>
                <a:latin typeface="Arial" charset="0"/>
              </a:rPr>
            </a:br>
            <a:r>
              <a:rPr kumimoji="0" lang="en-US" sz="700" b="0" i="0" u="none" strike="noStrike" cap="none" normalizeH="0" baseline="0" dirty="0">
                <a:ln>
                  <a:noFill/>
                </a:ln>
                <a:solidFill>
                  <a:srgbClr val="000000"/>
                </a:solidFill>
                <a:effectLst/>
                <a:latin typeface="Arial" charset="0"/>
              </a:rPr>
              <a:t>AC</a:t>
            </a:r>
          </a:p>
        </p:txBody>
      </p:sp>
      <p:sp>
        <p:nvSpPr>
          <p:cNvPr id="470" name="Rectangle 469"/>
          <p:cNvSpPr/>
          <p:nvPr/>
        </p:nvSpPr>
        <p:spPr bwMode="auto">
          <a:xfrm>
            <a:off x="1115616" y="5301208"/>
            <a:ext cx="144016" cy="432048"/>
          </a:xfrm>
          <a:prstGeom prst="rect">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RE</a:t>
            </a:r>
            <a:endParaRPr kumimoji="0" lang="en-US" sz="700" b="0" i="0" u="none" strike="noStrike" cap="none" normalizeH="0" baseline="0" dirty="0">
              <a:ln>
                <a:noFill/>
              </a:ln>
              <a:solidFill>
                <a:srgbClr val="000000"/>
              </a:solidFill>
              <a:effectLst/>
              <a:latin typeface="Arial" charset="0"/>
            </a:endParaRPr>
          </a:p>
        </p:txBody>
      </p:sp>
      <p:sp>
        <p:nvSpPr>
          <p:cNvPr id="471" name="Rectangle 470"/>
          <p:cNvSpPr/>
          <p:nvPr/>
        </p:nvSpPr>
        <p:spPr bwMode="auto">
          <a:xfrm>
            <a:off x="1259632" y="4725144"/>
            <a:ext cx="144016" cy="432048"/>
          </a:xfrm>
          <a:prstGeom prst="rect">
            <a:avLst/>
          </a:prstGeom>
          <a:solidFill>
            <a:srgbClr val="B2B2B2"/>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DODC</a:t>
            </a:r>
          </a:p>
        </p:txBody>
      </p:sp>
      <p:sp>
        <p:nvSpPr>
          <p:cNvPr id="472" name="Rectangle 471"/>
          <p:cNvSpPr/>
          <p:nvPr/>
        </p:nvSpPr>
        <p:spPr bwMode="auto">
          <a:xfrm>
            <a:off x="683568" y="5301208"/>
            <a:ext cx="144016" cy="432048"/>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AC</a:t>
            </a:r>
            <a:endParaRPr kumimoji="0" lang="en-US" sz="700" b="0" i="0" u="none" strike="noStrike" cap="none" normalizeH="0" baseline="0" dirty="0">
              <a:ln>
                <a:noFill/>
              </a:ln>
              <a:solidFill>
                <a:srgbClr val="000000"/>
              </a:solidFill>
              <a:effectLst/>
              <a:latin typeface="Arial" charset="0"/>
            </a:endParaRPr>
          </a:p>
        </p:txBody>
      </p:sp>
      <p:sp>
        <p:nvSpPr>
          <p:cNvPr id="473" name="Rectangle 472"/>
          <p:cNvSpPr/>
          <p:nvPr/>
        </p:nvSpPr>
        <p:spPr bwMode="auto">
          <a:xfrm>
            <a:off x="1691680" y="4149080"/>
            <a:ext cx="144016"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AI</a:t>
            </a:r>
          </a:p>
        </p:txBody>
      </p:sp>
      <p:sp>
        <p:nvSpPr>
          <p:cNvPr id="474" name="Rectangle 473"/>
          <p:cNvSpPr/>
          <p:nvPr/>
        </p:nvSpPr>
        <p:spPr bwMode="auto">
          <a:xfrm>
            <a:off x="683568" y="4149080"/>
            <a:ext cx="144016" cy="432048"/>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AO</a:t>
            </a:r>
          </a:p>
        </p:txBody>
      </p:sp>
      <p:sp>
        <p:nvSpPr>
          <p:cNvPr id="475" name="Rectangle 474"/>
          <p:cNvSpPr/>
          <p:nvPr/>
        </p:nvSpPr>
        <p:spPr bwMode="auto">
          <a:xfrm>
            <a:off x="1115616" y="4149080"/>
            <a:ext cx="1440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NA</a:t>
            </a:r>
            <a:endParaRPr kumimoji="0" lang="en-US" sz="700" b="0" i="0" u="none" strike="noStrike" cap="none" normalizeH="0" baseline="0" dirty="0">
              <a:ln>
                <a:noFill/>
              </a:ln>
              <a:solidFill>
                <a:srgbClr val="000000"/>
              </a:solidFill>
              <a:effectLst/>
              <a:latin typeface="Arial" charset="0"/>
            </a:endParaRPr>
          </a:p>
        </p:txBody>
      </p:sp>
      <p:sp>
        <p:nvSpPr>
          <p:cNvPr id="476" name="Rectangle 475"/>
          <p:cNvSpPr/>
          <p:nvPr/>
        </p:nvSpPr>
        <p:spPr bwMode="auto">
          <a:xfrm>
            <a:off x="971600" y="3573016"/>
            <a:ext cx="144016" cy="432048"/>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CO</a:t>
            </a:r>
            <a:endParaRPr kumimoji="0" lang="en-US" sz="700" b="0" i="0" u="none" strike="noStrike" cap="none" normalizeH="0" baseline="0" dirty="0">
              <a:ln>
                <a:noFill/>
              </a:ln>
              <a:solidFill>
                <a:srgbClr val="000000"/>
              </a:solidFill>
              <a:effectLst/>
              <a:latin typeface="Arial" charset="0"/>
            </a:endParaRPr>
          </a:p>
        </p:txBody>
      </p:sp>
      <p:sp>
        <p:nvSpPr>
          <p:cNvPr id="477" name="Rectangle 476"/>
          <p:cNvSpPr/>
          <p:nvPr/>
        </p:nvSpPr>
        <p:spPr bwMode="auto">
          <a:xfrm>
            <a:off x="827584" y="3573016"/>
            <a:ext cx="144016" cy="432048"/>
          </a:xfrm>
          <a:prstGeom prst="rect">
            <a:avLst/>
          </a:prstGeom>
          <a:solidFill>
            <a:srgbClr val="B2B2B2"/>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DODC</a:t>
            </a:r>
          </a:p>
        </p:txBody>
      </p:sp>
      <p:sp>
        <p:nvSpPr>
          <p:cNvPr id="478" name="Rectangle 477"/>
          <p:cNvSpPr/>
          <p:nvPr/>
        </p:nvSpPr>
        <p:spPr bwMode="auto">
          <a:xfrm>
            <a:off x="827584" y="4149080"/>
            <a:ext cx="144016"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AI</a:t>
            </a:r>
          </a:p>
        </p:txBody>
      </p:sp>
      <p:sp>
        <p:nvSpPr>
          <p:cNvPr id="479" name="Rectangle 478"/>
          <p:cNvSpPr/>
          <p:nvPr/>
        </p:nvSpPr>
        <p:spPr bwMode="auto">
          <a:xfrm>
            <a:off x="1403648" y="3573016"/>
            <a:ext cx="144016" cy="432048"/>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AO</a:t>
            </a:r>
          </a:p>
        </p:txBody>
      </p:sp>
      <p:sp>
        <p:nvSpPr>
          <p:cNvPr id="480" name="Rectangle 479"/>
          <p:cNvSpPr/>
          <p:nvPr/>
        </p:nvSpPr>
        <p:spPr bwMode="auto">
          <a:xfrm>
            <a:off x="1547664" y="4725144"/>
            <a:ext cx="1440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NA</a:t>
            </a:r>
            <a:endParaRPr kumimoji="0" lang="en-US" sz="700" b="0" i="0" u="none" strike="noStrike" cap="none" normalizeH="0" baseline="0" dirty="0">
              <a:ln>
                <a:noFill/>
              </a:ln>
              <a:solidFill>
                <a:srgbClr val="000000"/>
              </a:solidFill>
              <a:effectLst/>
              <a:latin typeface="Arial" charset="0"/>
            </a:endParaRPr>
          </a:p>
        </p:txBody>
      </p:sp>
      <p:sp>
        <p:nvSpPr>
          <p:cNvPr id="481" name="Rectangle 480"/>
          <p:cNvSpPr/>
          <p:nvPr/>
        </p:nvSpPr>
        <p:spPr bwMode="auto">
          <a:xfrm>
            <a:off x="1259632" y="3573016"/>
            <a:ext cx="144016" cy="432048"/>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CO</a:t>
            </a:r>
            <a:endParaRPr kumimoji="0" lang="en-US" sz="700" b="0" i="0" u="none" strike="noStrike" cap="none" normalizeH="0" baseline="0" dirty="0">
              <a:ln>
                <a:noFill/>
              </a:ln>
              <a:solidFill>
                <a:srgbClr val="000000"/>
              </a:solidFill>
              <a:effectLst/>
              <a:latin typeface="Arial" charset="0"/>
            </a:endParaRPr>
          </a:p>
        </p:txBody>
      </p:sp>
      <p:sp>
        <p:nvSpPr>
          <p:cNvPr id="482" name="Rectangle 481"/>
          <p:cNvSpPr/>
          <p:nvPr/>
        </p:nvSpPr>
        <p:spPr bwMode="auto">
          <a:xfrm>
            <a:off x="971600" y="4149080"/>
            <a:ext cx="144016" cy="432048"/>
          </a:xfrm>
          <a:prstGeom prst="rect">
            <a:avLst/>
          </a:prstGeom>
          <a:solidFill>
            <a:srgbClr val="B2B2B2"/>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DODC</a:t>
            </a:r>
          </a:p>
        </p:txBody>
      </p:sp>
      <p:sp>
        <p:nvSpPr>
          <p:cNvPr id="483" name="Rectangle 482"/>
          <p:cNvSpPr/>
          <p:nvPr/>
        </p:nvSpPr>
        <p:spPr bwMode="auto">
          <a:xfrm>
            <a:off x="683568" y="3573016"/>
            <a:ext cx="144016"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AI</a:t>
            </a:r>
          </a:p>
        </p:txBody>
      </p:sp>
      <p:sp>
        <p:nvSpPr>
          <p:cNvPr id="484" name="Rectangle 483"/>
          <p:cNvSpPr/>
          <p:nvPr/>
        </p:nvSpPr>
        <p:spPr bwMode="auto">
          <a:xfrm>
            <a:off x="1691680" y="4725144"/>
            <a:ext cx="144016" cy="432048"/>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AO</a:t>
            </a:r>
          </a:p>
        </p:txBody>
      </p:sp>
      <p:sp>
        <p:nvSpPr>
          <p:cNvPr id="485" name="Rectangle 484"/>
          <p:cNvSpPr/>
          <p:nvPr/>
        </p:nvSpPr>
        <p:spPr bwMode="auto">
          <a:xfrm>
            <a:off x="1115616" y="3573016"/>
            <a:ext cx="1440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NA</a:t>
            </a:r>
            <a:endParaRPr kumimoji="0" lang="en-US" sz="700" b="0" i="0" u="none" strike="noStrike" cap="none" normalizeH="0" baseline="0" dirty="0">
              <a:ln>
                <a:noFill/>
              </a:ln>
              <a:solidFill>
                <a:srgbClr val="000000"/>
              </a:solidFill>
              <a:effectLst/>
              <a:latin typeface="Arial" charset="0"/>
            </a:endParaRPr>
          </a:p>
        </p:txBody>
      </p:sp>
      <p:sp>
        <p:nvSpPr>
          <p:cNvPr id="486" name="Rectangle 485"/>
          <p:cNvSpPr/>
          <p:nvPr/>
        </p:nvSpPr>
        <p:spPr bwMode="auto">
          <a:xfrm>
            <a:off x="1691680" y="3573016"/>
            <a:ext cx="144016" cy="432048"/>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CO</a:t>
            </a:r>
            <a:endParaRPr kumimoji="0" lang="en-US" sz="700" b="0" i="0" u="none" strike="noStrike" cap="none" normalizeH="0" baseline="0" dirty="0">
              <a:ln>
                <a:noFill/>
              </a:ln>
              <a:solidFill>
                <a:srgbClr val="000000"/>
              </a:solidFill>
              <a:effectLst/>
              <a:latin typeface="Arial" charset="0"/>
            </a:endParaRPr>
          </a:p>
        </p:txBody>
      </p:sp>
      <p:sp>
        <p:nvSpPr>
          <p:cNvPr id="487" name="Rectangle 486"/>
          <p:cNvSpPr/>
          <p:nvPr/>
        </p:nvSpPr>
        <p:spPr bwMode="auto">
          <a:xfrm>
            <a:off x="1547664" y="4149080"/>
            <a:ext cx="144016"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AI</a:t>
            </a:r>
          </a:p>
        </p:txBody>
      </p:sp>
      <p:sp>
        <p:nvSpPr>
          <p:cNvPr id="488" name="Rectangle 487"/>
          <p:cNvSpPr/>
          <p:nvPr/>
        </p:nvSpPr>
        <p:spPr bwMode="auto">
          <a:xfrm>
            <a:off x="1403648" y="4725144"/>
            <a:ext cx="144016" cy="432048"/>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AO</a:t>
            </a:r>
          </a:p>
        </p:txBody>
      </p:sp>
      <p:sp>
        <p:nvSpPr>
          <p:cNvPr id="489" name="Rectangle 488"/>
          <p:cNvSpPr/>
          <p:nvPr/>
        </p:nvSpPr>
        <p:spPr bwMode="auto">
          <a:xfrm>
            <a:off x="1259632" y="4149080"/>
            <a:ext cx="1440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NA</a:t>
            </a:r>
            <a:endParaRPr kumimoji="0" lang="en-US" sz="700" b="0" i="0" u="none" strike="noStrike" cap="none" normalizeH="0" baseline="0" dirty="0">
              <a:ln>
                <a:noFill/>
              </a:ln>
              <a:solidFill>
                <a:srgbClr val="000000"/>
              </a:solidFill>
              <a:effectLst/>
              <a:latin typeface="Arial" charset="0"/>
            </a:endParaRPr>
          </a:p>
        </p:txBody>
      </p:sp>
      <p:sp>
        <p:nvSpPr>
          <p:cNvPr id="490" name="Rectangle 489"/>
          <p:cNvSpPr/>
          <p:nvPr/>
        </p:nvSpPr>
        <p:spPr bwMode="auto">
          <a:xfrm>
            <a:off x="1403648" y="4149080"/>
            <a:ext cx="144016" cy="432048"/>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CO</a:t>
            </a:r>
            <a:endParaRPr kumimoji="0" lang="en-US" sz="700" b="0" i="0" u="none" strike="noStrike" cap="none" normalizeH="0" baseline="0" dirty="0">
              <a:ln>
                <a:noFill/>
              </a:ln>
              <a:solidFill>
                <a:srgbClr val="000000"/>
              </a:solidFill>
              <a:effectLst/>
              <a:latin typeface="Arial" charset="0"/>
            </a:endParaRPr>
          </a:p>
        </p:txBody>
      </p:sp>
      <p:sp>
        <p:nvSpPr>
          <p:cNvPr id="491" name="Rectangle 490"/>
          <p:cNvSpPr/>
          <p:nvPr/>
        </p:nvSpPr>
        <p:spPr bwMode="auto">
          <a:xfrm>
            <a:off x="1547664" y="3573016"/>
            <a:ext cx="144016" cy="432048"/>
          </a:xfrm>
          <a:prstGeom prst="rect">
            <a:avLst/>
          </a:prstGeom>
          <a:solidFill>
            <a:srgbClr val="B2B2B2"/>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DODC</a:t>
            </a:r>
          </a:p>
        </p:txBody>
      </p:sp>
      <p:sp>
        <p:nvSpPr>
          <p:cNvPr id="492" name="Rectangle 491"/>
          <p:cNvSpPr/>
          <p:nvPr/>
        </p:nvSpPr>
        <p:spPr bwMode="auto">
          <a:xfrm>
            <a:off x="1403648" y="5301208"/>
            <a:ext cx="144016" cy="432048"/>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AC</a:t>
            </a:r>
          </a:p>
        </p:txBody>
      </p:sp>
      <p:sp>
        <p:nvSpPr>
          <p:cNvPr id="493" name="Rectangle 492"/>
          <p:cNvSpPr/>
          <p:nvPr/>
        </p:nvSpPr>
        <p:spPr bwMode="auto">
          <a:xfrm>
            <a:off x="1259632" y="5301208"/>
            <a:ext cx="144016" cy="432048"/>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br>
              <a:rPr kumimoji="0" lang="en-US" sz="700" b="0" i="0" u="none" strike="noStrike" cap="none" normalizeH="0" baseline="0" dirty="0">
                <a:ln>
                  <a:noFill/>
                </a:ln>
                <a:solidFill>
                  <a:srgbClr val="000000"/>
                </a:solidFill>
                <a:effectLst/>
                <a:latin typeface="Arial" charset="0"/>
              </a:rPr>
            </a:br>
            <a:r>
              <a:rPr kumimoji="0" lang="en-US" sz="700" b="0" i="0" u="none" strike="noStrike" cap="none" normalizeH="0" baseline="0" dirty="0">
                <a:ln>
                  <a:noFill/>
                </a:ln>
                <a:solidFill>
                  <a:srgbClr val="000000"/>
                </a:solidFill>
                <a:effectLst/>
                <a:latin typeface="Arial" charset="0"/>
              </a:rPr>
              <a:t>AC</a:t>
            </a:r>
          </a:p>
        </p:txBody>
      </p:sp>
      <p:sp>
        <p:nvSpPr>
          <p:cNvPr id="494" name="Rectangle 493"/>
          <p:cNvSpPr/>
          <p:nvPr/>
        </p:nvSpPr>
        <p:spPr bwMode="auto">
          <a:xfrm>
            <a:off x="1115616" y="5877272"/>
            <a:ext cx="144016" cy="432048"/>
          </a:xfrm>
          <a:prstGeom prst="rect">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RE</a:t>
            </a:r>
            <a:endParaRPr kumimoji="0" lang="en-US" sz="700" b="0" i="0" u="none" strike="noStrike" cap="none" normalizeH="0" baseline="0" dirty="0">
              <a:ln>
                <a:noFill/>
              </a:ln>
              <a:solidFill>
                <a:srgbClr val="000000"/>
              </a:solidFill>
              <a:effectLst/>
              <a:latin typeface="Arial" charset="0"/>
            </a:endParaRPr>
          </a:p>
        </p:txBody>
      </p:sp>
      <p:sp>
        <p:nvSpPr>
          <p:cNvPr id="495" name="Rectangle 494"/>
          <p:cNvSpPr/>
          <p:nvPr/>
        </p:nvSpPr>
        <p:spPr bwMode="auto">
          <a:xfrm>
            <a:off x="683568" y="5877272"/>
            <a:ext cx="144016" cy="432048"/>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AC</a:t>
            </a:r>
            <a:endParaRPr kumimoji="0" lang="en-US" sz="700" b="0" i="0" u="none" strike="noStrike" cap="none" normalizeH="0" baseline="0" dirty="0">
              <a:ln>
                <a:noFill/>
              </a:ln>
              <a:solidFill>
                <a:srgbClr val="000000"/>
              </a:solidFill>
              <a:effectLst/>
              <a:latin typeface="Arial" charset="0"/>
            </a:endParaRPr>
          </a:p>
        </p:txBody>
      </p:sp>
      <p:sp>
        <p:nvSpPr>
          <p:cNvPr id="496" name="Rectangle 495"/>
          <p:cNvSpPr/>
          <p:nvPr/>
        </p:nvSpPr>
        <p:spPr bwMode="auto">
          <a:xfrm>
            <a:off x="1403648" y="5877272"/>
            <a:ext cx="144016" cy="432048"/>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AC</a:t>
            </a:r>
          </a:p>
        </p:txBody>
      </p:sp>
      <p:sp>
        <p:nvSpPr>
          <p:cNvPr id="497" name="Rectangle 496"/>
          <p:cNvSpPr/>
          <p:nvPr/>
        </p:nvSpPr>
        <p:spPr bwMode="auto">
          <a:xfrm>
            <a:off x="1547664" y="5877272"/>
            <a:ext cx="144016" cy="432048"/>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br>
              <a:rPr kumimoji="0" lang="en-US" sz="700" b="0" i="0" u="none" strike="noStrike" cap="none" normalizeH="0" baseline="0" dirty="0">
                <a:ln>
                  <a:noFill/>
                </a:ln>
                <a:solidFill>
                  <a:srgbClr val="000000"/>
                </a:solidFill>
                <a:effectLst/>
                <a:latin typeface="Arial" charset="0"/>
              </a:rPr>
            </a:br>
            <a:r>
              <a:rPr kumimoji="0" lang="en-US" sz="700" b="0" i="0" u="none" strike="noStrike" cap="none" normalizeH="0" baseline="0" dirty="0">
                <a:ln>
                  <a:noFill/>
                </a:ln>
                <a:solidFill>
                  <a:srgbClr val="000000"/>
                </a:solidFill>
                <a:effectLst/>
                <a:latin typeface="Arial" charset="0"/>
              </a:rPr>
              <a:t>AC</a:t>
            </a:r>
          </a:p>
        </p:txBody>
      </p:sp>
      <p:sp>
        <p:nvSpPr>
          <p:cNvPr id="498" name="Rectangle 497"/>
          <p:cNvSpPr/>
          <p:nvPr/>
        </p:nvSpPr>
        <p:spPr bwMode="auto">
          <a:xfrm>
            <a:off x="971600" y="5301208"/>
            <a:ext cx="144016" cy="432048"/>
          </a:xfrm>
          <a:prstGeom prst="rect">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RE</a:t>
            </a:r>
            <a:endParaRPr kumimoji="0" lang="en-US" sz="700" b="0" i="0" u="none" strike="noStrike" cap="none" normalizeH="0" baseline="0" dirty="0">
              <a:ln>
                <a:noFill/>
              </a:ln>
              <a:solidFill>
                <a:srgbClr val="000000"/>
              </a:solidFill>
              <a:effectLst/>
              <a:latin typeface="Arial" charset="0"/>
            </a:endParaRPr>
          </a:p>
        </p:txBody>
      </p:sp>
      <p:sp>
        <p:nvSpPr>
          <p:cNvPr id="499" name="Rectangle 498"/>
          <p:cNvSpPr/>
          <p:nvPr/>
        </p:nvSpPr>
        <p:spPr bwMode="auto">
          <a:xfrm>
            <a:off x="1691680" y="5877272"/>
            <a:ext cx="144016" cy="432048"/>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AC</a:t>
            </a:r>
            <a:endParaRPr kumimoji="0" lang="en-US" sz="700" b="0" i="0" u="none" strike="noStrike" cap="none" normalizeH="0" baseline="0" dirty="0">
              <a:ln>
                <a:noFill/>
              </a:ln>
              <a:solidFill>
                <a:srgbClr val="000000"/>
              </a:solidFill>
              <a:effectLst/>
              <a:latin typeface="Arial" charset="0"/>
            </a:endParaRPr>
          </a:p>
        </p:txBody>
      </p:sp>
      <p:sp>
        <p:nvSpPr>
          <p:cNvPr id="500" name="Rectangle 499"/>
          <p:cNvSpPr/>
          <p:nvPr/>
        </p:nvSpPr>
        <p:spPr bwMode="auto">
          <a:xfrm>
            <a:off x="827584" y="5301208"/>
            <a:ext cx="144016" cy="432048"/>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p>
          <a:p>
            <a:pPr marL="0" marR="0" indent="0"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AC</a:t>
            </a:r>
          </a:p>
        </p:txBody>
      </p:sp>
      <p:sp>
        <p:nvSpPr>
          <p:cNvPr id="501" name="Rectangle 500"/>
          <p:cNvSpPr/>
          <p:nvPr/>
        </p:nvSpPr>
        <p:spPr bwMode="auto">
          <a:xfrm>
            <a:off x="827584" y="5877272"/>
            <a:ext cx="144016" cy="432048"/>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DI</a:t>
            </a:r>
            <a:br>
              <a:rPr kumimoji="0" lang="en-US" sz="700" b="0" i="0" u="none" strike="noStrike" cap="none" normalizeH="0" baseline="0" dirty="0">
                <a:ln>
                  <a:noFill/>
                </a:ln>
                <a:solidFill>
                  <a:srgbClr val="000000"/>
                </a:solidFill>
                <a:effectLst/>
                <a:latin typeface="Arial" charset="0"/>
              </a:rPr>
            </a:br>
            <a:r>
              <a:rPr kumimoji="0" lang="en-US" sz="700" b="0" i="0" u="none" strike="noStrike" cap="none" normalizeH="0" baseline="0" dirty="0">
                <a:ln>
                  <a:noFill/>
                </a:ln>
                <a:solidFill>
                  <a:srgbClr val="000000"/>
                </a:solidFill>
                <a:effectLst/>
                <a:latin typeface="Arial" charset="0"/>
              </a:rPr>
              <a:t>AC</a:t>
            </a:r>
          </a:p>
        </p:txBody>
      </p:sp>
      <p:sp>
        <p:nvSpPr>
          <p:cNvPr id="502" name="Rectangle 501"/>
          <p:cNvSpPr/>
          <p:nvPr/>
        </p:nvSpPr>
        <p:spPr bwMode="auto">
          <a:xfrm>
            <a:off x="971600" y="5877272"/>
            <a:ext cx="144016" cy="432048"/>
          </a:xfrm>
          <a:prstGeom prst="rect">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RE</a:t>
            </a:r>
            <a:endParaRPr kumimoji="0" lang="en-US" sz="700" b="0" i="0" u="none" strike="noStrike" cap="none" normalizeH="0" baseline="0" dirty="0">
              <a:ln>
                <a:noFill/>
              </a:ln>
              <a:solidFill>
                <a:srgbClr val="000000"/>
              </a:solidFill>
              <a:effectLst/>
              <a:latin typeface="Arial" charset="0"/>
            </a:endParaRPr>
          </a:p>
        </p:txBody>
      </p:sp>
      <p:sp>
        <p:nvSpPr>
          <p:cNvPr id="503" name="Rectangle 502"/>
          <p:cNvSpPr/>
          <p:nvPr/>
        </p:nvSpPr>
        <p:spPr bwMode="auto">
          <a:xfrm>
            <a:off x="1259632" y="5877272"/>
            <a:ext cx="144016" cy="432048"/>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000000"/>
                </a:solidFill>
                <a:effectLst/>
                <a:latin typeface="Arial" charset="0"/>
              </a:rPr>
              <a:t>DO</a:t>
            </a:r>
          </a:p>
          <a:p>
            <a:pPr marL="0" marR="0" indent="0" algn="ctr" defTabSz="914400" rtl="0" eaLnBrk="0" fontAlgn="base" latinLnBrk="0" hangingPunct="0">
              <a:lnSpc>
                <a:spcPct val="100000"/>
              </a:lnSpc>
              <a:spcBef>
                <a:spcPct val="0"/>
              </a:spcBef>
              <a:spcAft>
                <a:spcPct val="0"/>
              </a:spcAft>
              <a:buClrTx/>
              <a:buSzTx/>
              <a:buFontTx/>
              <a:buNone/>
              <a:tabLst/>
            </a:pPr>
            <a:r>
              <a:rPr lang="en-US" sz="700" dirty="0"/>
              <a:t>AC</a:t>
            </a:r>
            <a:endParaRPr kumimoji="0" lang="en-US" sz="700" b="0" i="0" u="none" strike="noStrike" cap="none" normalizeH="0" baseline="0" dirty="0">
              <a:ln>
                <a:noFill/>
              </a:ln>
              <a:solidFill>
                <a:srgbClr val="000000"/>
              </a:solidFill>
              <a:effectLst/>
              <a:latin typeface="Arial" charset="0"/>
            </a:endParaRPr>
          </a:p>
        </p:txBody>
      </p:sp>
      <p:sp>
        <p:nvSpPr>
          <p:cNvPr id="504" name="Rectangle 503"/>
          <p:cNvSpPr/>
          <p:nvPr/>
        </p:nvSpPr>
        <p:spPr bwMode="auto">
          <a:xfrm>
            <a:off x="3563888" y="6453336"/>
            <a:ext cx="1440160" cy="152400"/>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nvGrpSpPr>
          <p:cNvPr id="505" name="Group 504"/>
          <p:cNvGrpSpPr/>
          <p:nvPr/>
        </p:nvGrpSpPr>
        <p:grpSpPr>
          <a:xfrm>
            <a:off x="2195736" y="3429000"/>
            <a:ext cx="432048" cy="2880320"/>
            <a:chOff x="2195736" y="3429000"/>
            <a:chExt cx="432048" cy="2880320"/>
          </a:xfrm>
        </p:grpSpPr>
        <p:grpSp>
          <p:nvGrpSpPr>
            <p:cNvPr id="506" name="Group 173"/>
            <p:cNvGrpSpPr/>
            <p:nvPr/>
          </p:nvGrpSpPr>
          <p:grpSpPr>
            <a:xfrm>
              <a:off x="2195736" y="3429000"/>
              <a:ext cx="144016" cy="2880320"/>
              <a:chOff x="2195736" y="3501008"/>
              <a:chExt cx="288032" cy="2880320"/>
            </a:xfrm>
          </p:grpSpPr>
          <p:sp>
            <p:nvSpPr>
              <p:cNvPr id="549" name="Rectangle 548"/>
              <p:cNvSpPr/>
              <p:nvPr/>
            </p:nvSpPr>
            <p:spPr bwMode="auto">
              <a:xfrm>
                <a:off x="2195736" y="3501008"/>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50" name="Rectangle 549"/>
              <p:cNvSpPr/>
              <p:nvPr/>
            </p:nvSpPr>
            <p:spPr bwMode="auto">
              <a:xfrm>
                <a:off x="2195736" y="3789040"/>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51" name="Rectangle 550"/>
              <p:cNvSpPr/>
              <p:nvPr/>
            </p:nvSpPr>
            <p:spPr bwMode="auto">
              <a:xfrm>
                <a:off x="2195736" y="4077072"/>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52" name="Rectangle 551"/>
              <p:cNvSpPr/>
              <p:nvPr/>
            </p:nvSpPr>
            <p:spPr bwMode="auto">
              <a:xfrm>
                <a:off x="2195736" y="4365104"/>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53" name="Rectangle 552"/>
              <p:cNvSpPr/>
              <p:nvPr/>
            </p:nvSpPr>
            <p:spPr bwMode="auto">
              <a:xfrm>
                <a:off x="2195736" y="4653136"/>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54" name="Rectangle 553"/>
              <p:cNvSpPr/>
              <p:nvPr/>
            </p:nvSpPr>
            <p:spPr bwMode="auto">
              <a:xfrm>
                <a:off x="2195736" y="4941168"/>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55" name="Rectangle 554"/>
              <p:cNvSpPr/>
              <p:nvPr/>
            </p:nvSpPr>
            <p:spPr bwMode="auto">
              <a:xfrm>
                <a:off x="2195736" y="5229200"/>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56" name="Rectangle 555"/>
              <p:cNvSpPr/>
              <p:nvPr/>
            </p:nvSpPr>
            <p:spPr bwMode="auto">
              <a:xfrm>
                <a:off x="2195736" y="5517232"/>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57" name="Rectangle 556"/>
              <p:cNvSpPr/>
              <p:nvPr/>
            </p:nvSpPr>
            <p:spPr bwMode="auto">
              <a:xfrm>
                <a:off x="2195736" y="5805264"/>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58" name="Rectangle 557"/>
              <p:cNvSpPr/>
              <p:nvPr/>
            </p:nvSpPr>
            <p:spPr bwMode="auto">
              <a:xfrm>
                <a:off x="2195736" y="6093296"/>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sp>
          <p:nvSpPr>
            <p:cNvPr id="507" name="Rectangle 506"/>
            <p:cNvSpPr/>
            <p:nvPr/>
          </p:nvSpPr>
          <p:spPr bwMode="auto">
            <a:xfrm>
              <a:off x="2483768" y="3429000"/>
              <a:ext cx="144016" cy="2880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cxnSp>
          <p:nvCxnSpPr>
            <p:cNvPr id="508" name="Straight Connector 507"/>
            <p:cNvCxnSpPr/>
            <p:nvPr/>
          </p:nvCxnSpPr>
          <p:spPr bwMode="auto">
            <a:xfrm>
              <a:off x="2339752" y="342900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9" name="Straight Connector 508"/>
            <p:cNvCxnSpPr/>
            <p:nvPr/>
          </p:nvCxnSpPr>
          <p:spPr bwMode="auto">
            <a:xfrm flipV="1">
              <a:off x="2339752" y="34290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0" name="Straight Connector 509"/>
            <p:cNvCxnSpPr/>
            <p:nvPr/>
          </p:nvCxnSpPr>
          <p:spPr bwMode="auto">
            <a:xfrm>
              <a:off x="2339752" y="3573016"/>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1" name="Straight Connector 510"/>
            <p:cNvCxnSpPr/>
            <p:nvPr/>
          </p:nvCxnSpPr>
          <p:spPr bwMode="auto">
            <a:xfrm>
              <a:off x="2339752" y="3645024"/>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2" name="Straight Connector 511"/>
            <p:cNvCxnSpPr/>
            <p:nvPr/>
          </p:nvCxnSpPr>
          <p:spPr bwMode="auto">
            <a:xfrm flipV="1">
              <a:off x="2339752" y="3501008"/>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3" name="Straight Connector 512"/>
            <p:cNvCxnSpPr/>
            <p:nvPr/>
          </p:nvCxnSpPr>
          <p:spPr bwMode="auto">
            <a:xfrm flipV="1">
              <a:off x="2339752" y="3573016"/>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4" name="Straight Connector 513"/>
            <p:cNvCxnSpPr/>
            <p:nvPr/>
          </p:nvCxnSpPr>
          <p:spPr bwMode="auto">
            <a:xfrm>
              <a:off x="2339752" y="3861048"/>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5" name="Straight Connector 514"/>
            <p:cNvCxnSpPr/>
            <p:nvPr/>
          </p:nvCxnSpPr>
          <p:spPr bwMode="auto">
            <a:xfrm flipV="1">
              <a:off x="2339752" y="386104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6" name="Straight Connector 515"/>
            <p:cNvCxnSpPr/>
            <p:nvPr/>
          </p:nvCxnSpPr>
          <p:spPr bwMode="auto">
            <a:xfrm>
              <a:off x="2339752" y="4005064"/>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7" name="Straight Connector 516"/>
            <p:cNvCxnSpPr/>
            <p:nvPr/>
          </p:nvCxnSpPr>
          <p:spPr bwMode="auto">
            <a:xfrm>
              <a:off x="2339752" y="4077072"/>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8" name="Straight Connector 517"/>
            <p:cNvCxnSpPr/>
            <p:nvPr/>
          </p:nvCxnSpPr>
          <p:spPr bwMode="auto">
            <a:xfrm>
              <a:off x="2339752" y="4149080"/>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9" name="Straight Connector 518"/>
            <p:cNvCxnSpPr/>
            <p:nvPr/>
          </p:nvCxnSpPr>
          <p:spPr bwMode="auto">
            <a:xfrm flipV="1">
              <a:off x="2339752" y="4077072"/>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0" name="Straight Connector 519"/>
            <p:cNvCxnSpPr/>
            <p:nvPr/>
          </p:nvCxnSpPr>
          <p:spPr bwMode="auto">
            <a:xfrm flipV="1">
              <a:off x="2339752" y="422108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1" name="Straight Connector 520"/>
            <p:cNvCxnSpPr/>
            <p:nvPr/>
          </p:nvCxnSpPr>
          <p:spPr bwMode="auto">
            <a:xfrm>
              <a:off x="2339752" y="436510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2" name="Straight Connector 521"/>
            <p:cNvCxnSpPr/>
            <p:nvPr/>
          </p:nvCxnSpPr>
          <p:spPr bwMode="auto">
            <a:xfrm>
              <a:off x="2339752" y="4437112"/>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3" name="Straight Connector 522"/>
            <p:cNvCxnSpPr/>
            <p:nvPr/>
          </p:nvCxnSpPr>
          <p:spPr bwMode="auto">
            <a:xfrm>
              <a:off x="2339752" y="450912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4" name="Straight Connector 523"/>
            <p:cNvCxnSpPr/>
            <p:nvPr/>
          </p:nvCxnSpPr>
          <p:spPr bwMode="auto">
            <a:xfrm>
              <a:off x="2339752" y="458112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5" name="Straight Connector 524"/>
            <p:cNvCxnSpPr/>
            <p:nvPr/>
          </p:nvCxnSpPr>
          <p:spPr bwMode="auto">
            <a:xfrm flipV="1">
              <a:off x="2339752" y="4509120"/>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6" name="Straight Connector 525"/>
            <p:cNvCxnSpPr/>
            <p:nvPr/>
          </p:nvCxnSpPr>
          <p:spPr bwMode="auto">
            <a:xfrm>
              <a:off x="2339752" y="4725144"/>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7" name="Straight Connector 526"/>
            <p:cNvCxnSpPr/>
            <p:nvPr/>
          </p:nvCxnSpPr>
          <p:spPr bwMode="auto">
            <a:xfrm>
              <a:off x="2339752" y="4797152"/>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8" name="Straight Connector 527"/>
            <p:cNvCxnSpPr/>
            <p:nvPr/>
          </p:nvCxnSpPr>
          <p:spPr bwMode="auto">
            <a:xfrm>
              <a:off x="2339752" y="486916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9" name="Straight Connector 528"/>
            <p:cNvCxnSpPr/>
            <p:nvPr/>
          </p:nvCxnSpPr>
          <p:spPr bwMode="auto">
            <a:xfrm flipV="1">
              <a:off x="2339752" y="4797152"/>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0" name="Straight Connector 529"/>
            <p:cNvCxnSpPr>
              <a:endCxn id="507" idx="1"/>
            </p:cNvCxnSpPr>
            <p:nvPr/>
          </p:nvCxnSpPr>
          <p:spPr bwMode="auto">
            <a:xfrm flipV="1">
              <a:off x="2339752" y="4869160"/>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1" name="Straight Connector 530"/>
            <p:cNvCxnSpPr/>
            <p:nvPr/>
          </p:nvCxnSpPr>
          <p:spPr bwMode="auto">
            <a:xfrm>
              <a:off x="2339752" y="5085184"/>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2" name="Straight Connector 531"/>
            <p:cNvCxnSpPr/>
            <p:nvPr/>
          </p:nvCxnSpPr>
          <p:spPr bwMode="auto">
            <a:xfrm flipV="1">
              <a:off x="2339752" y="508518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3" name="Straight Connector 532"/>
            <p:cNvCxnSpPr/>
            <p:nvPr/>
          </p:nvCxnSpPr>
          <p:spPr bwMode="auto">
            <a:xfrm>
              <a:off x="2339752" y="52292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4" name="Straight Connector 533"/>
            <p:cNvCxnSpPr/>
            <p:nvPr/>
          </p:nvCxnSpPr>
          <p:spPr bwMode="auto">
            <a:xfrm flipV="1">
              <a:off x="2339752" y="52292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5" name="Straight Connector 534"/>
            <p:cNvCxnSpPr/>
            <p:nvPr/>
          </p:nvCxnSpPr>
          <p:spPr bwMode="auto">
            <a:xfrm>
              <a:off x="2339752" y="5373216"/>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6" name="Straight Connector 535"/>
            <p:cNvCxnSpPr/>
            <p:nvPr/>
          </p:nvCxnSpPr>
          <p:spPr bwMode="auto">
            <a:xfrm flipV="1">
              <a:off x="2339752" y="5373216"/>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7" name="Straight Connector 536"/>
            <p:cNvCxnSpPr/>
            <p:nvPr/>
          </p:nvCxnSpPr>
          <p:spPr bwMode="auto">
            <a:xfrm>
              <a:off x="2339752" y="5517232"/>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8" name="Straight Connector 537"/>
            <p:cNvCxnSpPr/>
            <p:nvPr/>
          </p:nvCxnSpPr>
          <p:spPr bwMode="auto">
            <a:xfrm>
              <a:off x="2339752" y="558924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9" name="Straight Connector 538"/>
            <p:cNvCxnSpPr/>
            <p:nvPr/>
          </p:nvCxnSpPr>
          <p:spPr bwMode="auto">
            <a:xfrm>
              <a:off x="2339752" y="5661248"/>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0" name="Straight Connector 539"/>
            <p:cNvCxnSpPr/>
            <p:nvPr/>
          </p:nvCxnSpPr>
          <p:spPr bwMode="auto">
            <a:xfrm flipV="1">
              <a:off x="2339752" y="566124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1" name="Straight Connector 540"/>
            <p:cNvCxnSpPr/>
            <p:nvPr/>
          </p:nvCxnSpPr>
          <p:spPr bwMode="auto">
            <a:xfrm flipV="1">
              <a:off x="2339752" y="5733256"/>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2" name="Straight Connector 541"/>
            <p:cNvCxnSpPr/>
            <p:nvPr/>
          </p:nvCxnSpPr>
          <p:spPr bwMode="auto">
            <a:xfrm>
              <a:off x="2339752" y="5877272"/>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3" name="Straight Connector 542"/>
            <p:cNvCxnSpPr/>
            <p:nvPr/>
          </p:nvCxnSpPr>
          <p:spPr bwMode="auto">
            <a:xfrm>
              <a:off x="2339752" y="5949280"/>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4" name="Straight Connector 543"/>
            <p:cNvCxnSpPr/>
            <p:nvPr/>
          </p:nvCxnSpPr>
          <p:spPr bwMode="auto">
            <a:xfrm flipV="1">
              <a:off x="2339752" y="5805264"/>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5" name="Straight Connector 544"/>
            <p:cNvCxnSpPr/>
            <p:nvPr/>
          </p:nvCxnSpPr>
          <p:spPr bwMode="auto">
            <a:xfrm>
              <a:off x="2339752" y="6093296"/>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6" name="Straight Connector 545"/>
            <p:cNvCxnSpPr/>
            <p:nvPr/>
          </p:nvCxnSpPr>
          <p:spPr bwMode="auto">
            <a:xfrm>
              <a:off x="2339752" y="6165304"/>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7" name="Straight Connector 546"/>
            <p:cNvCxnSpPr/>
            <p:nvPr/>
          </p:nvCxnSpPr>
          <p:spPr bwMode="auto">
            <a:xfrm flipV="1">
              <a:off x="2339752" y="616530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8" name="Straight Connector 547"/>
            <p:cNvCxnSpPr/>
            <p:nvPr/>
          </p:nvCxnSpPr>
          <p:spPr bwMode="auto">
            <a:xfrm flipV="1">
              <a:off x="2339752" y="5949280"/>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59" name="Group 558"/>
          <p:cNvGrpSpPr/>
          <p:nvPr/>
        </p:nvGrpSpPr>
        <p:grpSpPr>
          <a:xfrm flipH="1" flipV="1">
            <a:off x="2915816" y="3429000"/>
            <a:ext cx="432048" cy="2880320"/>
            <a:chOff x="2195736" y="3429000"/>
            <a:chExt cx="432048" cy="2880320"/>
          </a:xfrm>
        </p:grpSpPr>
        <p:grpSp>
          <p:nvGrpSpPr>
            <p:cNvPr id="560" name="Group 173"/>
            <p:cNvGrpSpPr/>
            <p:nvPr/>
          </p:nvGrpSpPr>
          <p:grpSpPr>
            <a:xfrm>
              <a:off x="2195736" y="3429000"/>
              <a:ext cx="144016" cy="2880320"/>
              <a:chOff x="2195736" y="3501008"/>
              <a:chExt cx="288032" cy="2880320"/>
            </a:xfrm>
          </p:grpSpPr>
          <p:sp>
            <p:nvSpPr>
              <p:cNvPr id="603" name="Rectangle 602"/>
              <p:cNvSpPr/>
              <p:nvPr/>
            </p:nvSpPr>
            <p:spPr bwMode="auto">
              <a:xfrm>
                <a:off x="2195736" y="3501008"/>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04" name="Rectangle 603"/>
              <p:cNvSpPr/>
              <p:nvPr/>
            </p:nvSpPr>
            <p:spPr bwMode="auto">
              <a:xfrm>
                <a:off x="2195736" y="3789040"/>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05" name="Rectangle 604"/>
              <p:cNvSpPr/>
              <p:nvPr/>
            </p:nvSpPr>
            <p:spPr bwMode="auto">
              <a:xfrm>
                <a:off x="2195736" y="4077072"/>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06" name="Rectangle 605"/>
              <p:cNvSpPr/>
              <p:nvPr/>
            </p:nvSpPr>
            <p:spPr bwMode="auto">
              <a:xfrm>
                <a:off x="2195736" y="4365104"/>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07" name="Rectangle 606"/>
              <p:cNvSpPr/>
              <p:nvPr/>
            </p:nvSpPr>
            <p:spPr bwMode="auto">
              <a:xfrm>
                <a:off x="2195736" y="4653136"/>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08" name="Rectangle 607"/>
              <p:cNvSpPr/>
              <p:nvPr/>
            </p:nvSpPr>
            <p:spPr bwMode="auto">
              <a:xfrm>
                <a:off x="2195736" y="4941168"/>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09" name="Rectangle 608"/>
              <p:cNvSpPr/>
              <p:nvPr/>
            </p:nvSpPr>
            <p:spPr bwMode="auto">
              <a:xfrm>
                <a:off x="2195736" y="5229200"/>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10" name="Rectangle 609"/>
              <p:cNvSpPr/>
              <p:nvPr/>
            </p:nvSpPr>
            <p:spPr bwMode="auto">
              <a:xfrm>
                <a:off x="2195736" y="5517232"/>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11" name="Rectangle 610"/>
              <p:cNvSpPr/>
              <p:nvPr/>
            </p:nvSpPr>
            <p:spPr bwMode="auto">
              <a:xfrm>
                <a:off x="2195736" y="5805264"/>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12" name="Rectangle 611"/>
              <p:cNvSpPr/>
              <p:nvPr/>
            </p:nvSpPr>
            <p:spPr bwMode="auto">
              <a:xfrm>
                <a:off x="2195736" y="6093296"/>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sp>
          <p:nvSpPr>
            <p:cNvPr id="561" name="Rectangle 560"/>
            <p:cNvSpPr/>
            <p:nvPr/>
          </p:nvSpPr>
          <p:spPr bwMode="auto">
            <a:xfrm>
              <a:off x="2483768" y="3429000"/>
              <a:ext cx="144016" cy="2880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cxnSp>
          <p:nvCxnSpPr>
            <p:cNvPr id="562" name="Straight Connector 561"/>
            <p:cNvCxnSpPr/>
            <p:nvPr/>
          </p:nvCxnSpPr>
          <p:spPr bwMode="auto">
            <a:xfrm>
              <a:off x="2339752" y="342900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3" name="Straight Connector 562"/>
            <p:cNvCxnSpPr/>
            <p:nvPr/>
          </p:nvCxnSpPr>
          <p:spPr bwMode="auto">
            <a:xfrm flipV="1">
              <a:off x="2339752" y="34290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4" name="Straight Connector 563"/>
            <p:cNvCxnSpPr/>
            <p:nvPr/>
          </p:nvCxnSpPr>
          <p:spPr bwMode="auto">
            <a:xfrm>
              <a:off x="2339752" y="3573016"/>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5" name="Straight Connector 564"/>
            <p:cNvCxnSpPr/>
            <p:nvPr/>
          </p:nvCxnSpPr>
          <p:spPr bwMode="auto">
            <a:xfrm>
              <a:off x="2339752" y="3645024"/>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6" name="Straight Connector 565"/>
            <p:cNvCxnSpPr/>
            <p:nvPr/>
          </p:nvCxnSpPr>
          <p:spPr bwMode="auto">
            <a:xfrm flipV="1">
              <a:off x="2339752" y="3501008"/>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7" name="Straight Connector 566"/>
            <p:cNvCxnSpPr/>
            <p:nvPr/>
          </p:nvCxnSpPr>
          <p:spPr bwMode="auto">
            <a:xfrm flipV="1">
              <a:off x="2339752" y="3573016"/>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8" name="Straight Connector 567"/>
            <p:cNvCxnSpPr/>
            <p:nvPr/>
          </p:nvCxnSpPr>
          <p:spPr bwMode="auto">
            <a:xfrm>
              <a:off x="2339752" y="3861048"/>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9" name="Straight Connector 568"/>
            <p:cNvCxnSpPr/>
            <p:nvPr/>
          </p:nvCxnSpPr>
          <p:spPr bwMode="auto">
            <a:xfrm flipV="1">
              <a:off x="2339752" y="386104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0" name="Straight Connector 569"/>
            <p:cNvCxnSpPr/>
            <p:nvPr/>
          </p:nvCxnSpPr>
          <p:spPr bwMode="auto">
            <a:xfrm>
              <a:off x="2339752" y="4005064"/>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1" name="Straight Connector 570"/>
            <p:cNvCxnSpPr/>
            <p:nvPr/>
          </p:nvCxnSpPr>
          <p:spPr bwMode="auto">
            <a:xfrm>
              <a:off x="2339752" y="4077072"/>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2" name="Straight Connector 571"/>
            <p:cNvCxnSpPr/>
            <p:nvPr/>
          </p:nvCxnSpPr>
          <p:spPr bwMode="auto">
            <a:xfrm>
              <a:off x="2339752" y="4149080"/>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3" name="Straight Connector 572"/>
            <p:cNvCxnSpPr/>
            <p:nvPr/>
          </p:nvCxnSpPr>
          <p:spPr bwMode="auto">
            <a:xfrm flipV="1">
              <a:off x="2339752" y="4077072"/>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4" name="Straight Connector 573"/>
            <p:cNvCxnSpPr/>
            <p:nvPr/>
          </p:nvCxnSpPr>
          <p:spPr bwMode="auto">
            <a:xfrm flipV="1">
              <a:off x="2339752" y="422108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5" name="Straight Connector 574"/>
            <p:cNvCxnSpPr/>
            <p:nvPr/>
          </p:nvCxnSpPr>
          <p:spPr bwMode="auto">
            <a:xfrm>
              <a:off x="2339752" y="436510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6" name="Straight Connector 575"/>
            <p:cNvCxnSpPr/>
            <p:nvPr/>
          </p:nvCxnSpPr>
          <p:spPr bwMode="auto">
            <a:xfrm>
              <a:off x="2339752" y="4437112"/>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7" name="Straight Connector 576"/>
            <p:cNvCxnSpPr/>
            <p:nvPr/>
          </p:nvCxnSpPr>
          <p:spPr bwMode="auto">
            <a:xfrm>
              <a:off x="2339752" y="450912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8" name="Straight Connector 577"/>
            <p:cNvCxnSpPr/>
            <p:nvPr/>
          </p:nvCxnSpPr>
          <p:spPr bwMode="auto">
            <a:xfrm>
              <a:off x="2339752" y="458112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9" name="Straight Connector 578"/>
            <p:cNvCxnSpPr/>
            <p:nvPr/>
          </p:nvCxnSpPr>
          <p:spPr bwMode="auto">
            <a:xfrm flipV="1">
              <a:off x="2339752" y="4509120"/>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0" name="Straight Connector 579"/>
            <p:cNvCxnSpPr/>
            <p:nvPr/>
          </p:nvCxnSpPr>
          <p:spPr bwMode="auto">
            <a:xfrm>
              <a:off x="2339752" y="4725144"/>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1" name="Straight Connector 580"/>
            <p:cNvCxnSpPr/>
            <p:nvPr/>
          </p:nvCxnSpPr>
          <p:spPr bwMode="auto">
            <a:xfrm>
              <a:off x="2339752" y="4797152"/>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2" name="Straight Connector 581"/>
            <p:cNvCxnSpPr/>
            <p:nvPr/>
          </p:nvCxnSpPr>
          <p:spPr bwMode="auto">
            <a:xfrm>
              <a:off x="2339752" y="486916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3" name="Straight Connector 582"/>
            <p:cNvCxnSpPr/>
            <p:nvPr/>
          </p:nvCxnSpPr>
          <p:spPr bwMode="auto">
            <a:xfrm flipV="1">
              <a:off x="2339752" y="4797152"/>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4" name="Straight Connector 583"/>
            <p:cNvCxnSpPr>
              <a:endCxn id="561" idx="1"/>
            </p:cNvCxnSpPr>
            <p:nvPr/>
          </p:nvCxnSpPr>
          <p:spPr bwMode="auto">
            <a:xfrm flipV="1">
              <a:off x="2339752" y="4869160"/>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5" name="Straight Connector 584"/>
            <p:cNvCxnSpPr/>
            <p:nvPr/>
          </p:nvCxnSpPr>
          <p:spPr bwMode="auto">
            <a:xfrm>
              <a:off x="2339752" y="5085184"/>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6" name="Straight Connector 585"/>
            <p:cNvCxnSpPr/>
            <p:nvPr/>
          </p:nvCxnSpPr>
          <p:spPr bwMode="auto">
            <a:xfrm flipV="1">
              <a:off x="2339752" y="508518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7" name="Straight Connector 586"/>
            <p:cNvCxnSpPr/>
            <p:nvPr/>
          </p:nvCxnSpPr>
          <p:spPr bwMode="auto">
            <a:xfrm>
              <a:off x="2339752" y="52292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8" name="Straight Connector 587"/>
            <p:cNvCxnSpPr/>
            <p:nvPr/>
          </p:nvCxnSpPr>
          <p:spPr bwMode="auto">
            <a:xfrm flipV="1">
              <a:off x="2339752" y="52292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9" name="Straight Connector 588"/>
            <p:cNvCxnSpPr/>
            <p:nvPr/>
          </p:nvCxnSpPr>
          <p:spPr bwMode="auto">
            <a:xfrm>
              <a:off x="2339752" y="5373216"/>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0" name="Straight Connector 589"/>
            <p:cNvCxnSpPr/>
            <p:nvPr/>
          </p:nvCxnSpPr>
          <p:spPr bwMode="auto">
            <a:xfrm flipV="1">
              <a:off x="2339752" y="5373216"/>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1" name="Straight Connector 590"/>
            <p:cNvCxnSpPr/>
            <p:nvPr/>
          </p:nvCxnSpPr>
          <p:spPr bwMode="auto">
            <a:xfrm>
              <a:off x="2339752" y="5517232"/>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2" name="Straight Connector 591"/>
            <p:cNvCxnSpPr/>
            <p:nvPr/>
          </p:nvCxnSpPr>
          <p:spPr bwMode="auto">
            <a:xfrm>
              <a:off x="2339752" y="558924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3" name="Straight Connector 592"/>
            <p:cNvCxnSpPr/>
            <p:nvPr/>
          </p:nvCxnSpPr>
          <p:spPr bwMode="auto">
            <a:xfrm>
              <a:off x="2339752" y="5661248"/>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4" name="Straight Connector 593"/>
            <p:cNvCxnSpPr/>
            <p:nvPr/>
          </p:nvCxnSpPr>
          <p:spPr bwMode="auto">
            <a:xfrm flipV="1">
              <a:off x="2339752" y="566124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5" name="Straight Connector 594"/>
            <p:cNvCxnSpPr/>
            <p:nvPr/>
          </p:nvCxnSpPr>
          <p:spPr bwMode="auto">
            <a:xfrm flipV="1">
              <a:off x="2339752" y="5733256"/>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6" name="Straight Connector 595"/>
            <p:cNvCxnSpPr/>
            <p:nvPr/>
          </p:nvCxnSpPr>
          <p:spPr bwMode="auto">
            <a:xfrm>
              <a:off x="2339752" y="5877272"/>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7" name="Straight Connector 596"/>
            <p:cNvCxnSpPr/>
            <p:nvPr/>
          </p:nvCxnSpPr>
          <p:spPr bwMode="auto">
            <a:xfrm>
              <a:off x="2339752" y="5949280"/>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8" name="Straight Connector 597"/>
            <p:cNvCxnSpPr/>
            <p:nvPr/>
          </p:nvCxnSpPr>
          <p:spPr bwMode="auto">
            <a:xfrm flipV="1">
              <a:off x="2339752" y="5805264"/>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9" name="Straight Connector 598"/>
            <p:cNvCxnSpPr/>
            <p:nvPr/>
          </p:nvCxnSpPr>
          <p:spPr bwMode="auto">
            <a:xfrm>
              <a:off x="2339752" y="6093296"/>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0" name="Straight Connector 599"/>
            <p:cNvCxnSpPr/>
            <p:nvPr/>
          </p:nvCxnSpPr>
          <p:spPr bwMode="auto">
            <a:xfrm>
              <a:off x="2339752" y="6165304"/>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1" name="Straight Connector 600"/>
            <p:cNvCxnSpPr/>
            <p:nvPr/>
          </p:nvCxnSpPr>
          <p:spPr bwMode="auto">
            <a:xfrm flipV="1">
              <a:off x="2339752" y="616530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2" name="Straight Connector 601"/>
            <p:cNvCxnSpPr/>
            <p:nvPr/>
          </p:nvCxnSpPr>
          <p:spPr bwMode="auto">
            <a:xfrm flipV="1">
              <a:off x="2339752" y="5949280"/>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13" name="Group 612"/>
          <p:cNvGrpSpPr/>
          <p:nvPr/>
        </p:nvGrpSpPr>
        <p:grpSpPr>
          <a:xfrm flipV="1">
            <a:off x="3707904" y="3429000"/>
            <a:ext cx="432048" cy="2880320"/>
            <a:chOff x="2195736" y="3429000"/>
            <a:chExt cx="432048" cy="2880320"/>
          </a:xfrm>
        </p:grpSpPr>
        <p:grpSp>
          <p:nvGrpSpPr>
            <p:cNvPr id="614" name="Group 333"/>
            <p:cNvGrpSpPr/>
            <p:nvPr/>
          </p:nvGrpSpPr>
          <p:grpSpPr>
            <a:xfrm>
              <a:off x="2195736" y="3429000"/>
              <a:ext cx="144016" cy="2880320"/>
              <a:chOff x="2195736" y="3501008"/>
              <a:chExt cx="288032" cy="2880320"/>
            </a:xfrm>
          </p:grpSpPr>
          <p:sp>
            <p:nvSpPr>
              <p:cNvPr id="657" name="Rectangle 656"/>
              <p:cNvSpPr/>
              <p:nvPr/>
            </p:nvSpPr>
            <p:spPr bwMode="auto">
              <a:xfrm>
                <a:off x="2195736" y="3501008"/>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58" name="Rectangle 657"/>
              <p:cNvSpPr/>
              <p:nvPr/>
            </p:nvSpPr>
            <p:spPr bwMode="auto">
              <a:xfrm>
                <a:off x="2195736" y="3789040"/>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59" name="Rectangle 658"/>
              <p:cNvSpPr/>
              <p:nvPr/>
            </p:nvSpPr>
            <p:spPr bwMode="auto">
              <a:xfrm>
                <a:off x="2195736" y="4077072"/>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60" name="Rectangle 659"/>
              <p:cNvSpPr/>
              <p:nvPr/>
            </p:nvSpPr>
            <p:spPr bwMode="auto">
              <a:xfrm>
                <a:off x="2195736" y="4365104"/>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61" name="Rectangle 660"/>
              <p:cNvSpPr/>
              <p:nvPr/>
            </p:nvSpPr>
            <p:spPr bwMode="auto">
              <a:xfrm>
                <a:off x="2195736" y="4653136"/>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62" name="Rectangle 661"/>
              <p:cNvSpPr/>
              <p:nvPr/>
            </p:nvSpPr>
            <p:spPr bwMode="auto">
              <a:xfrm>
                <a:off x="2195736" y="4941168"/>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63" name="Rectangle 662"/>
              <p:cNvSpPr/>
              <p:nvPr/>
            </p:nvSpPr>
            <p:spPr bwMode="auto">
              <a:xfrm>
                <a:off x="2195736" y="5229200"/>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64" name="Rectangle 663"/>
              <p:cNvSpPr/>
              <p:nvPr/>
            </p:nvSpPr>
            <p:spPr bwMode="auto">
              <a:xfrm>
                <a:off x="2195736" y="5517232"/>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65" name="Rectangle 664"/>
              <p:cNvSpPr/>
              <p:nvPr/>
            </p:nvSpPr>
            <p:spPr bwMode="auto">
              <a:xfrm>
                <a:off x="2195736" y="5805264"/>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66" name="Rectangle 665"/>
              <p:cNvSpPr/>
              <p:nvPr/>
            </p:nvSpPr>
            <p:spPr bwMode="auto">
              <a:xfrm>
                <a:off x="2195736" y="6093296"/>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sp>
          <p:nvSpPr>
            <p:cNvPr id="615" name="Rectangle 614"/>
            <p:cNvSpPr/>
            <p:nvPr/>
          </p:nvSpPr>
          <p:spPr bwMode="auto">
            <a:xfrm>
              <a:off x="2483768" y="3429000"/>
              <a:ext cx="144016" cy="2880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cxnSp>
          <p:nvCxnSpPr>
            <p:cNvPr id="616" name="Straight Connector 615"/>
            <p:cNvCxnSpPr/>
            <p:nvPr/>
          </p:nvCxnSpPr>
          <p:spPr bwMode="auto">
            <a:xfrm>
              <a:off x="2339752" y="342900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7" name="Straight Connector 616"/>
            <p:cNvCxnSpPr/>
            <p:nvPr/>
          </p:nvCxnSpPr>
          <p:spPr bwMode="auto">
            <a:xfrm flipV="1">
              <a:off x="2339752" y="34290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8" name="Straight Connector 617"/>
            <p:cNvCxnSpPr/>
            <p:nvPr/>
          </p:nvCxnSpPr>
          <p:spPr bwMode="auto">
            <a:xfrm>
              <a:off x="2339752" y="3573016"/>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9" name="Straight Connector 618"/>
            <p:cNvCxnSpPr/>
            <p:nvPr/>
          </p:nvCxnSpPr>
          <p:spPr bwMode="auto">
            <a:xfrm>
              <a:off x="2339752" y="3645024"/>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0" name="Straight Connector 619"/>
            <p:cNvCxnSpPr/>
            <p:nvPr/>
          </p:nvCxnSpPr>
          <p:spPr bwMode="auto">
            <a:xfrm flipV="1">
              <a:off x="2339752" y="3501008"/>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1" name="Straight Connector 620"/>
            <p:cNvCxnSpPr/>
            <p:nvPr/>
          </p:nvCxnSpPr>
          <p:spPr bwMode="auto">
            <a:xfrm flipV="1">
              <a:off x="2339752" y="3573016"/>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2" name="Straight Connector 621"/>
            <p:cNvCxnSpPr/>
            <p:nvPr/>
          </p:nvCxnSpPr>
          <p:spPr bwMode="auto">
            <a:xfrm>
              <a:off x="2339752" y="3861048"/>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3" name="Straight Connector 622"/>
            <p:cNvCxnSpPr/>
            <p:nvPr/>
          </p:nvCxnSpPr>
          <p:spPr bwMode="auto">
            <a:xfrm flipV="1">
              <a:off x="2339752" y="386104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4" name="Straight Connector 623"/>
            <p:cNvCxnSpPr/>
            <p:nvPr/>
          </p:nvCxnSpPr>
          <p:spPr bwMode="auto">
            <a:xfrm>
              <a:off x="2339752" y="4005064"/>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5" name="Straight Connector 624"/>
            <p:cNvCxnSpPr/>
            <p:nvPr/>
          </p:nvCxnSpPr>
          <p:spPr bwMode="auto">
            <a:xfrm>
              <a:off x="2339752" y="4077072"/>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6" name="Straight Connector 625"/>
            <p:cNvCxnSpPr/>
            <p:nvPr/>
          </p:nvCxnSpPr>
          <p:spPr bwMode="auto">
            <a:xfrm>
              <a:off x="2339752" y="4149080"/>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7" name="Straight Connector 626"/>
            <p:cNvCxnSpPr/>
            <p:nvPr/>
          </p:nvCxnSpPr>
          <p:spPr bwMode="auto">
            <a:xfrm flipV="1">
              <a:off x="2339752" y="4077072"/>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8" name="Straight Connector 627"/>
            <p:cNvCxnSpPr/>
            <p:nvPr/>
          </p:nvCxnSpPr>
          <p:spPr bwMode="auto">
            <a:xfrm flipV="1">
              <a:off x="2339752" y="422108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9" name="Straight Connector 628"/>
            <p:cNvCxnSpPr/>
            <p:nvPr/>
          </p:nvCxnSpPr>
          <p:spPr bwMode="auto">
            <a:xfrm>
              <a:off x="2339752" y="436510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0" name="Straight Connector 629"/>
            <p:cNvCxnSpPr/>
            <p:nvPr/>
          </p:nvCxnSpPr>
          <p:spPr bwMode="auto">
            <a:xfrm>
              <a:off x="2339752" y="4437112"/>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1" name="Straight Connector 630"/>
            <p:cNvCxnSpPr/>
            <p:nvPr/>
          </p:nvCxnSpPr>
          <p:spPr bwMode="auto">
            <a:xfrm>
              <a:off x="2339752" y="450912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2" name="Straight Connector 631"/>
            <p:cNvCxnSpPr/>
            <p:nvPr/>
          </p:nvCxnSpPr>
          <p:spPr bwMode="auto">
            <a:xfrm>
              <a:off x="2339752" y="458112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3" name="Straight Connector 632"/>
            <p:cNvCxnSpPr/>
            <p:nvPr/>
          </p:nvCxnSpPr>
          <p:spPr bwMode="auto">
            <a:xfrm flipV="1">
              <a:off x="2339752" y="4509120"/>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4" name="Straight Connector 633"/>
            <p:cNvCxnSpPr/>
            <p:nvPr/>
          </p:nvCxnSpPr>
          <p:spPr bwMode="auto">
            <a:xfrm>
              <a:off x="2339752" y="4725144"/>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5" name="Straight Connector 634"/>
            <p:cNvCxnSpPr/>
            <p:nvPr/>
          </p:nvCxnSpPr>
          <p:spPr bwMode="auto">
            <a:xfrm>
              <a:off x="2339752" y="4797152"/>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6" name="Straight Connector 635"/>
            <p:cNvCxnSpPr/>
            <p:nvPr/>
          </p:nvCxnSpPr>
          <p:spPr bwMode="auto">
            <a:xfrm>
              <a:off x="2339752" y="486916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7" name="Straight Connector 636"/>
            <p:cNvCxnSpPr/>
            <p:nvPr/>
          </p:nvCxnSpPr>
          <p:spPr bwMode="auto">
            <a:xfrm flipV="1">
              <a:off x="2339752" y="4797152"/>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8" name="Straight Connector 637"/>
            <p:cNvCxnSpPr>
              <a:endCxn id="615" idx="1"/>
            </p:cNvCxnSpPr>
            <p:nvPr/>
          </p:nvCxnSpPr>
          <p:spPr bwMode="auto">
            <a:xfrm flipV="1">
              <a:off x="2339752" y="4869160"/>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9" name="Straight Connector 638"/>
            <p:cNvCxnSpPr/>
            <p:nvPr/>
          </p:nvCxnSpPr>
          <p:spPr bwMode="auto">
            <a:xfrm>
              <a:off x="2339752" y="5085184"/>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0" name="Straight Connector 639"/>
            <p:cNvCxnSpPr/>
            <p:nvPr/>
          </p:nvCxnSpPr>
          <p:spPr bwMode="auto">
            <a:xfrm flipV="1">
              <a:off x="2339752" y="508518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1" name="Straight Connector 640"/>
            <p:cNvCxnSpPr/>
            <p:nvPr/>
          </p:nvCxnSpPr>
          <p:spPr bwMode="auto">
            <a:xfrm>
              <a:off x="2339752" y="52292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2" name="Straight Connector 641"/>
            <p:cNvCxnSpPr/>
            <p:nvPr/>
          </p:nvCxnSpPr>
          <p:spPr bwMode="auto">
            <a:xfrm flipV="1">
              <a:off x="2339752" y="52292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3" name="Straight Connector 642"/>
            <p:cNvCxnSpPr/>
            <p:nvPr/>
          </p:nvCxnSpPr>
          <p:spPr bwMode="auto">
            <a:xfrm>
              <a:off x="2339752" y="5373216"/>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4" name="Straight Connector 643"/>
            <p:cNvCxnSpPr/>
            <p:nvPr/>
          </p:nvCxnSpPr>
          <p:spPr bwMode="auto">
            <a:xfrm flipV="1">
              <a:off x="2339752" y="5373216"/>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5" name="Straight Connector 644"/>
            <p:cNvCxnSpPr/>
            <p:nvPr/>
          </p:nvCxnSpPr>
          <p:spPr bwMode="auto">
            <a:xfrm>
              <a:off x="2339752" y="5517232"/>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6" name="Straight Connector 645"/>
            <p:cNvCxnSpPr/>
            <p:nvPr/>
          </p:nvCxnSpPr>
          <p:spPr bwMode="auto">
            <a:xfrm>
              <a:off x="2339752" y="558924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7" name="Straight Connector 646"/>
            <p:cNvCxnSpPr/>
            <p:nvPr/>
          </p:nvCxnSpPr>
          <p:spPr bwMode="auto">
            <a:xfrm>
              <a:off x="2339752" y="5661248"/>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8" name="Straight Connector 647"/>
            <p:cNvCxnSpPr/>
            <p:nvPr/>
          </p:nvCxnSpPr>
          <p:spPr bwMode="auto">
            <a:xfrm flipV="1">
              <a:off x="2339752" y="566124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9" name="Straight Connector 648"/>
            <p:cNvCxnSpPr/>
            <p:nvPr/>
          </p:nvCxnSpPr>
          <p:spPr bwMode="auto">
            <a:xfrm flipV="1">
              <a:off x="2339752" y="5733256"/>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0" name="Straight Connector 649"/>
            <p:cNvCxnSpPr/>
            <p:nvPr/>
          </p:nvCxnSpPr>
          <p:spPr bwMode="auto">
            <a:xfrm>
              <a:off x="2339752" y="5877272"/>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1" name="Straight Connector 650"/>
            <p:cNvCxnSpPr/>
            <p:nvPr/>
          </p:nvCxnSpPr>
          <p:spPr bwMode="auto">
            <a:xfrm>
              <a:off x="2339752" y="5949280"/>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2" name="Straight Connector 651"/>
            <p:cNvCxnSpPr/>
            <p:nvPr/>
          </p:nvCxnSpPr>
          <p:spPr bwMode="auto">
            <a:xfrm flipV="1">
              <a:off x="2339752" y="5805264"/>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3" name="Straight Connector 652"/>
            <p:cNvCxnSpPr/>
            <p:nvPr/>
          </p:nvCxnSpPr>
          <p:spPr bwMode="auto">
            <a:xfrm>
              <a:off x="2339752" y="6093296"/>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4" name="Straight Connector 653"/>
            <p:cNvCxnSpPr/>
            <p:nvPr/>
          </p:nvCxnSpPr>
          <p:spPr bwMode="auto">
            <a:xfrm>
              <a:off x="2339752" y="6165304"/>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5" name="Straight Connector 654"/>
            <p:cNvCxnSpPr/>
            <p:nvPr/>
          </p:nvCxnSpPr>
          <p:spPr bwMode="auto">
            <a:xfrm flipV="1">
              <a:off x="2339752" y="616530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6" name="Straight Connector 655"/>
            <p:cNvCxnSpPr/>
            <p:nvPr/>
          </p:nvCxnSpPr>
          <p:spPr bwMode="auto">
            <a:xfrm flipV="1">
              <a:off x="2339752" y="5949280"/>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67" name="Group 666"/>
          <p:cNvGrpSpPr/>
          <p:nvPr/>
        </p:nvGrpSpPr>
        <p:grpSpPr>
          <a:xfrm flipH="1">
            <a:off x="4427984" y="3429000"/>
            <a:ext cx="432048" cy="2880320"/>
            <a:chOff x="2195736" y="3429000"/>
            <a:chExt cx="432048" cy="2880320"/>
          </a:xfrm>
        </p:grpSpPr>
        <p:grpSp>
          <p:nvGrpSpPr>
            <p:cNvPr id="668" name="Group 173"/>
            <p:cNvGrpSpPr/>
            <p:nvPr/>
          </p:nvGrpSpPr>
          <p:grpSpPr>
            <a:xfrm>
              <a:off x="2195736" y="3429000"/>
              <a:ext cx="144016" cy="2880320"/>
              <a:chOff x="2195736" y="3501008"/>
              <a:chExt cx="288032" cy="2880320"/>
            </a:xfrm>
          </p:grpSpPr>
          <p:sp>
            <p:nvSpPr>
              <p:cNvPr id="711" name="Rectangle 710"/>
              <p:cNvSpPr/>
              <p:nvPr/>
            </p:nvSpPr>
            <p:spPr bwMode="auto">
              <a:xfrm>
                <a:off x="2195736" y="3501008"/>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12" name="Rectangle 711"/>
              <p:cNvSpPr/>
              <p:nvPr/>
            </p:nvSpPr>
            <p:spPr bwMode="auto">
              <a:xfrm>
                <a:off x="2195736" y="3789040"/>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13" name="Rectangle 712"/>
              <p:cNvSpPr/>
              <p:nvPr/>
            </p:nvSpPr>
            <p:spPr bwMode="auto">
              <a:xfrm>
                <a:off x="2195736" y="4077072"/>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14" name="Rectangle 713"/>
              <p:cNvSpPr/>
              <p:nvPr/>
            </p:nvSpPr>
            <p:spPr bwMode="auto">
              <a:xfrm>
                <a:off x="2195736" y="4365104"/>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15" name="Rectangle 714"/>
              <p:cNvSpPr/>
              <p:nvPr/>
            </p:nvSpPr>
            <p:spPr bwMode="auto">
              <a:xfrm>
                <a:off x="2195736" y="4653136"/>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16" name="Rectangle 715"/>
              <p:cNvSpPr/>
              <p:nvPr/>
            </p:nvSpPr>
            <p:spPr bwMode="auto">
              <a:xfrm>
                <a:off x="2195736" y="4941168"/>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17" name="Rectangle 716"/>
              <p:cNvSpPr/>
              <p:nvPr/>
            </p:nvSpPr>
            <p:spPr bwMode="auto">
              <a:xfrm>
                <a:off x="2195736" y="5229200"/>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18" name="Rectangle 717"/>
              <p:cNvSpPr/>
              <p:nvPr/>
            </p:nvSpPr>
            <p:spPr bwMode="auto">
              <a:xfrm>
                <a:off x="2195736" y="5517232"/>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19" name="Rectangle 718"/>
              <p:cNvSpPr/>
              <p:nvPr/>
            </p:nvSpPr>
            <p:spPr bwMode="auto">
              <a:xfrm>
                <a:off x="2195736" y="5805264"/>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20" name="Rectangle 719"/>
              <p:cNvSpPr/>
              <p:nvPr/>
            </p:nvSpPr>
            <p:spPr bwMode="auto">
              <a:xfrm>
                <a:off x="2195736" y="6093296"/>
                <a:ext cx="28803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sp>
          <p:nvSpPr>
            <p:cNvPr id="669" name="Rectangle 668"/>
            <p:cNvSpPr/>
            <p:nvPr/>
          </p:nvSpPr>
          <p:spPr bwMode="auto">
            <a:xfrm>
              <a:off x="2483768" y="3429000"/>
              <a:ext cx="144016" cy="2880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cxnSp>
          <p:nvCxnSpPr>
            <p:cNvPr id="670" name="Straight Connector 669"/>
            <p:cNvCxnSpPr/>
            <p:nvPr/>
          </p:nvCxnSpPr>
          <p:spPr bwMode="auto">
            <a:xfrm>
              <a:off x="2339752" y="342900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1" name="Straight Connector 670"/>
            <p:cNvCxnSpPr/>
            <p:nvPr/>
          </p:nvCxnSpPr>
          <p:spPr bwMode="auto">
            <a:xfrm flipV="1">
              <a:off x="2339752" y="34290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2" name="Straight Connector 671"/>
            <p:cNvCxnSpPr/>
            <p:nvPr/>
          </p:nvCxnSpPr>
          <p:spPr bwMode="auto">
            <a:xfrm>
              <a:off x="2339752" y="3573016"/>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3" name="Straight Connector 672"/>
            <p:cNvCxnSpPr/>
            <p:nvPr/>
          </p:nvCxnSpPr>
          <p:spPr bwMode="auto">
            <a:xfrm>
              <a:off x="2339752" y="3645024"/>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4" name="Straight Connector 673"/>
            <p:cNvCxnSpPr/>
            <p:nvPr/>
          </p:nvCxnSpPr>
          <p:spPr bwMode="auto">
            <a:xfrm flipV="1">
              <a:off x="2339752" y="3501008"/>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5" name="Straight Connector 674"/>
            <p:cNvCxnSpPr/>
            <p:nvPr/>
          </p:nvCxnSpPr>
          <p:spPr bwMode="auto">
            <a:xfrm flipV="1">
              <a:off x="2339752" y="3573016"/>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6" name="Straight Connector 675"/>
            <p:cNvCxnSpPr/>
            <p:nvPr/>
          </p:nvCxnSpPr>
          <p:spPr bwMode="auto">
            <a:xfrm>
              <a:off x="2339752" y="3861048"/>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7" name="Straight Connector 676"/>
            <p:cNvCxnSpPr/>
            <p:nvPr/>
          </p:nvCxnSpPr>
          <p:spPr bwMode="auto">
            <a:xfrm flipV="1">
              <a:off x="2339752" y="386104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8" name="Straight Connector 677"/>
            <p:cNvCxnSpPr/>
            <p:nvPr/>
          </p:nvCxnSpPr>
          <p:spPr bwMode="auto">
            <a:xfrm>
              <a:off x="2339752" y="4005064"/>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9" name="Straight Connector 678"/>
            <p:cNvCxnSpPr/>
            <p:nvPr/>
          </p:nvCxnSpPr>
          <p:spPr bwMode="auto">
            <a:xfrm>
              <a:off x="2339752" y="4077072"/>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0" name="Straight Connector 679"/>
            <p:cNvCxnSpPr/>
            <p:nvPr/>
          </p:nvCxnSpPr>
          <p:spPr bwMode="auto">
            <a:xfrm>
              <a:off x="2339752" y="4149080"/>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1" name="Straight Connector 680"/>
            <p:cNvCxnSpPr/>
            <p:nvPr/>
          </p:nvCxnSpPr>
          <p:spPr bwMode="auto">
            <a:xfrm flipV="1">
              <a:off x="2339752" y="4077072"/>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2" name="Straight Connector 681"/>
            <p:cNvCxnSpPr/>
            <p:nvPr/>
          </p:nvCxnSpPr>
          <p:spPr bwMode="auto">
            <a:xfrm flipV="1">
              <a:off x="2339752" y="422108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3" name="Straight Connector 682"/>
            <p:cNvCxnSpPr/>
            <p:nvPr/>
          </p:nvCxnSpPr>
          <p:spPr bwMode="auto">
            <a:xfrm>
              <a:off x="2339752" y="436510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4" name="Straight Connector 683"/>
            <p:cNvCxnSpPr/>
            <p:nvPr/>
          </p:nvCxnSpPr>
          <p:spPr bwMode="auto">
            <a:xfrm>
              <a:off x="2339752" y="4437112"/>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5" name="Straight Connector 684"/>
            <p:cNvCxnSpPr/>
            <p:nvPr/>
          </p:nvCxnSpPr>
          <p:spPr bwMode="auto">
            <a:xfrm>
              <a:off x="2339752" y="450912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6" name="Straight Connector 685"/>
            <p:cNvCxnSpPr/>
            <p:nvPr/>
          </p:nvCxnSpPr>
          <p:spPr bwMode="auto">
            <a:xfrm>
              <a:off x="2339752" y="458112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7" name="Straight Connector 686"/>
            <p:cNvCxnSpPr/>
            <p:nvPr/>
          </p:nvCxnSpPr>
          <p:spPr bwMode="auto">
            <a:xfrm flipV="1">
              <a:off x="2339752" y="4509120"/>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8" name="Straight Connector 687"/>
            <p:cNvCxnSpPr/>
            <p:nvPr/>
          </p:nvCxnSpPr>
          <p:spPr bwMode="auto">
            <a:xfrm>
              <a:off x="2339752" y="4725144"/>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9" name="Straight Connector 688"/>
            <p:cNvCxnSpPr/>
            <p:nvPr/>
          </p:nvCxnSpPr>
          <p:spPr bwMode="auto">
            <a:xfrm>
              <a:off x="2339752" y="4797152"/>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0" name="Straight Connector 689"/>
            <p:cNvCxnSpPr/>
            <p:nvPr/>
          </p:nvCxnSpPr>
          <p:spPr bwMode="auto">
            <a:xfrm>
              <a:off x="2339752" y="486916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1" name="Straight Connector 690"/>
            <p:cNvCxnSpPr/>
            <p:nvPr/>
          </p:nvCxnSpPr>
          <p:spPr bwMode="auto">
            <a:xfrm flipV="1">
              <a:off x="2339752" y="4797152"/>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2" name="Straight Connector 691"/>
            <p:cNvCxnSpPr>
              <a:endCxn id="669" idx="1"/>
            </p:cNvCxnSpPr>
            <p:nvPr/>
          </p:nvCxnSpPr>
          <p:spPr bwMode="auto">
            <a:xfrm flipV="1">
              <a:off x="2339752" y="4869160"/>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3" name="Straight Connector 692"/>
            <p:cNvCxnSpPr/>
            <p:nvPr/>
          </p:nvCxnSpPr>
          <p:spPr bwMode="auto">
            <a:xfrm>
              <a:off x="2339752" y="5085184"/>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4" name="Straight Connector 693"/>
            <p:cNvCxnSpPr/>
            <p:nvPr/>
          </p:nvCxnSpPr>
          <p:spPr bwMode="auto">
            <a:xfrm flipV="1">
              <a:off x="2339752" y="508518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5" name="Straight Connector 694"/>
            <p:cNvCxnSpPr/>
            <p:nvPr/>
          </p:nvCxnSpPr>
          <p:spPr bwMode="auto">
            <a:xfrm>
              <a:off x="2339752" y="52292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6" name="Straight Connector 695"/>
            <p:cNvCxnSpPr/>
            <p:nvPr/>
          </p:nvCxnSpPr>
          <p:spPr bwMode="auto">
            <a:xfrm flipV="1">
              <a:off x="2339752" y="5229200"/>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7" name="Straight Connector 696"/>
            <p:cNvCxnSpPr/>
            <p:nvPr/>
          </p:nvCxnSpPr>
          <p:spPr bwMode="auto">
            <a:xfrm>
              <a:off x="2339752" y="5373216"/>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8" name="Straight Connector 697"/>
            <p:cNvCxnSpPr/>
            <p:nvPr/>
          </p:nvCxnSpPr>
          <p:spPr bwMode="auto">
            <a:xfrm flipV="1">
              <a:off x="2339752" y="5373216"/>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9" name="Straight Connector 698"/>
            <p:cNvCxnSpPr/>
            <p:nvPr/>
          </p:nvCxnSpPr>
          <p:spPr bwMode="auto">
            <a:xfrm>
              <a:off x="2339752" y="5517232"/>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0" name="Straight Connector 699"/>
            <p:cNvCxnSpPr/>
            <p:nvPr/>
          </p:nvCxnSpPr>
          <p:spPr bwMode="auto">
            <a:xfrm>
              <a:off x="2339752" y="5589240"/>
              <a:ext cx="144016" cy="288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1" name="Straight Connector 700"/>
            <p:cNvCxnSpPr/>
            <p:nvPr/>
          </p:nvCxnSpPr>
          <p:spPr bwMode="auto">
            <a:xfrm>
              <a:off x="2339752" y="5661248"/>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2" name="Straight Connector 701"/>
            <p:cNvCxnSpPr/>
            <p:nvPr/>
          </p:nvCxnSpPr>
          <p:spPr bwMode="auto">
            <a:xfrm flipV="1">
              <a:off x="2339752" y="5661248"/>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3" name="Straight Connector 702"/>
            <p:cNvCxnSpPr/>
            <p:nvPr/>
          </p:nvCxnSpPr>
          <p:spPr bwMode="auto">
            <a:xfrm flipV="1">
              <a:off x="2339752" y="5733256"/>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4" name="Straight Connector 703"/>
            <p:cNvCxnSpPr/>
            <p:nvPr/>
          </p:nvCxnSpPr>
          <p:spPr bwMode="auto">
            <a:xfrm>
              <a:off x="2339752" y="5877272"/>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5" name="Straight Connector 704"/>
            <p:cNvCxnSpPr/>
            <p:nvPr/>
          </p:nvCxnSpPr>
          <p:spPr bwMode="auto">
            <a:xfrm>
              <a:off x="2339752" y="5949280"/>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6" name="Straight Connector 705"/>
            <p:cNvCxnSpPr/>
            <p:nvPr/>
          </p:nvCxnSpPr>
          <p:spPr bwMode="auto">
            <a:xfrm flipV="1">
              <a:off x="2339752" y="5805264"/>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7" name="Straight Connector 706"/>
            <p:cNvCxnSpPr/>
            <p:nvPr/>
          </p:nvCxnSpPr>
          <p:spPr bwMode="auto">
            <a:xfrm>
              <a:off x="2339752" y="6093296"/>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8" name="Straight Connector 707"/>
            <p:cNvCxnSpPr/>
            <p:nvPr/>
          </p:nvCxnSpPr>
          <p:spPr bwMode="auto">
            <a:xfrm>
              <a:off x="2339752" y="6165304"/>
              <a:ext cx="144016" cy="1440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9" name="Straight Connector 708"/>
            <p:cNvCxnSpPr/>
            <p:nvPr/>
          </p:nvCxnSpPr>
          <p:spPr bwMode="auto">
            <a:xfrm flipV="1">
              <a:off x="2339752" y="6165304"/>
              <a:ext cx="144016" cy="720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0" name="Straight Connector 709"/>
            <p:cNvCxnSpPr/>
            <p:nvPr/>
          </p:nvCxnSpPr>
          <p:spPr bwMode="auto">
            <a:xfrm flipV="1">
              <a:off x="2339752" y="5949280"/>
              <a:ext cx="144016" cy="36004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721" name="Rectangle 720"/>
          <p:cNvSpPr/>
          <p:nvPr/>
        </p:nvSpPr>
        <p:spPr bwMode="auto">
          <a:xfrm>
            <a:off x="6156176" y="3573016"/>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22" name="Rectangle 721"/>
          <p:cNvSpPr/>
          <p:nvPr/>
        </p:nvSpPr>
        <p:spPr bwMode="auto">
          <a:xfrm>
            <a:off x="6300192" y="3573016"/>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23" name="Rectangle 722"/>
          <p:cNvSpPr/>
          <p:nvPr/>
        </p:nvSpPr>
        <p:spPr bwMode="auto">
          <a:xfrm>
            <a:off x="6444208" y="3573016"/>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24" name="Rectangle 723"/>
          <p:cNvSpPr/>
          <p:nvPr/>
        </p:nvSpPr>
        <p:spPr bwMode="auto">
          <a:xfrm>
            <a:off x="6588224" y="3573016"/>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25" name="Rectangle 724"/>
          <p:cNvSpPr/>
          <p:nvPr/>
        </p:nvSpPr>
        <p:spPr bwMode="auto">
          <a:xfrm>
            <a:off x="6732240" y="3573016"/>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26" name="Rectangle 725"/>
          <p:cNvSpPr/>
          <p:nvPr/>
        </p:nvSpPr>
        <p:spPr bwMode="auto">
          <a:xfrm>
            <a:off x="6876256" y="3573016"/>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27" name="Rectangle 726"/>
          <p:cNvSpPr/>
          <p:nvPr/>
        </p:nvSpPr>
        <p:spPr bwMode="auto">
          <a:xfrm>
            <a:off x="7020272" y="3573016"/>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28" name="Rectangle 727"/>
          <p:cNvSpPr/>
          <p:nvPr/>
        </p:nvSpPr>
        <p:spPr bwMode="auto">
          <a:xfrm>
            <a:off x="7164288" y="3573016"/>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29" name="Rectangle 728"/>
          <p:cNvSpPr/>
          <p:nvPr/>
        </p:nvSpPr>
        <p:spPr bwMode="auto">
          <a:xfrm rot="16200000">
            <a:off x="3743908" y="4689140"/>
            <a:ext cx="4104456" cy="2880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Arial" charset="0"/>
              </a:rPr>
              <a:t>Fieldbus: 320 </a:t>
            </a:r>
            <a:r>
              <a:rPr kumimoji="0" lang="en-US" sz="2000" b="1" i="0" u="none" strike="noStrike" cap="none" normalizeH="0" baseline="0" dirty="0">
                <a:ln>
                  <a:noFill/>
                </a:ln>
                <a:solidFill>
                  <a:srgbClr val="FF0000"/>
                </a:solidFill>
                <a:effectLst/>
                <a:latin typeface="Arial" charset="0"/>
              </a:rPr>
              <a:t>Devices</a:t>
            </a:r>
          </a:p>
        </p:txBody>
      </p:sp>
      <p:sp>
        <p:nvSpPr>
          <p:cNvPr id="730" name="Rectangle 729"/>
          <p:cNvSpPr/>
          <p:nvPr/>
        </p:nvSpPr>
        <p:spPr bwMode="auto">
          <a:xfrm rot="16200000">
            <a:off x="-1800708" y="4617132"/>
            <a:ext cx="4104456" cy="28803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Arial" charset="0"/>
              </a:rPr>
              <a:t>Hardwired: 320 </a:t>
            </a:r>
            <a:r>
              <a:rPr kumimoji="0" lang="en-US" sz="2000" b="1" i="0" u="none" strike="noStrike" cap="none" normalizeH="0" baseline="0" dirty="0">
                <a:ln>
                  <a:noFill/>
                </a:ln>
                <a:solidFill>
                  <a:srgbClr val="FF0000"/>
                </a:solidFill>
                <a:effectLst/>
                <a:latin typeface="Arial" charset="0"/>
              </a:rPr>
              <a:t>Signals</a:t>
            </a:r>
          </a:p>
        </p:txBody>
      </p:sp>
      <p:sp>
        <p:nvSpPr>
          <p:cNvPr id="731" name="Rectangle 730"/>
          <p:cNvSpPr/>
          <p:nvPr/>
        </p:nvSpPr>
        <p:spPr bwMode="auto">
          <a:xfrm>
            <a:off x="6156176" y="4149080"/>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32" name="Rectangle 731"/>
          <p:cNvSpPr/>
          <p:nvPr/>
        </p:nvSpPr>
        <p:spPr bwMode="auto">
          <a:xfrm>
            <a:off x="6300192" y="4149080"/>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33" name="Rectangle 732"/>
          <p:cNvSpPr/>
          <p:nvPr/>
        </p:nvSpPr>
        <p:spPr bwMode="auto">
          <a:xfrm>
            <a:off x="6444208" y="4149080"/>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34" name="Rectangle 733"/>
          <p:cNvSpPr/>
          <p:nvPr/>
        </p:nvSpPr>
        <p:spPr bwMode="auto">
          <a:xfrm>
            <a:off x="6588224" y="4149080"/>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35" name="Rectangle 734"/>
          <p:cNvSpPr/>
          <p:nvPr/>
        </p:nvSpPr>
        <p:spPr bwMode="auto">
          <a:xfrm>
            <a:off x="6732240" y="4149080"/>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36" name="Rectangle 735"/>
          <p:cNvSpPr/>
          <p:nvPr/>
        </p:nvSpPr>
        <p:spPr bwMode="auto">
          <a:xfrm>
            <a:off x="6876256" y="4149080"/>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37" name="Rectangle 736"/>
          <p:cNvSpPr/>
          <p:nvPr/>
        </p:nvSpPr>
        <p:spPr bwMode="auto">
          <a:xfrm>
            <a:off x="7020272" y="4149080"/>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
        <p:nvSpPr>
          <p:cNvPr id="738" name="Rectangle 737"/>
          <p:cNvSpPr/>
          <p:nvPr/>
        </p:nvSpPr>
        <p:spPr bwMode="auto">
          <a:xfrm>
            <a:off x="7164288" y="4149080"/>
            <a:ext cx="144016" cy="432048"/>
          </a:xfrm>
          <a:prstGeom prst="rect">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0" tIns="36000" rIns="0" bIns="360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700" dirty="0">
                <a:solidFill>
                  <a:srgbClr val="FFFFFF"/>
                </a:solidFill>
              </a:rPr>
              <a:t>FF</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dirty="0">
                <a:ln>
                  <a:noFill/>
                </a:ln>
                <a:solidFill>
                  <a:srgbClr val="FFFFFF"/>
                </a:solidFill>
                <a:effectLst/>
                <a:latin typeface="Arial" charset="0"/>
              </a:rPr>
              <a:t>H1</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r>
              <a:rPr lang="en-US"/>
              <a:t>Topics Covered</a:t>
            </a:r>
            <a:endParaRPr lang="en-US" dirty="0"/>
          </a:p>
        </p:txBody>
      </p:sp>
      <p:sp>
        <p:nvSpPr>
          <p:cNvPr id="389123" name="Rectangle 3"/>
          <p:cNvSpPr>
            <a:spLocks noGrp="1" noChangeArrowheads="1"/>
          </p:cNvSpPr>
          <p:nvPr>
            <p:ph idx="1"/>
          </p:nvPr>
        </p:nvSpPr>
        <p:spPr/>
        <p:txBody>
          <a:bodyPr/>
          <a:lstStyle/>
          <a:p>
            <a:r>
              <a:rPr lang="en-US" dirty="0"/>
              <a:t>Fieldbus basics</a:t>
            </a:r>
          </a:p>
          <a:p>
            <a:r>
              <a:rPr lang="en-US" dirty="0"/>
              <a:t>Fieldbus benefits</a:t>
            </a:r>
          </a:p>
          <a:p>
            <a:pPr lvl="1"/>
            <a:r>
              <a:rPr lang="en-US" dirty="0"/>
              <a:t>Project benefits</a:t>
            </a:r>
          </a:p>
          <a:p>
            <a:pPr lvl="1"/>
            <a:r>
              <a:rPr lang="en-US" dirty="0"/>
              <a:t>Operation &amp; maintenance benefits</a:t>
            </a:r>
          </a:p>
          <a:p>
            <a:r>
              <a:rPr lang="en-US" dirty="0">
                <a:hlinkClick r:id="rId3" action="ppaction://hlinksldjump"/>
              </a:rPr>
              <a:t>Making fieldbus easy</a:t>
            </a:r>
            <a:endParaRPr lang="en-US" dirty="0"/>
          </a:p>
          <a:p>
            <a:pPr lvl="1"/>
            <a:r>
              <a:rPr lang="en-US" dirty="0"/>
              <a:t>Easy to deploy</a:t>
            </a:r>
          </a:p>
          <a:p>
            <a:pPr lvl="1"/>
            <a:r>
              <a:rPr lang="en-US" dirty="0"/>
              <a:t>Easy to operate</a:t>
            </a:r>
          </a:p>
          <a:p>
            <a:pPr lvl="1"/>
            <a:r>
              <a:rPr lang="en-US" dirty="0"/>
              <a:t>Easy to run &amp; maintain</a:t>
            </a:r>
          </a:p>
          <a:p>
            <a:r>
              <a:rPr lang="en-US" dirty="0"/>
              <a:t>Specifying fieldbus</a:t>
            </a:r>
          </a:p>
          <a:p>
            <a:pPr lvl="1"/>
            <a:endParaRPr lang="en-US" dirty="0"/>
          </a:p>
          <a:p>
            <a:endParaRPr lang="en-US"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Wiring and Installation Savings</a:t>
            </a:r>
          </a:p>
        </p:txBody>
      </p:sp>
      <p:sp>
        <p:nvSpPr>
          <p:cNvPr id="8" name="Content Placeholder 7"/>
          <p:cNvSpPr>
            <a:spLocks noGrp="1"/>
          </p:cNvSpPr>
          <p:nvPr>
            <p:ph idx="1"/>
          </p:nvPr>
        </p:nvSpPr>
        <p:spPr>
          <a:xfrm>
            <a:off x="4355976" y="1206500"/>
            <a:ext cx="4578474" cy="4546600"/>
          </a:xfrm>
        </p:spPr>
        <p:txBody>
          <a:bodyPr/>
          <a:lstStyle/>
          <a:p>
            <a:r>
              <a:rPr lang="en-US" dirty="0"/>
              <a:t>Fieldbus and Remote I/O System (</a:t>
            </a:r>
            <a:r>
              <a:rPr lang="en-US" dirty="0" err="1"/>
              <a:t>FuRIOS</a:t>
            </a:r>
            <a:r>
              <a:rPr lang="en-US" dirty="0"/>
              <a:t>)</a:t>
            </a:r>
          </a:p>
          <a:p>
            <a:pPr lvl="1"/>
            <a:r>
              <a:rPr lang="en-US" dirty="0"/>
              <a:t>Independent study by Aventis </a:t>
            </a:r>
            <a:r>
              <a:rPr lang="en-US" dirty="0" err="1"/>
              <a:t>Pharma</a:t>
            </a:r>
            <a:r>
              <a:rPr lang="en-US" dirty="0"/>
              <a:t> and Infraserv</a:t>
            </a:r>
          </a:p>
          <a:p>
            <a:r>
              <a:rPr lang="en-US" dirty="0"/>
              <a:t>Fieldbus saving over local/central I/O is about 20%</a:t>
            </a:r>
          </a:p>
          <a:p>
            <a:r>
              <a:rPr lang="en-US" dirty="0"/>
              <a:t>Fieldbus saving over remote I/O is about 5%</a:t>
            </a:r>
          </a:p>
          <a:p>
            <a:r>
              <a:rPr lang="en-US" dirty="0"/>
              <a:t>Back in 2002, fieldbus devices and hardware was expensive</a:t>
            </a:r>
          </a:p>
        </p:txBody>
      </p:sp>
      <p:pic>
        <p:nvPicPr>
          <p:cNvPr id="1399810" name="Picture 2"/>
          <p:cNvPicPr>
            <a:picLocks noChangeAspect="1" noChangeArrowheads="1"/>
          </p:cNvPicPr>
          <p:nvPr/>
        </p:nvPicPr>
        <p:blipFill>
          <a:blip r:embed="rId3" cstate="print"/>
          <a:srcRect/>
          <a:stretch>
            <a:fillRect/>
          </a:stretch>
        </p:blipFill>
        <p:spPr bwMode="auto">
          <a:xfrm>
            <a:off x="539551" y="1196752"/>
            <a:ext cx="3764931" cy="5328592"/>
          </a:xfrm>
          <a:prstGeom prst="rect">
            <a:avLst/>
          </a:prstGeom>
          <a:noFill/>
          <a:ln w="9525">
            <a:solidFill>
              <a:schemeClr val="tx1"/>
            </a:solidFill>
            <a:miter lim="800000"/>
            <a:headEnd/>
            <a:tailEnd/>
          </a:ln>
          <a:effec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lded Corner 26"/>
          <p:cNvSpPr/>
          <p:nvPr/>
        </p:nvSpPr>
        <p:spPr bwMode="auto">
          <a:xfrm>
            <a:off x="2771800" y="5157192"/>
            <a:ext cx="3960440" cy="1440160"/>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b="1" dirty="0"/>
              <a:t>Late changes</a:t>
            </a:r>
            <a:r>
              <a:rPr lang="en-US" dirty="0"/>
              <a:t>:</a:t>
            </a:r>
          </a:p>
          <a:p>
            <a:pPr algn="l">
              <a:buFont typeface="Arial" pitchFamily="34" charset="0"/>
              <a:buChar char="•"/>
            </a:pPr>
            <a:r>
              <a:rPr lang="en-US" dirty="0"/>
              <a:t>Add a device</a:t>
            </a:r>
          </a:p>
          <a:p>
            <a:pPr algn="l">
              <a:buFont typeface="Arial" pitchFamily="34" charset="0"/>
              <a:buChar char="•"/>
            </a:pPr>
            <a:r>
              <a:rPr lang="en-US" dirty="0"/>
              <a:t>Change device type</a:t>
            </a:r>
          </a:p>
          <a:p>
            <a:pPr algn="l">
              <a:buFont typeface="Arial" pitchFamily="34" charset="0"/>
              <a:buChar char="•"/>
            </a:pPr>
            <a:r>
              <a:rPr lang="en-US" dirty="0"/>
              <a:t>Use additional signals (in devices)</a:t>
            </a:r>
          </a:p>
          <a:p>
            <a:pPr algn="l">
              <a:buFont typeface="Arial" pitchFamily="34" charset="0"/>
              <a:buChar char="•"/>
            </a:pPr>
            <a:r>
              <a:rPr lang="en-US" dirty="0"/>
              <a:t>Change power supply</a:t>
            </a:r>
          </a:p>
        </p:txBody>
      </p:sp>
      <p:sp>
        <p:nvSpPr>
          <p:cNvPr id="2" name="Title 1"/>
          <p:cNvSpPr>
            <a:spLocks noGrp="1"/>
          </p:cNvSpPr>
          <p:nvPr>
            <p:ph type="title"/>
          </p:nvPr>
        </p:nvSpPr>
        <p:spPr/>
        <p:txBody>
          <a:bodyPr/>
          <a:lstStyle/>
          <a:p>
            <a:r>
              <a:rPr lang="en-US" dirty="0"/>
              <a:t>Easier Late Changes with ‘Late Binding’:</a:t>
            </a:r>
            <a:br>
              <a:rPr lang="en-US" dirty="0"/>
            </a:br>
            <a:r>
              <a:rPr lang="en-US" dirty="0"/>
              <a:t>- Fieldbus ‘virtual marshalling cabinets’</a:t>
            </a:r>
          </a:p>
        </p:txBody>
      </p:sp>
      <p:sp>
        <p:nvSpPr>
          <p:cNvPr id="3" name="Content Placeholder 2"/>
          <p:cNvSpPr>
            <a:spLocks noGrp="1"/>
          </p:cNvSpPr>
          <p:nvPr>
            <p:ph sz="half" idx="1"/>
          </p:nvPr>
        </p:nvSpPr>
        <p:spPr>
          <a:xfrm>
            <a:off x="590550" y="1052736"/>
            <a:ext cx="4095750" cy="4546600"/>
          </a:xfrm>
        </p:spPr>
        <p:txBody>
          <a:bodyPr/>
          <a:lstStyle/>
          <a:p>
            <a:pPr>
              <a:buNone/>
            </a:pPr>
            <a:r>
              <a:rPr lang="en-US" dirty="0"/>
              <a:t>Hardwiring</a:t>
            </a:r>
          </a:p>
          <a:p>
            <a:r>
              <a:rPr lang="en-US" dirty="0"/>
              <a:t>More wires</a:t>
            </a:r>
          </a:p>
          <a:p>
            <a:r>
              <a:rPr lang="en-US" dirty="0"/>
              <a:t>Changed connections</a:t>
            </a:r>
          </a:p>
          <a:p>
            <a:r>
              <a:rPr lang="en-US" dirty="0"/>
              <a:t>More I/O cards</a:t>
            </a:r>
          </a:p>
          <a:p>
            <a:r>
              <a:rPr lang="en-US" dirty="0"/>
              <a:t>Change I/O card type</a:t>
            </a:r>
          </a:p>
          <a:p>
            <a:r>
              <a:rPr lang="en-US" dirty="0"/>
              <a:t>Change safety barrier type</a:t>
            </a:r>
          </a:p>
          <a:p>
            <a:r>
              <a:rPr lang="en-US" dirty="0"/>
              <a:t>Limited by multi-core spares</a:t>
            </a:r>
          </a:p>
        </p:txBody>
      </p:sp>
      <p:sp>
        <p:nvSpPr>
          <p:cNvPr id="15" name="Content Placeholder 14"/>
          <p:cNvSpPr>
            <a:spLocks noGrp="1"/>
          </p:cNvSpPr>
          <p:nvPr>
            <p:ph sz="half" idx="2"/>
          </p:nvPr>
        </p:nvSpPr>
        <p:spPr>
          <a:xfrm>
            <a:off x="4838700" y="1052736"/>
            <a:ext cx="4095750" cy="4546600"/>
          </a:xfrm>
        </p:spPr>
        <p:txBody>
          <a:bodyPr/>
          <a:lstStyle/>
          <a:p>
            <a:pPr>
              <a:buNone/>
            </a:pPr>
            <a:r>
              <a:rPr lang="en-US" dirty="0"/>
              <a:t>FOUNDATION fieldbus</a:t>
            </a:r>
          </a:p>
          <a:p>
            <a:r>
              <a:rPr lang="en-US" dirty="0"/>
              <a:t>No additional wires</a:t>
            </a:r>
          </a:p>
          <a:p>
            <a:r>
              <a:rPr lang="en-US" dirty="0"/>
              <a:t>No connection change</a:t>
            </a:r>
          </a:p>
          <a:p>
            <a:r>
              <a:rPr lang="en-US" dirty="0"/>
              <a:t>No additional I/O card</a:t>
            </a:r>
          </a:p>
          <a:p>
            <a:r>
              <a:rPr lang="en-US" dirty="0"/>
              <a:t>No I/O card change</a:t>
            </a:r>
          </a:p>
          <a:p>
            <a:r>
              <a:rPr lang="en-US" dirty="0"/>
              <a:t>No safety barrier change</a:t>
            </a:r>
          </a:p>
          <a:p>
            <a:r>
              <a:rPr lang="en-US" dirty="0"/>
              <a:t>No spare multi-core pairs used</a:t>
            </a:r>
          </a:p>
          <a:p>
            <a:endParaRPr lang="en-US" dirty="0"/>
          </a:p>
        </p:txBody>
      </p:sp>
      <p:pic>
        <p:nvPicPr>
          <p:cNvPr id="7" name="Picture 1"/>
          <p:cNvPicPr>
            <a:picLocks noChangeAspect="1" noChangeArrowheads="1"/>
          </p:cNvPicPr>
          <p:nvPr/>
        </p:nvPicPr>
        <p:blipFill>
          <a:blip r:embed="rId3" cstate="print"/>
          <a:srcRect/>
          <a:stretch>
            <a:fillRect/>
          </a:stretch>
        </p:blipFill>
        <p:spPr bwMode="auto">
          <a:xfrm>
            <a:off x="539552" y="5107874"/>
            <a:ext cx="2160240" cy="1705502"/>
          </a:xfrm>
          <a:prstGeom prst="rect">
            <a:avLst/>
          </a:prstGeom>
          <a:noFill/>
          <a:ln w="9525">
            <a:noFill/>
            <a:miter lim="800000"/>
            <a:headEnd/>
            <a:tailEnd/>
          </a:ln>
          <a:effectLst/>
        </p:spPr>
      </p:pic>
      <p:pic>
        <p:nvPicPr>
          <p:cNvPr id="8" name="Picture 1"/>
          <p:cNvPicPr>
            <a:picLocks noChangeAspect="1" noChangeArrowheads="1"/>
          </p:cNvPicPr>
          <p:nvPr/>
        </p:nvPicPr>
        <p:blipFill>
          <a:blip r:embed="rId4" cstate="print"/>
          <a:srcRect t="28463"/>
          <a:stretch>
            <a:fillRect/>
          </a:stretch>
        </p:blipFill>
        <p:spPr bwMode="auto">
          <a:xfrm>
            <a:off x="6804248" y="5157192"/>
            <a:ext cx="2276872" cy="1628800"/>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68313" y="406400"/>
            <a:ext cx="8531225" cy="723900"/>
          </a:xfrm>
        </p:spPr>
        <p:txBody>
          <a:bodyPr/>
          <a:lstStyle/>
          <a:p>
            <a:r>
              <a:rPr lang="en-US" altLang="zh-CN" dirty="0">
                <a:ea typeface="SimSun" pitchFamily="2" charset="-122"/>
              </a:rPr>
              <a:t>Multi-Channel Two-Wire Transmitter</a:t>
            </a:r>
            <a:br>
              <a:rPr lang="en-US" altLang="zh-CN" dirty="0">
                <a:ea typeface="SimSun" pitchFamily="2" charset="-122"/>
              </a:rPr>
            </a:br>
            <a:r>
              <a:rPr lang="en-US" altLang="zh-CN" dirty="0">
                <a:ea typeface="SimSun" pitchFamily="2" charset="-122"/>
              </a:rPr>
              <a:t>- Takes the Place of Eight Transmitters</a:t>
            </a:r>
          </a:p>
        </p:txBody>
      </p:sp>
      <p:sp>
        <p:nvSpPr>
          <p:cNvPr id="194572" name="Rectangle 12"/>
          <p:cNvSpPr>
            <a:spLocks noGrp="1" noChangeArrowheads="1"/>
          </p:cNvSpPr>
          <p:nvPr>
            <p:ph idx="1"/>
          </p:nvPr>
        </p:nvSpPr>
        <p:spPr>
          <a:xfrm>
            <a:off x="590550" y="4797152"/>
            <a:ext cx="5338772" cy="1655762"/>
          </a:xfrm>
        </p:spPr>
        <p:txBody>
          <a:bodyPr/>
          <a:lstStyle/>
          <a:p>
            <a:r>
              <a:rPr lang="en-US" dirty="0"/>
              <a:t>Shorter sensor wires</a:t>
            </a:r>
          </a:p>
          <a:p>
            <a:pPr lvl="1"/>
            <a:r>
              <a:rPr lang="en-US" dirty="0"/>
              <a:t>Less noise pickup</a:t>
            </a:r>
          </a:p>
          <a:p>
            <a:r>
              <a:rPr lang="en-US" dirty="0"/>
              <a:t>Reduced device count and cabling</a:t>
            </a:r>
          </a:p>
          <a:p>
            <a:pPr lvl="1"/>
            <a:r>
              <a:rPr lang="en-US" dirty="0"/>
              <a:t>Lower cost</a:t>
            </a:r>
          </a:p>
        </p:txBody>
      </p:sp>
      <p:graphicFrame>
        <p:nvGraphicFramePr>
          <p:cNvPr id="194563" name="Object 3"/>
          <p:cNvGraphicFramePr>
            <a:graphicFrameLocks noChangeAspect="1"/>
          </p:cNvGraphicFramePr>
          <p:nvPr/>
        </p:nvGraphicFramePr>
        <p:xfrm>
          <a:off x="493713" y="1144588"/>
          <a:ext cx="7980362" cy="3600450"/>
        </p:xfrm>
        <a:graphic>
          <a:graphicData uri="http://schemas.openxmlformats.org/presentationml/2006/ole">
            <mc:AlternateContent xmlns:mc="http://schemas.openxmlformats.org/markup-compatibility/2006">
              <mc:Choice xmlns:v="urn:schemas-microsoft-com:vml" Requires="v">
                <p:oleObj spid="_x0000_s1572944" name="Worksheet" r:id="rId4" imgW="6840000" imgH="3296160" progId="Excel.Sheet.8">
                  <p:embed/>
                </p:oleObj>
              </mc:Choice>
              <mc:Fallback>
                <p:oleObj name="Worksheet" r:id="rId4" imgW="6840000" imgH="3296160" progId="Excel.Shee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13" y="1144588"/>
                        <a:ext cx="7980362"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64" name="Text Box 4"/>
          <p:cNvSpPr txBox="1">
            <a:spLocks noChangeArrowheads="1"/>
          </p:cNvSpPr>
          <p:nvPr/>
        </p:nvSpPr>
        <p:spPr bwMode="auto">
          <a:xfrm>
            <a:off x="1500978" y="4121150"/>
            <a:ext cx="1793889" cy="830997"/>
          </a:xfrm>
          <a:prstGeom prst="rect">
            <a:avLst/>
          </a:prstGeom>
          <a:noFill/>
          <a:ln w="6350">
            <a:noFill/>
            <a:miter lim="800000"/>
            <a:headEnd/>
            <a:tailEnd/>
          </a:ln>
          <a:effectLst/>
        </p:spPr>
        <p:txBody>
          <a:bodyPr wrap="none">
            <a:spAutoFit/>
          </a:bodyPr>
          <a:lstStyle/>
          <a:p>
            <a:r>
              <a:rPr lang="en-US" altLang="zh-CN" b="1" dirty="0">
                <a:solidFill>
                  <a:schemeClr val="tx1"/>
                </a:solidFill>
                <a:ea typeface="SimSun" pitchFamily="2" charset="-122"/>
              </a:rPr>
              <a:t>Temperature</a:t>
            </a:r>
          </a:p>
          <a:p>
            <a:r>
              <a:rPr lang="en-US" altLang="zh-CN" b="1" dirty="0">
                <a:solidFill>
                  <a:schemeClr val="tx1"/>
                </a:solidFill>
                <a:ea typeface="SimSun" pitchFamily="2" charset="-122"/>
              </a:rPr>
              <a:t>Input Card</a:t>
            </a:r>
          </a:p>
          <a:p>
            <a:r>
              <a:rPr lang="en-US" altLang="zh-CN" b="1" dirty="0">
                <a:solidFill>
                  <a:schemeClr val="tx1"/>
                </a:solidFill>
                <a:ea typeface="SimSun" pitchFamily="2" charset="-122"/>
              </a:rPr>
              <a:t>with Comp. Wire</a:t>
            </a:r>
          </a:p>
        </p:txBody>
      </p:sp>
      <p:sp>
        <p:nvSpPr>
          <p:cNvPr id="194565" name="Text Box 5"/>
          <p:cNvSpPr txBox="1">
            <a:spLocks noChangeArrowheads="1"/>
          </p:cNvSpPr>
          <p:nvPr/>
        </p:nvSpPr>
        <p:spPr bwMode="auto">
          <a:xfrm>
            <a:off x="3058515" y="4116388"/>
            <a:ext cx="1417246" cy="800219"/>
          </a:xfrm>
          <a:prstGeom prst="rect">
            <a:avLst/>
          </a:prstGeom>
          <a:noFill/>
          <a:ln w="6350">
            <a:noFill/>
            <a:miter lim="800000"/>
            <a:headEnd/>
            <a:tailEnd/>
          </a:ln>
          <a:effectLst/>
        </p:spPr>
        <p:txBody>
          <a:bodyPr wrap="none">
            <a:spAutoFit/>
          </a:bodyPr>
          <a:lstStyle/>
          <a:p>
            <a:r>
              <a:rPr lang="en-US" altLang="zh-CN" b="1" dirty="0">
                <a:solidFill>
                  <a:schemeClr val="tx1"/>
                </a:solidFill>
                <a:ea typeface="SimSun" pitchFamily="2" charset="-122"/>
              </a:rPr>
              <a:t>4-20 mA</a:t>
            </a:r>
          </a:p>
          <a:p>
            <a:r>
              <a:rPr lang="en-US" altLang="zh-CN" b="1" dirty="0">
                <a:solidFill>
                  <a:schemeClr val="tx1"/>
                </a:solidFill>
                <a:ea typeface="SimSun" pitchFamily="2" charset="-122"/>
              </a:rPr>
              <a:t>Transmitters</a:t>
            </a:r>
          </a:p>
          <a:p>
            <a:r>
              <a:rPr lang="en-US" altLang="zh-CN" sz="1400" b="1" dirty="0">
                <a:solidFill>
                  <a:schemeClr val="tx1"/>
                </a:solidFill>
                <a:ea typeface="SimSun" pitchFamily="2" charset="-122"/>
              </a:rPr>
              <a:t>AI Card</a:t>
            </a:r>
          </a:p>
        </p:txBody>
      </p:sp>
      <p:sp>
        <p:nvSpPr>
          <p:cNvPr id="194566" name="Text Box 6"/>
          <p:cNvSpPr txBox="1">
            <a:spLocks noChangeArrowheads="1"/>
          </p:cNvSpPr>
          <p:nvPr/>
        </p:nvSpPr>
        <p:spPr bwMode="auto">
          <a:xfrm>
            <a:off x="6125747" y="4138613"/>
            <a:ext cx="1366080" cy="523220"/>
          </a:xfrm>
          <a:prstGeom prst="rect">
            <a:avLst/>
          </a:prstGeom>
          <a:noFill/>
          <a:ln w="6350">
            <a:noFill/>
            <a:miter lim="800000"/>
            <a:headEnd/>
            <a:tailEnd/>
          </a:ln>
          <a:effectLst/>
        </p:spPr>
        <p:txBody>
          <a:bodyPr wrap="none">
            <a:spAutoFit/>
          </a:bodyPr>
          <a:lstStyle/>
          <a:p>
            <a:r>
              <a:rPr lang="en-US" altLang="zh-CN" sz="1400" b="1" dirty="0">
                <a:solidFill>
                  <a:schemeClr val="tx1"/>
                </a:solidFill>
                <a:ea typeface="SimSun" pitchFamily="2" charset="-122"/>
              </a:rPr>
              <a:t>Multi-Channel</a:t>
            </a:r>
          </a:p>
          <a:p>
            <a:r>
              <a:rPr lang="en-US" altLang="zh-CN" sz="1400" b="1" dirty="0">
                <a:solidFill>
                  <a:schemeClr val="tx1"/>
                </a:solidFill>
                <a:ea typeface="SimSun" pitchFamily="2" charset="-122"/>
              </a:rPr>
              <a:t>Transmitter</a:t>
            </a:r>
          </a:p>
        </p:txBody>
      </p:sp>
      <p:sp>
        <p:nvSpPr>
          <p:cNvPr id="194567" name="Text Box 7"/>
          <p:cNvSpPr txBox="1">
            <a:spLocks noChangeArrowheads="1"/>
          </p:cNvSpPr>
          <p:nvPr/>
        </p:nvSpPr>
        <p:spPr bwMode="auto">
          <a:xfrm>
            <a:off x="4565429" y="4108450"/>
            <a:ext cx="1411733" cy="584775"/>
          </a:xfrm>
          <a:prstGeom prst="rect">
            <a:avLst/>
          </a:prstGeom>
          <a:noFill/>
          <a:ln w="6350">
            <a:noFill/>
            <a:miter lim="800000"/>
            <a:headEnd/>
            <a:tailEnd/>
          </a:ln>
          <a:effectLst/>
        </p:spPr>
        <p:txBody>
          <a:bodyPr wrap="none">
            <a:spAutoFit/>
          </a:bodyPr>
          <a:lstStyle/>
          <a:p>
            <a:r>
              <a:rPr lang="en-US" altLang="zh-CN" b="1" dirty="0">
                <a:solidFill>
                  <a:schemeClr val="tx1"/>
                </a:solidFill>
                <a:ea typeface="SimSun" pitchFamily="2" charset="-122"/>
              </a:rPr>
              <a:t>Temperature</a:t>
            </a:r>
          </a:p>
          <a:p>
            <a:r>
              <a:rPr lang="en-US" altLang="zh-CN" b="1" dirty="0">
                <a:solidFill>
                  <a:schemeClr val="tx1"/>
                </a:solidFill>
                <a:ea typeface="SimSun" pitchFamily="2" charset="-122"/>
              </a:rPr>
              <a:t>Multiplexer</a:t>
            </a:r>
            <a:endParaRPr lang="en-US" altLang="zh-CN" sz="1400" b="1" dirty="0">
              <a:solidFill>
                <a:schemeClr val="tx1"/>
              </a:solidFill>
              <a:ea typeface="SimSun" pitchFamily="2" charset="-122"/>
            </a:endParaRPr>
          </a:p>
        </p:txBody>
      </p:sp>
      <p:sp>
        <p:nvSpPr>
          <p:cNvPr id="194568" name="AutoShape 8"/>
          <p:cNvSpPr>
            <a:spLocks noChangeArrowheads="1"/>
          </p:cNvSpPr>
          <p:nvPr/>
        </p:nvSpPr>
        <p:spPr bwMode="auto">
          <a:xfrm rot="1169751">
            <a:off x="3125788" y="2024063"/>
            <a:ext cx="3935412" cy="296862"/>
          </a:xfrm>
          <a:prstGeom prst="rightArrow">
            <a:avLst>
              <a:gd name="adj1" fmla="val 50000"/>
              <a:gd name="adj2" fmla="val 331418"/>
            </a:avLst>
          </a:prstGeom>
          <a:solidFill>
            <a:srgbClr val="FFFF00"/>
          </a:solidFill>
          <a:ln w="9525">
            <a:solidFill>
              <a:schemeClr val="tx1"/>
            </a:solidFill>
            <a:miter lim="800000"/>
            <a:headEnd/>
            <a:tailEnd/>
          </a:ln>
          <a:effectLst/>
        </p:spPr>
        <p:txBody>
          <a:bodyPr wrap="none" anchor="ctr"/>
          <a:lstStyle/>
          <a:p>
            <a:endParaRPr lang="en-US"/>
          </a:p>
        </p:txBody>
      </p:sp>
      <p:sp>
        <p:nvSpPr>
          <p:cNvPr id="194569" name="AutoShape 9"/>
          <p:cNvSpPr>
            <a:spLocks noChangeArrowheads="1"/>
          </p:cNvSpPr>
          <p:nvPr/>
        </p:nvSpPr>
        <p:spPr bwMode="auto">
          <a:xfrm>
            <a:off x="7234238" y="1142984"/>
            <a:ext cx="1574800" cy="1771650"/>
          </a:xfrm>
          <a:prstGeom prst="irregularSeal1">
            <a:avLst/>
          </a:prstGeom>
          <a:solidFill>
            <a:srgbClr val="FFFF00"/>
          </a:solidFill>
          <a:ln w="9525">
            <a:solidFill>
              <a:schemeClr val="tx1"/>
            </a:solidFill>
            <a:miter lim="800000"/>
            <a:headEnd/>
            <a:tailEnd/>
          </a:ln>
          <a:effectLst/>
        </p:spPr>
        <p:txBody>
          <a:bodyPr wrap="none" anchor="ctr"/>
          <a:lstStyle/>
          <a:p>
            <a:r>
              <a:rPr lang="en-US" altLang="zh-CN" sz="1800" b="1" dirty="0">
                <a:solidFill>
                  <a:schemeClr val="tx1"/>
                </a:solidFill>
                <a:latin typeface="Times New Roman" pitchFamily="18" charset="0"/>
                <a:ea typeface="SimSun" pitchFamily="2" charset="-122"/>
              </a:rPr>
              <a:t>65 %</a:t>
            </a:r>
            <a:endParaRPr lang="en-US" altLang="zh-CN" sz="1200" b="1" dirty="0">
              <a:solidFill>
                <a:schemeClr val="tx1"/>
              </a:solidFill>
              <a:latin typeface="Times New Roman" pitchFamily="18" charset="0"/>
              <a:ea typeface="SimSun" pitchFamily="2" charset="-122"/>
            </a:endParaRPr>
          </a:p>
          <a:p>
            <a:r>
              <a:rPr lang="en-US" altLang="zh-CN" sz="1200" b="1" dirty="0">
                <a:solidFill>
                  <a:schemeClr val="tx1"/>
                </a:solidFill>
                <a:latin typeface="Times New Roman" pitchFamily="18" charset="0"/>
                <a:ea typeface="SimSun" pitchFamily="2" charset="-122"/>
              </a:rPr>
              <a:t>Installed</a:t>
            </a:r>
          </a:p>
          <a:p>
            <a:r>
              <a:rPr lang="en-US" altLang="zh-CN" sz="1200" b="1" dirty="0">
                <a:solidFill>
                  <a:schemeClr val="tx1"/>
                </a:solidFill>
                <a:latin typeface="Times New Roman" pitchFamily="18" charset="0"/>
                <a:ea typeface="SimSun" pitchFamily="2" charset="-122"/>
              </a:rPr>
              <a:t>Cost Savings</a:t>
            </a:r>
            <a:endParaRPr lang="en-US" altLang="zh-CN" sz="1200" dirty="0">
              <a:solidFill>
                <a:schemeClr val="tx1"/>
              </a:solidFill>
              <a:latin typeface="Times New Roman" pitchFamily="18" charset="0"/>
              <a:ea typeface="SimSun" pitchFamily="2" charset="-122"/>
            </a:endParaRPr>
          </a:p>
        </p:txBody>
      </p:sp>
      <p:sp>
        <p:nvSpPr>
          <p:cNvPr id="194570" name="Text Box 10"/>
          <p:cNvSpPr txBox="1">
            <a:spLocks noChangeArrowheads="1"/>
          </p:cNvSpPr>
          <p:nvPr/>
        </p:nvSpPr>
        <p:spPr bwMode="auto">
          <a:xfrm rot="-5400000">
            <a:off x="-628650" y="2566988"/>
            <a:ext cx="2466975" cy="336550"/>
          </a:xfrm>
          <a:prstGeom prst="rect">
            <a:avLst/>
          </a:prstGeom>
          <a:noFill/>
          <a:ln w="6350">
            <a:noFill/>
            <a:miter lim="800000"/>
            <a:headEnd/>
            <a:tailEnd/>
          </a:ln>
          <a:effectLst/>
        </p:spPr>
        <p:txBody>
          <a:bodyPr wrap="none">
            <a:spAutoFit/>
          </a:bodyPr>
          <a:lstStyle/>
          <a:p>
            <a:r>
              <a:rPr lang="en-US" altLang="zh-CN" b="1">
                <a:solidFill>
                  <a:schemeClr val="tx1"/>
                </a:solidFill>
                <a:ea typeface="SimSun" pitchFamily="2" charset="-122"/>
              </a:rPr>
              <a:t>Installed Cost Per Point</a:t>
            </a:r>
          </a:p>
        </p:txBody>
      </p:sp>
      <p:grpSp>
        <p:nvGrpSpPr>
          <p:cNvPr id="2" name="Group 13"/>
          <p:cNvGrpSpPr>
            <a:grpSpLocks noChangeAspect="1"/>
          </p:cNvGrpSpPr>
          <p:nvPr/>
        </p:nvGrpSpPr>
        <p:grpSpPr bwMode="auto">
          <a:xfrm>
            <a:off x="8172450" y="115888"/>
            <a:ext cx="900113" cy="900112"/>
            <a:chOff x="1701" y="754"/>
            <a:chExt cx="1270" cy="1270"/>
          </a:xfrm>
        </p:grpSpPr>
        <p:sp>
          <p:nvSpPr>
            <p:cNvPr id="194574" name="AutoShape 14"/>
            <p:cNvSpPr>
              <a:spLocks noChangeAspect="1" noChangeArrowheads="1"/>
            </p:cNvSpPr>
            <p:nvPr/>
          </p:nvSpPr>
          <p:spPr bwMode="auto">
            <a:xfrm>
              <a:off x="1701" y="754"/>
              <a:ext cx="1270" cy="1270"/>
            </a:xfrm>
            <a:prstGeom prst="roundRect">
              <a:avLst>
                <a:gd name="adj" fmla="val 16667"/>
              </a:avLst>
            </a:prstGeom>
            <a:noFill/>
            <a:ln w="76200" algn="ctr">
              <a:solidFill>
                <a:srgbClr val="000000"/>
              </a:solidFill>
              <a:round/>
              <a:headEnd/>
              <a:tailEnd/>
            </a:ln>
            <a:effectLst/>
          </p:spPr>
          <p:txBody>
            <a:bodyPr wrap="none" anchor="ctr"/>
            <a:lstStyle/>
            <a:p>
              <a:endParaRPr lang="en-US"/>
            </a:p>
          </p:txBody>
        </p:sp>
        <p:sp>
          <p:nvSpPr>
            <p:cNvPr id="194575" name="Rectangle 15"/>
            <p:cNvSpPr>
              <a:spLocks noChangeAspect="1" noChangeArrowheads="1"/>
            </p:cNvSpPr>
            <p:nvPr/>
          </p:nvSpPr>
          <p:spPr bwMode="auto">
            <a:xfrm>
              <a:off x="1791" y="1207"/>
              <a:ext cx="1089" cy="363"/>
            </a:xfrm>
            <a:prstGeom prst="rect">
              <a:avLst/>
            </a:prstGeom>
            <a:noFill/>
            <a:ln w="28575">
              <a:solidFill>
                <a:schemeClr val="tx1"/>
              </a:solidFill>
              <a:miter lim="800000"/>
              <a:headEnd/>
              <a:tailEnd/>
            </a:ln>
            <a:effectLst/>
          </p:spPr>
          <p:txBody>
            <a:bodyPr wrap="none" anchor="ctr"/>
            <a:lstStyle/>
            <a:p>
              <a:endParaRPr lang="en-US"/>
            </a:p>
          </p:txBody>
        </p:sp>
        <p:sp>
          <p:nvSpPr>
            <p:cNvPr id="194576" name="Freeform 16"/>
            <p:cNvSpPr>
              <a:spLocks noChangeAspect="1"/>
            </p:cNvSpPr>
            <p:nvPr/>
          </p:nvSpPr>
          <p:spPr bwMode="auto">
            <a:xfrm>
              <a:off x="1883" y="1570"/>
              <a:ext cx="90" cy="363"/>
            </a:xfrm>
            <a:custGeom>
              <a:avLst/>
              <a:gdLst/>
              <a:ahLst/>
              <a:cxnLst>
                <a:cxn ang="0">
                  <a:pos x="0" y="0"/>
                </a:cxn>
                <a:cxn ang="0">
                  <a:pos x="0" y="318"/>
                </a:cxn>
                <a:cxn ang="0">
                  <a:pos x="45" y="363"/>
                </a:cxn>
                <a:cxn ang="0">
                  <a:pos x="90" y="318"/>
                </a:cxn>
                <a:cxn ang="0">
                  <a:pos x="90" y="0"/>
                </a:cxn>
              </a:cxnLst>
              <a:rect l="0" t="0" r="r" b="b"/>
              <a:pathLst>
                <a:path w="90" h="363">
                  <a:moveTo>
                    <a:pt x="0" y="0"/>
                  </a:moveTo>
                  <a:lnTo>
                    <a:pt x="0" y="318"/>
                  </a:lnTo>
                  <a:lnTo>
                    <a:pt x="45" y="363"/>
                  </a:lnTo>
                  <a:lnTo>
                    <a:pt x="90" y="318"/>
                  </a:lnTo>
                  <a:lnTo>
                    <a:pt x="90" y="0"/>
                  </a:lnTo>
                </a:path>
              </a:pathLst>
            </a:custGeom>
            <a:noFill/>
            <a:ln w="28575" cmpd="sng">
              <a:solidFill>
                <a:schemeClr val="tx1"/>
              </a:solidFill>
              <a:round/>
              <a:headEnd/>
              <a:tailEnd/>
            </a:ln>
            <a:effectLst/>
          </p:spPr>
          <p:txBody>
            <a:bodyPr/>
            <a:lstStyle/>
            <a:p>
              <a:endParaRPr lang="en-US"/>
            </a:p>
          </p:txBody>
        </p:sp>
        <p:sp>
          <p:nvSpPr>
            <p:cNvPr id="194577" name="Freeform 17"/>
            <p:cNvSpPr>
              <a:spLocks noChangeAspect="1"/>
            </p:cNvSpPr>
            <p:nvPr/>
          </p:nvSpPr>
          <p:spPr bwMode="auto">
            <a:xfrm>
              <a:off x="2155" y="1570"/>
              <a:ext cx="90" cy="363"/>
            </a:xfrm>
            <a:custGeom>
              <a:avLst/>
              <a:gdLst/>
              <a:ahLst/>
              <a:cxnLst>
                <a:cxn ang="0">
                  <a:pos x="0" y="0"/>
                </a:cxn>
                <a:cxn ang="0">
                  <a:pos x="0" y="318"/>
                </a:cxn>
                <a:cxn ang="0">
                  <a:pos x="45" y="363"/>
                </a:cxn>
                <a:cxn ang="0">
                  <a:pos x="90" y="318"/>
                </a:cxn>
                <a:cxn ang="0">
                  <a:pos x="90" y="0"/>
                </a:cxn>
              </a:cxnLst>
              <a:rect l="0" t="0" r="r" b="b"/>
              <a:pathLst>
                <a:path w="90" h="363">
                  <a:moveTo>
                    <a:pt x="0" y="0"/>
                  </a:moveTo>
                  <a:lnTo>
                    <a:pt x="0" y="318"/>
                  </a:lnTo>
                  <a:lnTo>
                    <a:pt x="45" y="363"/>
                  </a:lnTo>
                  <a:lnTo>
                    <a:pt x="90" y="318"/>
                  </a:lnTo>
                  <a:lnTo>
                    <a:pt x="90" y="0"/>
                  </a:lnTo>
                </a:path>
              </a:pathLst>
            </a:custGeom>
            <a:noFill/>
            <a:ln w="28575" cmpd="sng">
              <a:solidFill>
                <a:schemeClr val="tx1"/>
              </a:solidFill>
              <a:round/>
              <a:headEnd/>
              <a:tailEnd/>
            </a:ln>
            <a:effectLst/>
          </p:spPr>
          <p:txBody>
            <a:bodyPr/>
            <a:lstStyle/>
            <a:p>
              <a:endParaRPr lang="en-US"/>
            </a:p>
          </p:txBody>
        </p:sp>
        <p:sp>
          <p:nvSpPr>
            <p:cNvPr id="194578" name="Freeform 18"/>
            <p:cNvSpPr>
              <a:spLocks noChangeAspect="1"/>
            </p:cNvSpPr>
            <p:nvPr/>
          </p:nvSpPr>
          <p:spPr bwMode="auto">
            <a:xfrm>
              <a:off x="2427" y="1570"/>
              <a:ext cx="90" cy="363"/>
            </a:xfrm>
            <a:custGeom>
              <a:avLst/>
              <a:gdLst/>
              <a:ahLst/>
              <a:cxnLst>
                <a:cxn ang="0">
                  <a:pos x="0" y="0"/>
                </a:cxn>
                <a:cxn ang="0">
                  <a:pos x="0" y="318"/>
                </a:cxn>
                <a:cxn ang="0">
                  <a:pos x="45" y="363"/>
                </a:cxn>
                <a:cxn ang="0">
                  <a:pos x="90" y="318"/>
                </a:cxn>
                <a:cxn ang="0">
                  <a:pos x="90" y="0"/>
                </a:cxn>
              </a:cxnLst>
              <a:rect l="0" t="0" r="r" b="b"/>
              <a:pathLst>
                <a:path w="90" h="363">
                  <a:moveTo>
                    <a:pt x="0" y="0"/>
                  </a:moveTo>
                  <a:lnTo>
                    <a:pt x="0" y="318"/>
                  </a:lnTo>
                  <a:lnTo>
                    <a:pt x="45" y="363"/>
                  </a:lnTo>
                  <a:lnTo>
                    <a:pt x="90" y="318"/>
                  </a:lnTo>
                  <a:lnTo>
                    <a:pt x="90" y="0"/>
                  </a:lnTo>
                </a:path>
              </a:pathLst>
            </a:custGeom>
            <a:noFill/>
            <a:ln w="28575" cmpd="sng">
              <a:solidFill>
                <a:schemeClr val="tx1"/>
              </a:solidFill>
              <a:round/>
              <a:headEnd/>
              <a:tailEnd/>
            </a:ln>
            <a:effectLst/>
          </p:spPr>
          <p:txBody>
            <a:bodyPr/>
            <a:lstStyle/>
            <a:p>
              <a:endParaRPr lang="en-US"/>
            </a:p>
          </p:txBody>
        </p:sp>
        <p:sp>
          <p:nvSpPr>
            <p:cNvPr id="194579" name="Freeform 19"/>
            <p:cNvSpPr>
              <a:spLocks noChangeAspect="1"/>
            </p:cNvSpPr>
            <p:nvPr/>
          </p:nvSpPr>
          <p:spPr bwMode="auto">
            <a:xfrm>
              <a:off x="2699" y="1570"/>
              <a:ext cx="90" cy="363"/>
            </a:xfrm>
            <a:custGeom>
              <a:avLst/>
              <a:gdLst/>
              <a:ahLst/>
              <a:cxnLst>
                <a:cxn ang="0">
                  <a:pos x="0" y="0"/>
                </a:cxn>
                <a:cxn ang="0">
                  <a:pos x="0" y="318"/>
                </a:cxn>
                <a:cxn ang="0">
                  <a:pos x="45" y="363"/>
                </a:cxn>
                <a:cxn ang="0">
                  <a:pos x="90" y="318"/>
                </a:cxn>
                <a:cxn ang="0">
                  <a:pos x="90" y="0"/>
                </a:cxn>
              </a:cxnLst>
              <a:rect l="0" t="0" r="r" b="b"/>
              <a:pathLst>
                <a:path w="90" h="363">
                  <a:moveTo>
                    <a:pt x="0" y="0"/>
                  </a:moveTo>
                  <a:lnTo>
                    <a:pt x="0" y="318"/>
                  </a:lnTo>
                  <a:lnTo>
                    <a:pt x="45" y="363"/>
                  </a:lnTo>
                  <a:lnTo>
                    <a:pt x="90" y="318"/>
                  </a:lnTo>
                  <a:lnTo>
                    <a:pt x="90" y="0"/>
                  </a:lnTo>
                </a:path>
              </a:pathLst>
            </a:custGeom>
            <a:noFill/>
            <a:ln w="28575" cmpd="sng">
              <a:solidFill>
                <a:schemeClr val="tx1"/>
              </a:solidFill>
              <a:round/>
              <a:headEnd/>
              <a:tailEnd/>
            </a:ln>
            <a:effectLst/>
          </p:spPr>
          <p:txBody>
            <a:bodyPr/>
            <a:lstStyle/>
            <a:p>
              <a:endParaRPr lang="en-US"/>
            </a:p>
          </p:txBody>
        </p:sp>
        <p:sp>
          <p:nvSpPr>
            <p:cNvPr id="194580" name="Line 20"/>
            <p:cNvSpPr>
              <a:spLocks noChangeAspect="1" noChangeShapeType="1"/>
            </p:cNvSpPr>
            <p:nvPr/>
          </p:nvSpPr>
          <p:spPr bwMode="auto">
            <a:xfrm>
              <a:off x="1927" y="845"/>
              <a:ext cx="0" cy="362"/>
            </a:xfrm>
            <a:prstGeom prst="line">
              <a:avLst/>
            </a:prstGeom>
            <a:noFill/>
            <a:ln w="28575">
              <a:solidFill>
                <a:schemeClr val="tx1"/>
              </a:solidFill>
              <a:prstDash val="sysDot"/>
              <a:round/>
              <a:headEnd/>
              <a:tailEnd/>
            </a:ln>
            <a:effectLst/>
          </p:spPr>
          <p:txBody>
            <a:bodyPr/>
            <a:lstStyle/>
            <a:p>
              <a:endParaRPr lang="en-US"/>
            </a:p>
          </p:txBody>
        </p:sp>
        <p:sp>
          <p:nvSpPr>
            <p:cNvPr id="194581" name="Line 21"/>
            <p:cNvSpPr>
              <a:spLocks noChangeAspect="1" noChangeShapeType="1"/>
            </p:cNvSpPr>
            <p:nvPr/>
          </p:nvSpPr>
          <p:spPr bwMode="auto">
            <a:xfrm>
              <a:off x="2200" y="845"/>
              <a:ext cx="0" cy="362"/>
            </a:xfrm>
            <a:prstGeom prst="line">
              <a:avLst/>
            </a:prstGeom>
            <a:noFill/>
            <a:ln w="28575">
              <a:solidFill>
                <a:schemeClr val="tx1"/>
              </a:solidFill>
              <a:prstDash val="sysDot"/>
              <a:round/>
              <a:headEnd/>
              <a:tailEnd/>
            </a:ln>
            <a:effectLst/>
          </p:spPr>
          <p:txBody>
            <a:bodyPr/>
            <a:lstStyle/>
            <a:p>
              <a:endParaRPr lang="en-US"/>
            </a:p>
          </p:txBody>
        </p:sp>
        <p:sp>
          <p:nvSpPr>
            <p:cNvPr id="194582" name="Line 22"/>
            <p:cNvSpPr>
              <a:spLocks noChangeAspect="1" noChangeShapeType="1"/>
            </p:cNvSpPr>
            <p:nvPr/>
          </p:nvSpPr>
          <p:spPr bwMode="auto">
            <a:xfrm>
              <a:off x="2473" y="845"/>
              <a:ext cx="0" cy="362"/>
            </a:xfrm>
            <a:prstGeom prst="line">
              <a:avLst/>
            </a:prstGeom>
            <a:noFill/>
            <a:ln w="28575">
              <a:solidFill>
                <a:schemeClr val="tx1"/>
              </a:solidFill>
              <a:prstDash val="sysDot"/>
              <a:round/>
              <a:headEnd/>
              <a:tailEnd/>
            </a:ln>
            <a:effectLst/>
          </p:spPr>
          <p:txBody>
            <a:bodyPr/>
            <a:lstStyle/>
            <a:p>
              <a:endParaRPr lang="en-US"/>
            </a:p>
          </p:txBody>
        </p:sp>
        <p:sp>
          <p:nvSpPr>
            <p:cNvPr id="194583" name="Line 23"/>
            <p:cNvSpPr>
              <a:spLocks noChangeAspect="1" noChangeShapeType="1"/>
            </p:cNvSpPr>
            <p:nvPr/>
          </p:nvSpPr>
          <p:spPr bwMode="auto">
            <a:xfrm>
              <a:off x="2746" y="845"/>
              <a:ext cx="0" cy="362"/>
            </a:xfrm>
            <a:prstGeom prst="line">
              <a:avLst/>
            </a:prstGeom>
            <a:noFill/>
            <a:ln w="28575">
              <a:solidFill>
                <a:schemeClr val="tx1"/>
              </a:solidFill>
              <a:prstDash val="sysDot"/>
              <a:round/>
              <a:headEnd/>
              <a:tailEnd/>
            </a:ln>
            <a:effectLst/>
          </p:spPr>
          <p:txBody>
            <a:bodyPr/>
            <a:lstStyle/>
            <a:p>
              <a:endParaRPr lang="en-US"/>
            </a:p>
          </p:txBody>
        </p:sp>
      </p:grpSp>
      <p:sp>
        <p:nvSpPr>
          <p:cNvPr id="194584" name="AutoShape 24"/>
          <p:cNvSpPr>
            <a:spLocks noChangeArrowheads="1"/>
          </p:cNvSpPr>
          <p:nvPr/>
        </p:nvSpPr>
        <p:spPr bwMode="auto">
          <a:xfrm>
            <a:off x="7632731" y="2928934"/>
            <a:ext cx="1439863" cy="1439862"/>
          </a:xfrm>
          <a:prstGeom prst="foldedCorner">
            <a:avLst>
              <a:gd name="adj" fmla="val 12500"/>
            </a:avLst>
          </a:prstGeom>
          <a:solidFill>
            <a:schemeClr val="accent1"/>
          </a:solidFill>
          <a:ln w="9525">
            <a:solidFill>
              <a:schemeClr val="tx1"/>
            </a:solidFill>
            <a:round/>
            <a:headEnd/>
            <a:tailEnd/>
          </a:ln>
          <a:effectLst/>
        </p:spPr>
        <p:txBody>
          <a:bodyPr anchor="t"/>
          <a:lstStyle/>
          <a:p>
            <a:r>
              <a:rPr lang="en-US" b="1" dirty="0"/>
              <a:t>Ideal for temperature profiling:</a:t>
            </a:r>
          </a:p>
          <a:p>
            <a:pPr algn="l">
              <a:buFont typeface="Arial" pitchFamily="34" charset="0"/>
              <a:buChar char="•"/>
            </a:pPr>
            <a:r>
              <a:rPr lang="en-US" dirty="0"/>
              <a:t>Reactors</a:t>
            </a:r>
          </a:p>
          <a:p>
            <a:pPr algn="l">
              <a:buFont typeface="Arial" pitchFamily="34" charset="0"/>
              <a:buChar char="•"/>
            </a:pPr>
            <a:r>
              <a:rPr lang="en-US" dirty="0"/>
              <a:t>Columns</a:t>
            </a:r>
          </a:p>
        </p:txBody>
      </p:sp>
      <p:pic>
        <p:nvPicPr>
          <p:cNvPr id="25" name="Picture 3" descr="848T"/>
          <p:cNvPicPr>
            <a:picLocks noChangeAspect="1" noChangeArrowheads="1"/>
          </p:cNvPicPr>
          <p:nvPr/>
        </p:nvPicPr>
        <p:blipFill>
          <a:blip r:embed="rId6" cstate="print"/>
          <a:srcRect/>
          <a:stretch>
            <a:fillRect/>
          </a:stretch>
        </p:blipFill>
        <p:spPr bwMode="auto">
          <a:xfrm>
            <a:off x="6228184" y="5085184"/>
            <a:ext cx="1736725" cy="1268413"/>
          </a:xfrm>
          <a:prstGeom prst="rect">
            <a:avLst/>
          </a:prstGeom>
          <a:noFill/>
          <a:ln w="9525" algn="ctr">
            <a:noFill/>
            <a:miter lim="800000"/>
            <a:headEnd/>
            <a:tailEnd/>
          </a:ln>
          <a:effectLst/>
        </p:spPr>
      </p:pic>
    </p:spTree>
  </p:cSld>
  <p:clrMapOvr>
    <a:masterClrMapping/>
  </p:clrMapOvr>
  <p:transition spd="med"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65" name="Rectangle 17"/>
          <p:cNvSpPr>
            <a:spLocks noGrp="1" noChangeArrowheads="1"/>
          </p:cNvSpPr>
          <p:nvPr>
            <p:ph type="title"/>
          </p:nvPr>
        </p:nvSpPr>
        <p:spPr/>
        <p:txBody>
          <a:bodyPr/>
          <a:lstStyle/>
          <a:p>
            <a:r>
              <a:rPr lang="en-US" dirty="0"/>
              <a:t>Simplify Complex Device Wiring</a:t>
            </a:r>
            <a:br>
              <a:rPr lang="en-US" dirty="0"/>
            </a:br>
            <a:r>
              <a:rPr lang="en-US" dirty="0"/>
              <a:t>- Liberating </a:t>
            </a:r>
            <a:r>
              <a:rPr lang="en-US"/>
              <a:t>Internal Variables</a:t>
            </a:r>
          </a:p>
        </p:txBody>
      </p:sp>
      <p:sp>
        <p:nvSpPr>
          <p:cNvPr id="539651" name="Rectangle 3"/>
          <p:cNvSpPr>
            <a:spLocks noGrp="1" noChangeArrowheads="1"/>
          </p:cNvSpPr>
          <p:nvPr>
            <p:ph sz="half" idx="1"/>
          </p:nvPr>
        </p:nvSpPr>
        <p:spPr>
          <a:xfrm>
            <a:off x="590550" y="1052513"/>
            <a:ext cx="4095750" cy="4700587"/>
          </a:xfrm>
        </p:spPr>
        <p:txBody>
          <a:bodyPr/>
          <a:lstStyle/>
          <a:p>
            <a:r>
              <a:rPr lang="en-US" sz="2400" dirty="0"/>
              <a:t>Hardwired</a:t>
            </a:r>
          </a:p>
          <a:p>
            <a:pPr lvl="1"/>
            <a:r>
              <a:rPr lang="en-US" sz="2000" dirty="0"/>
              <a:t>Electric actuator (MOV)</a:t>
            </a:r>
          </a:p>
          <a:p>
            <a:pPr lvl="2"/>
            <a:r>
              <a:rPr lang="en-US" sz="1800" dirty="0"/>
              <a:t>Open, stop, close, ESD, overload...</a:t>
            </a:r>
          </a:p>
          <a:p>
            <a:pPr lvl="1"/>
            <a:r>
              <a:rPr lang="en-US" sz="2000" dirty="0"/>
              <a:t>Valve positioner</a:t>
            </a:r>
          </a:p>
          <a:p>
            <a:pPr lvl="2"/>
            <a:r>
              <a:rPr lang="en-US" sz="1800" dirty="0"/>
              <a:t>Setpoint, feedback, limit switches... </a:t>
            </a:r>
          </a:p>
          <a:p>
            <a:pPr lvl="1"/>
            <a:r>
              <a:rPr lang="en-US" sz="2000" dirty="0"/>
              <a:t>On-Off actuator</a:t>
            </a:r>
          </a:p>
          <a:p>
            <a:pPr lvl="2"/>
            <a:r>
              <a:rPr lang="en-US" sz="1800" dirty="0"/>
              <a:t>Solenoid, limit switches...</a:t>
            </a:r>
          </a:p>
          <a:p>
            <a:pPr lvl="1"/>
            <a:r>
              <a:rPr lang="en-US" sz="2000" dirty="0"/>
              <a:t>Mass flow transmitter</a:t>
            </a:r>
          </a:p>
          <a:p>
            <a:pPr lvl="2"/>
            <a:r>
              <a:rPr lang="en-US" sz="1800" dirty="0"/>
              <a:t>Mass, volume, density, temperature...</a:t>
            </a:r>
          </a:p>
          <a:p>
            <a:pPr lvl="1"/>
            <a:endParaRPr lang="en-US" sz="2000" dirty="0"/>
          </a:p>
        </p:txBody>
      </p:sp>
      <p:sp>
        <p:nvSpPr>
          <p:cNvPr id="539666" name="Rectangle 18"/>
          <p:cNvSpPr>
            <a:spLocks noGrp="1" noChangeArrowheads="1"/>
          </p:cNvSpPr>
          <p:nvPr>
            <p:ph sz="half" idx="2"/>
          </p:nvPr>
        </p:nvSpPr>
        <p:spPr>
          <a:xfrm>
            <a:off x="4838700" y="1052513"/>
            <a:ext cx="4095750" cy="4700587"/>
          </a:xfrm>
        </p:spPr>
        <p:txBody>
          <a:bodyPr/>
          <a:lstStyle/>
          <a:p>
            <a:r>
              <a:rPr lang="en-US" sz="2400" dirty="0"/>
              <a:t>Fieldbus</a:t>
            </a:r>
          </a:p>
          <a:p>
            <a:pPr lvl="1"/>
            <a:r>
              <a:rPr lang="en-US" sz="2000" dirty="0"/>
              <a:t>Many wire pairs eliminated</a:t>
            </a:r>
          </a:p>
          <a:p>
            <a:pPr lvl="1"/>
            <a:r>
              <a:rPr lang="en-US" sz="2000" dirty="0"/>
              <a:t>Installation reduced</a:t>
            </a:r>
          </a:p>
          <a:p>
            <a:pPr lvl="1"/>
            <a:r>
              <a:rPr lang="en-US" sz="2000" dirty="0"/>
              <a:t>Many DI/DO cards eliminated</a:t>
            </a:r>
          </a:p>
          <a:p>
            <a:pPr lvl="1"/>
            <a:r>
              <a:rPr lang="en-US" sz="2000" dirty="0"/>
              <a:t>Fully integrated</a:t>
            </a:r>
          </a:p>
        </p:txBody>
      </p:sp>
      <p:pic>
        <p:nvPicPr>
          <p:cNvPr id="539686" name="Picture 38"/>
          <p:cNvPicPr>
            <a:picLocks noChangeAspect="1" noChangeArrowheads="1"/>
          </p:cNvPicPr>
          <p:nvPr/>
        </p:nvPicPr>
        <p:blipFill>
          <a:blip r:embed="rId3" cstate="print"/>
          <a:srcRect/>
          <a:stretch>
            <a:fillRect/>
          </a:stretch>
        </p:blipFill>
        <p:spPr bwMode="auto">
          <a:xfrm>
            <a:off x="539750" y="5011738"/>
            <a:ext cx="1655763" cy="1182687"/>
          </a:xfrm>
          <a:prstGeom prst="rect">
            <a:avLst/>
          </a:prstGeom>
          <a:noFill/>
          <a:ln w="9525" algn="ctr">
            <a:noFill/>
            <a:miter lim="800000"/>
            <a:headEnd/>
            <a:tailEnd/>
          </a:ln>
          <a:effectLst/>
        </p:spPr>
      </p:pic>
      <p:grpSp>
        <p:nvGrpSpPr>
          <p:cNvPr id="2" name="Group 52"/>
          <p:cNvGrpSpPr>
            <a:grpSpLocks/>
          </p:cNvGrpSpPr>
          <p:nvPr/>
        </p:nvGrpSpPr>
        <p:grpSpPr bwMode="auto">
          <a:xfrm>
            <a:off x="4558606" y="2781300"/>
            <a:ext cx="863600" cy="863600"/>
            <a:chOff x="794" y="2931"/>
            <a:chExt cx="544" cy="544"/>
          </a:xfrm>
        </p:grpSpPr>
        <p:sp>
          <p:nvSpPr>
            <p:cNvPr id="539701" name="Oval 53"/>
            <p:cNvSpPr>
              <a:spLocks noChangeArrowheads="1"/>
            </p:cNvSpPr>
            <p:nvPr/>
          </p:nvSpPr>
          <p:spPr bwMode="auto">
            <a:xfrm>
              <a:off x="794" y="2931"/>
              <a:ext cx="544" cy="544"/>
            </a:xfrm>
            <a:prstGeom prst="ellipse">
              <a:avLst/>
            </a:prstGeom>
            <a:solidFill>
              <a:srgbClr val="C0C0C0"/>
            </a:solidFill>
            <a:ln w="76200" algn="ctr">
              <a:solidFill>
                <a:schemeClr val="tx1"/>
              </a:solidFill>
              <a:round/>
              <a:headEnd/>
              <a:tailEnd/>
            </a:ln>
            <a:effectLst/>
          </p:spPr>
          <p:txBody>
            <a:bodyPr wrap="none" anchor="ctr"/>
            <a:lstStyle/>
            <a:p>
              <a:endParaRPr lang="en-US"/>
            </a:p>
          </p:txBody>
        </p:sp>
        <p:grpSp>
          <p:nvGrpSpPr>
            <p:cNvPr id="3" name="Group 54"/>
            <p:cNvGrpSpPr>
              <a:grpSpLocks/>
            </p:cNvGrpSpPr>
            <p:nvPr/>
          </p:nvGrpSpPr>
          <p:grpSpPr bwMode="auto">
            <a:xfrm>
              <a:off x="839" y="2976"/>
              <a:ext cx="408" cy="273"/>
              <a:chOff x="839" y="2976"/>
              <a:chExt cx="408" cy="273"/>
            </a:xfrm>
          </p:grpSpPr>
          <p:sp>
            <p:nvSpPr>
              <p:cNvPr id="539703" name="Oval 55"/>
              <p:cNvSpPr>
                <a:spLocks noChangeArrowheads="1"/>
              </p:cNvSpPr>
              <p:nvPr/>
            </p:nvSpPr>
            <p:spPr bwMode="auto">
              <a:xfrm>
                <a:off x="884" y="3067"/>
                <a:ext cx="91" cy="91"/>
              </a:xfrm>
              <a:prstGeom prst="ellipse">
                <a:avLst/>
              </a:prstGeom>
              <a:solidFill>
                <a:srgbClr val="FF6600"/>
              </a:solidFill>
              <a:ln w="9525" algn="ctr">
                <a:noFill/>
                <a:round/>
                <a:headEnd/>
                <a:tailEnd/>
              </a:ln>
              <a:effectLst/>
            </p:spPr>
            <p:txBody>
              <a:bodyPr wrap="none" anchor="ctr"/>
              <a:lstStyle/>
              <a:p>
                <a:endParaRPr lang="en-US"/>
              </a:p>
            </p:txBody>
          </p:sp>
          <p:sp>
            <p:nvSpPr>
              <p:cNvPr id="539704" name="Oval 56"/>
              <p:cNvSpPr>
                <a:spLocks noChangeArrowheads="1"/>
              </p:cNvSpPr>
              <p:nvPr/>
            </p:nvSpPr>
            <p:spPr bwMode="auto">
              <a:xfrm>
                <a:off x="975" y="3067"/>
                <a:ext cx="91" cy="91"/>
              </a:xfrm>
              <a:prstGeom prst="ellipse">
                <a:avLst/>
              </a:prstGeom>
              <a:solidFill>
                <a:srgbClr val="FFFF00"/>
              </a:solidFill>
              <a:ln w="9525" algn="ctr">
                <a:noFill/>
                <a:round/>
                <a:headEnd/>
                <a:tailEnd/>
              </a:ln>
              <a:effectLst/>
            </p:spPr>
            <p:txBody>
              <a:bodyPr wrap="none" anchor="ctr"/>
              <a:lstStyle/>
              <a:p>
                <a:endParaRPr lang="en-US"/>
              </a:p>
            </p:txBody>
          </p:sp>
          <p:sp>
            <p:nvSpPr>
              <p:cNvPr id="539705" name="Oval 57"/>
              <p:cNvSpPr>
                <a:spLocks noChangeArrowheads="1"/>
              </p:cNvSpPr>
              <p:nvPr/>
            </p:nvSpPr>
            <p:spPr bwMode="auto">
              <a:xfrm>
                <a:off x="1066" y="3067"/>
                <a:ext cx="91" cy="91"/>
              </a:xfrm>
              <a:prstGeom prst="ellipse">
                <a:avLst/>
              </a:prstGeom>
              <a:solidFill>
                <a:srgbClr val="00FF00"/>
              </a:solidFill>
              <a:ln w="9525" algn="ctr">
                <a:noFill/>
                <a:round/>
                <a:headEnd/>
                <a:tailEnd/>
              </a:ln>
              <a:effectLst/>
            </p:spPr>
            <p:txBody>
              <a:bodyPr wrap="none" anchor="ctr"/>
              <a:lstStyle/>
              <a:p>
                <a:endParaRPr lang="en-US"/>
              </a:p>
            </p:txBody>
          </p:sp>
          <p:sp>
            <p:nvSpPr>
              <p:cNvPr id="539706" name="Oval 58"/>
              <p:cNvSpPr>
                <a:spLocks noChangeArrowheads="1"/>
              </p:cNvSpPr>
              <p:nvPr/>
            </p:nvSpPr>
            <p:spPr bwMode="auto">
              <a:xfrm>
                <a:off x="839" y="3158"/>
                <a:ext cx="91" cy="91"/>
              </a:xfrm>
              <a:prstGeom prst="ellipse">
                <a:avLst/>
              </a:prstGeom>
              <a:solidFill>
                <a:srgbClr val="800080"/>
              </a:solidFill>
              <a:ln w="9525" algn="ctr">
                <a:noFill/>
                <a:round/>
                <a:headEnd/>
                <a:tailEnd/>
              </a:ln>
              <a:effectLst/>
            </p:spPr>
            <p:txBody>
              <a:bodyPr wrap="none" anchor="ctr"/>
              <a:lstStyle/>
              <a:p>
                <a:endParaRPr lang="en-US"/>
              </a:p>
            </p:txBody>
          </p:sp>
          <p:sp>
            <p:nvSpPr>
              <p:cNvPr id="539707" name="Oval 59"/>
              <p:cNvSpPr>
                <a:spLocks noChangeArrowheads="1"/>
              </p:cNvSpPr>
              <p:nvPr/>
            </p:nvSpPr>
            <p:spPr bwMode="auto">
              <a:xfrm>
                <a:off x="930" y="3158"/>
                <a:ext cx="91" cy="91"/>
              </a:xfrm>
              <a:prstGeom prst="ellipse">
                <a:avLst/>
              </a:prstGeom>
              <a:solidFill>
                <a:srgbClr val="969696"/>
              </a:solidFill>
              <a:ln w="9525" algn="ctr">
                <a:noFill/>
                <a:round/>
                <a:headEnd/>
                <a:tailEnd/>
              </a:ln>
              <a:effectLst/>
            </p:spPr>
            <p:txBody>
              <a:bodyPr wrap="none" anchor="ctr"/>
              <a:lstStyle/>
              <a:p>
                <a:endParaRPr lang="en-US"/>
              </a:p>
            </p:txBody>
          </p:sp>
          <p:sp>
            <p:nvSpPr>
              <p:cNvPr id="539708" name="Oval 60"/>
              <p:cNvSpPr>
                <a:spLocks noChangeArrowheads="1"/>
              </p:cNvSpPr>
              <p:nvPr/>
            </p:nvSpPr>
            <p:spPr bwMode="auto">
              <a:xfrm>
                <a:off x="1021" y="3158"/>
                <a:ext cx="91" cy="91"/>
              </a:xfrm>
              <a:prstGeom prst="ellipse">
                <a:avLst/>
              </a:prstGeom>
              <a:solidFill>
                <a:srgbClr val="FFFFFF"/>
              </a:solidFill>
              <a:ln w="9525" algn="ctr">
                <a:noFill/>
                <a:round/>
                <a:headEnd/>
                <a:tailEnd/>
              </a:ln>
              <a:effectLst/>
            </p:spPr>
            <p:txBody>
              <a:bodyPr wrap="none" anchor="ctr"/>
              <a:lstStyle/>
              <a:p>
                <a:endParaRPr lang="en-US"/>
              </a:p>
            </p:txBody>
          </p:sp>
          <p:sp>
            <p:nvSpPr>
              <p:cNvPr id="539709" name="Oval 61"/>
              <p:cNvSpPr>
                <a:spLocks noChangeArrowheads="1"/>
              </p:cNvSpPr>
              <p:nvPr/>
            </p:nvSpPr>
            <p:spPr bwMode="auto">
              <a:xfrm>
                <a:off x="930" y="2976"/>
                <a:ext cx="91" cy="91"/>
              </a:xfrm>
              <a:prstGeom prst="ellipse">
                <a:avLst/>
              </a:prstGeom>
              <a:solidFill>
                <a:srgbClr val="000000"/>
              </a:solidFill>
              <a:ln w="9525" algn="ctr">
                <a:noFill/>
                <a:round/>
                <a:headEnd/>
                <a:tailEnd/>
              </a:ln>
              <a:effectLst/>
            </p:spPr>
            <p:txBody>
              <a:bodyPr wrap="none" anchor="ctr"/>
              <a:lstStyle/>
              <a:p>
                <a:endParaRPr lang="en-US"/>
              </a:p>
            </p:txBody>
          </p:sp>
          <p:sp>
            <p:nvSpPr>
              <p:cNvPr id="539710" name="Oval 62"/>
              <p:cNvSpPr>
                <a:spLocks noChangeArrowheads="1"/>
              </p:cNvSpPr>
              <p:nvPr/>
            </p:nvSpPr>
            <p:spPr bwMode="auto">
              <a:xfrm>
                <a:off x="1020" y="2976"/>
                <a:ext cx="91" cy="91"/>
              </a:xfrm>
              <a:prstGeom prst="ellipse">
                <a:avLst/>
              </a:prstGeom>
              <a:solidFill>
                <a:srgbClr val="993300"/>
              </a:solidFill>
              <a:ln w="9525" algn="ctr">
                <a:noFill/>
                <a:round/>
                <a:headEnd/>
                <a:tailEnd/>
              </a:ln>
              <a:effectLst/>
            </p:spPr>
            <p:txBody>
              <a:bodyPr wrap="none" anchor="ctr"/>
              <a:lstStyle/>
              <a:p>
                <a:endParaRPr lang="en-US"/>
              </a:p>
            </p:txBody>
          </p:sp>
          <p:sp>
            <p:nvSpPr>
              <p:cNvPr id="539711" name="Oval 63"/>
              <p:cNvSpPr>
                <a:spLocks noChangeArrowheads="1"/>
              </p:cNvSpPr>
              <p:nvPr/>
            </p:nvSpPr>
            <p:spPr bwMode="auto">
              <a:xfrm>
                <a:off x="1111" y="2976"/>
                <a:ext cx="91" cy="91"/>
              </a:xfrm>
              <a:prstGeom prst="ellipse">
                <a:avLst/>
              </a:prstGeom>
              <a:solidFill>
                <a:srgbClr val="FF0000"/>
              </a:solidFill>
              <a:ln w="9525" algn="ctr">
                <a:noFill/>
                <a:round/>
                <a:headEnd/>
                <a:tailEnd/>
              </a:ln>
              <a:effectLst/>
            </p:spPr>
            <p:txBody>
              <a:bodyPr wrap="none" anchor="ctr"/>
              <a:lstStyle/>
              <a:p>
                <a:endParaRPr lang="en-US"/>
              </a:p>
            </p:txBody>
          </p:sp>
          <p:sp>
            <p:nvSpPr>
              <p:cNvPr id="539712" name="Oval 64"/>
              <p:cNvSpPr>
                <a:spLocks noChangeArrowheads="1"/>
              </p:cNvSpPr>
              <p:nvPr/>
            </p:nvSpPr>
            <p:spPr bwMode="auto">
              <a:xfrm>
                <a:off x="1156" y="3067"/>
                <a:ext cx="91" cy="91"/>
              </a:xfrm>
              <a:prstGeom prst="ellipse">
                <a:avLst/>
              </a:prstGeom>
              <a:solidFill>
                <a:srgbClr val="0000FF"/>
              </a:solidFill>
              <a:ln w="9525" algn="ctr">
                <a:noFill/>
                <a:round/>
                <a:headEnd/>
                <a:tailEnd/>
              </a:ln>
              <a:effectLst/>
            </p:spPr>
            <p:txBody>
              <a:bodyPr wrap="none" anchor="ctr"/>
              <a:lstStyle/>
              <a:p>
                <a:endParaRPr lang="en-US"/>
              </a:p>
            </p:txBody>
          </p:sp>
        </p:grpSp>
        <p:grpSp>
          <p:nvGrpSpPr>
            <p:cNvPr id="4" name="Group 65"/>
            <p:cNvGrpSpPr>
              <a:grpSpLocks/>
            </p:cNvGrpSpPr>
            <p:nvPr/>
          </p:nvGrpSpPr>
          <p:grpSpPr bwMode="auto">
            <a:xfrm>
              <a:off x="884" y="3158"/>
              <a:ext cx="408" cy="273"/>
              <a:chOff x="884" y="3158"/>
              <a:chExt cx="408" cy="273"/>
            </a:xfrm>
          </p:grpSpPr>
          <p:sp>
            <p:nvSpPr>
              <p:cNvPr id="539714" name="Oval 66"/>
              <p:cNvSpPr>
                <a:spLocks noChangeArrowheads="1"/>
              </p:cNvSpPr>
              <p:nvPr/>
            </p:nvSpPr>
            <p:spPr bwMode="auto">
              <a:xfrm>
                <a:off x="1112" y="3158"/>
                <a:ext cx="91" cy="91"/>
              </a:xfrm>
              <a:prstGeom prst="ellipse">
                <a:avLst/>
              </a:prstGeom>
              <a:solidFill>
                <a:srgbClr val="000000"/>
              </a:solidFill>
              <a:ln w="25400" algn="ctr">
                <a:solidFill>
                  <a:srgbClr val="FFFFFF"/>
                </a:solidFill>
                <a:round/>
                <a:headEnd/>
                <a:tailEnd/>
              </a:ln>
              <a:effectLst/>
            </p:spPr>
            <p:txBody>
              <a:bodyPr wrap="none" anchor="ctr"/>
              <a:lstStyle/>
              <a:p>
                <a:endParaRPr lang="en-US"/>
              </a:p>
            </p:txBody>
          </p:sp>
          <p:sp>
            <p:nvSpPr>
              <p:cNvPr id="539715" name="Oval 67"/>
              <p:cNvSpPr>
                <a:spLocks noChangeArrowheads="1"/>
              </p:cNvSpPr>
              <p:nvPr/>
            </p:nvSpPr>
            <p:spPr bwMode="auto">
              <a:xfrm>
                <a:off x="884" y="3249"/>
                <a:ext cx="91" cy="91"/>
              </a:xfrm>
              <a:prstGeom prst="ellipse">
                <a:avLst/>
              </a:prstGeom>
              <a:solidFill>
                <a:srgbClr val="FF0000"/>
              </a:solidFill>
              <a:ln w="25400" algn="ctr">
                <a:solidFill>
                  <a:srgbClr val="FFFFFF"/>
                </a:solidFill>
                <a:round/>
                <a:headEnd/>
                <a:tailEnd/>
              </a:ln>
              <a:effectLst/>
            </p:spPr>
            <p:txBody>
              <a:bodyPr wrap="none" anchor="ctr"/>
              <a:lstStyle/>
              <a:p>
                <a:endParaRPr lang="en-US"/>
              </a:p>
            </p:txBody>
          </p:sp>
          <p:sp>
            <p:nvSpPr>
              <p:cNvPr id="539716" name="Oval 68"/>
              <p:cNvSpPr>
                <a:spLocks noChangeArrowheads="1"/>
              </p:cNvSpPr>
              <p:nvPr/>
            </p:nvSpPr>
            <p:spPr bwMode="auto">
              <a:xfrm>
                <a:off x="975" y="3249"/>
                <a:ext cx="91" cy="91"/>
              </a:xfrm>
              <a:prstGeom prst="ellipse">
                <a:avLst/>
              </a:prstGeom>
              <a:solidFill>
                <a:srgbClr val="FF6600"/>
              </a:solidFill>
              <a:ln w="25400" algn="ctr">
                <a:solidFill>
                  <a:srgbClr val="FFFFFF"/>
                </a:solidFill>
                <a:round/>
                <a:headEnd/>
                <a:tailEnd/>
              </a:ln>
              <a:effectLst/>
            </p:spPr>
            <p:txBody>
              <a:bodyPr wrap="none" anchor="ctr"/>
              <a:lstStyle/>
              <a:p>
                <a:endParaRPr lang="en-US"/>
              </a:p>
            </p:txBody>
          </p:sp>
          <p:sp>
            <p:nvSpPr>
              <p:cNvPr id="539717" name="Oval 69"/>
              <p:cNvSpPr>
                <a:spLocks noChangeArrowheads="1"/>
              </p:cNvSpPr>
              <p:nvPr/>
            </p:nvSpPr>
            <p:spPr bwMode="auto">
              <a:xfrm>
                <a:off x="1066" y="3249"/>
                <a:ext cx="91" cy="91"/>
              </a:xfrm>
              <a:prstGeom prst="ellipse">
                <a:avLst/>
              </a:prstGeom>
              <a:solidFill>
                <a:srgbClr val="FFFF00"/>
              </a:solidFill>
              <a:ln w="25400" algn="ctr">
                <a:solidFill>
                  <a:srgbClr val="FFFFFF"/>
                </a:solidFill>
                <a:round/>
                <a:headEnd/>
                <a:tailEnd/>
              </a:ln>
              <a:effectLst/>
            </p:spPr>
            <p:txBody>
              <a:bodyPr wrap="none" anchor="ctr"/>
              <a:lstStyle/>
              <a:p>
                <a:endParaRPr lang="en-US"/>
              </a:p>
            </p:txBody>
          </p:sp>
          <p:sp>
            <p:nvSpPr>
              <p:cNvPr id="539718" name="Oval 70"/>
              <p:cNvSpPr>
                <a:spLocks noChangeArrowheads="1"/>
              </p:cNvSpPr>
              <p:nvPr/>
            </p:nvSpPr>
            <p:spPr bwMode="auto">
              <a:xfrm>
                <a:off x="930" y="3339"/>
                <a:ext cx="91" cy="91"/>
              </a:xfrm>
              <a:prstGeom prst="ellipse">
                <a:avLst/>
              </a:prstGeom>
              <a:solidFill>
                <a:srgbClr val="0000FF"/>
              </a:solidFill>
              <a:ln w="25400" algn="ctr">
                <a:solidFill>
                  <a:srgbClr val="FFFFFF"/>
                </a:solidFill>
                <a:round/>
                <a:headEnd/>
                <a:tailEnd/>
              </a:ln>
              <a:effectLst/>
            </p:spPr>
            <p:txBody>
              <a:bodyPr wrap="none" anchor="ctr"/>
              <a:lstStyle/>
              <a:p>
                <a:endParaRPr lang="en-US"/>
              </a:p>
            </p:txBody>
          </p:sp>
          <p:sp>
            <p:nvSpPr>
              <p:cNvPr id="539719" name="Oval 71"/>
              <p:cNvSpPr>
                <a:spLocks noChangeArrowheads="1"/>
              </p:cNvSpPr>
              <p:nvPr/>
            </p:nvSpPr>
            <p:spPr bwMode="auto">
              <a:xfrm>
                <a:off x="1020" y="3339"/>
                <a:ext cx="91" cy="91"/>
              </a:xfrm>
              <a:prstGeom prst="ellipse">
                <a:avLst/>
              </a:prstGeom>
              <a:solidFill>
                <a:srgbClr val="800080"/>
              </a:solidFill>
              <a:ln w="25400" algn="ctr">
                <a:solidFill>
                  <a:srgbClr val="FFFFFF"/>
                </a:solidFill>
                <a:round/>
                <a:headEnd/>
                <a:tailEnd/>
              </a:ln>
              <a:effectLst/>
            </p:spPr>
            <p:txBody>
              <a:bodyPr wrap="none" anchor="ctr"/>
              <a:lstStyle/>
              <a:p>
                <a:endParaRPr lang="en-US"/>
              </a:p>
            </p:txBody>
          </p:sp>
          <p:sp>
            <p:nvSpPr>
              <p:cNvPr id="539720" name="Oval 72"/>
              <p:cNvSpPr>
                <a:spLocks noChangeArrowheads="1"/>
              </p:cNvSpPr>
              <p:nvPr/>
            </p:nvSpPr>
            <p:spPr bwMode="auto">
              <a:xfrm>
                <a:off x="1201" y="3158"/>
                <a:ext cx="91" cy="91"/>
              </a:xfrm>
              <a:prstGeom prst="ellipse">
                <a:avLst/>
              </a:prstGeom>
              <a:solidFill>
                <a:srgbClr val="800000"/>
              </a:solidFill>
              <a:ln w="25400" algn="ctr">
                <a:solidFill>
                  <a:srgbClr val="FFFFFF"/>
                </a:solidFill>
                <a:round/>
                <a:headEnd/>
                <a:tailEnd/>
              </a:ln>
              <a:effectLst/>
            </p:spPr>
            <p:txBody>
              <a:bodyPr wrap="none" anchor="ctr"/>
              <a:lstStyle/>
              <a:p>
                <a:endParaRPr lang="en-US"/>
              </a:p>
            </p:txBody>
          </p:sp>
          <p:sp>
            <p:nvSpPr>
              <p:cNvPr id="539721" name="Oval 73"/>
              <p:cNvSpPr>
                <a:spLocks noChangeArrowheads="1"/>
              </p:cNvSpPr>
              <p:nvPr/>
            </p:nvSpPr>
            <p:spPr bwMode="auto">
              <a:xfrm>
                <a:off x="1156" y="3249"/>
                <a:ext cx="91" cy="91"/>
              </a:xfrm>
              <a:prstGeom prst="ellipse">
                <a:avLst/>
              </a:prstGeom>
              <a:solidFill>
                <a:srgbClr val="00FF00"/>
              </a:solidFill>
              <a:ln w="25400" algn="ctr">
                <a:solidFill>
                  <a:srgbClr val="FFFFFF"/>
                </a:solidFill>
                <a:round/>
                <a:headEnd/>
                <a:tailEnd/>
              </a:ln>
              <a:effectLst/>
            </p:spPr>
            <p:txBody>
              <a:bodyPr wrap="none" anchor="ctr"/>
              <a:lstStyle/>
              <a:p>
                <a:endParaRPr lang="en-US"/>
              </a:p>
            </p:txBody>
          </p:sp>
          <p:sp>
            <p:nvSpPr>
              <p:cNvPr id="539722" name="Oval 74"/>
              <p:cNvSpPr>
                <a:spLocks noChangeArrowheads="1"/>
              </p:cNvSpPr>
              <p:nvPr/>
            </p:nvSpPr>
            <p:spPr bwMode="auto">
              <a:xfrm>
                <a:off x="1111" y="3340"/>
                <a:ext cx="91" cy="91"/>
              </a:xfrm>
              <a:prstGeom prst="ellipse">
                <a:avLst/>
              </a:prstGeom>
              <a:solidFill>
                <a:srgbClr val="969696"/>
              </a:solidFill>
              <a:ln w="25400" algn="ctr">
                <a:solidFill>
                  <a:srgbClr val="FFFFFF"/>
                </a:solidFill>
                <a:round/>
                <a:headEnd/>
                <a:tailEnd/>
              </a:ln>
              <a:effectLst/>
            </p:spPr>
            <p:txBody>
              <a:bodyPr wrap="none" anchor="ctr"/>
              <a:lstStyle/>
              <a:p>
                <a:endParaRPr lang="en-US"/>
              </a:p>
            </p:txBody>
          </p:sp>
        </p:grpSp>
      </p:grpSp>
      <p:grpSp>
        <p:nvGrpSpPr>
          <p:cNvPr id="5" name="Group 48"/>
          <p:cNvGrpSpPr/>
          <p:nvPr/>
        </p:nvGrpSpPr>
        <p:grpSpPr>
          <a:xfrm>
            <a:off x="7809234" y="3213100"/>
            <a:ext cx="431800" cy="431800"/>
            <a:chOff x="7581900" y="3213100"/>
            <a:chExt cx="431800" cy="431800"/>
          </a:xfrm>
        </p:grpSpPr>
        <p:sp>
          <p:nvSpPr>
            <p:cNvPr id="539724" name="Oval 76"/>
            <p:cNvSpPr>
              <a:spLocks noChangeArrowheads="1"/>
            </p:cNvSpPr>
            <p:nvPr/>
          </p:nvSpPr>
          <p:spPr bwMode="auto">
            <a:xfrm>
              <a:off x="7581900" y="3213100"/>
              <a:ext cx="431800" cy="431800"/>
            </a:xfrm>
            <a:prstGeom prst="ellipse">
              <a:avLst/>
            </a:prstGeom>
            <a:solidFill>
              <a:srgbClr val="C0C0C0"/>
            </a:solidFill>
            <a:ln w="38100" algn="ctr">
              <a:solidFill>
                <a:srgbClr val="FF9900"/>
              </a:solidFill>
              <a:round/>
              <a:headEnd/>
              <a:tailEnd/>
            </a:ln>
            <a:effectLst/>
          </p:spPr>
          <p:txBody>
            <a:bodyPr wrap="none" anchor="ctr"/>
            <a:lstStyle/>
            <a:p>
              <a:endParaRPr lang="en-US"/>
            </a:p>
          </p:txBody>
        </p:sp>
        <p:sp>
          <p:nvSpPr>
            <p:cNvPr id="539725" name="Oval 77"/>
            <p:cNvSpPr>
              <a:spLocks noChangeArrowheads="1"/>
            </p:cNvSpPr>
            <p:nvPr/>
          </p:nvSpPr>
          <p:spPr bwMode="auto">
            <a:xfrm>
              <a:off x="7726363" y="3284538"/>
              <a:ext cx="144463" cy="144463"/>
            </a:xfrm>
            <a:prstGeom prst="ellipse">
              <a:avLst/>
            </a:prstGeom>
            <a:solidFill>
              <a:srgbClr val="FF9900"/>
            </a:solidFill>
            <a:ln w="9525" algn="ctr">
              <a:noFill/>
              <a:round/>
              <a:headEnd/>
              <a:tailEnd/>
            </a:ln>
            <a:effectLst/>
          </p:spPr>
          <p:txBody>
            <a:bodyPr wrap="none" anchor="ctr"/>
            <a:lstStyle/>
            <a:p>
              <a:endParaRPr lang="en-US"/>
            </a:p>
          </p:txBody>
        </p:sp>
        <p:sp>
          <p:nvSpPr>
            <p:cNvPr id="539726" name="Oval 78"/>
            <p:cNvSpPr>
              <a:spLocks noChangeArrowheads="1"/>
            </p:cNvSpPr>
            <p:nvPr/>
          </p:nvSpPr>
          <p:spPr bwMode="auto">
            <a:xfrm>
              <a:off x="7726363" y="3429000"/>
              <a:ext cx="144463" cy="144463"/>
            </a:xfrm>
            <a:prstGeom prst="ellipse">
              <a:avLst/>
            </a:prstGeom>
            <a:solidFill>
              <a:srgbClr val="0000FF"/>
            </a:solidFill>
            <a:ln w="9525" algn="ctr">
              <a:noFill/>
              <a:round/>
              <a:headEnd/>
              <a:tailEnd/>
            </a:ln>
            <a:effectLst/>
          </p:spPr>
          <p:txBody>
            <a:bodyPr wrap="none" anchor="ctr"/>
            <a:lstStyle/>
            <a:p>
              <a:endParaRPr lang="en-US"/>
            </a:p>
          </p:txBody>
        </p:sp>
      </p:grpSp>
      <p:sp>
        <p:nvSpPr>
          <p:cNvPr id="539727" name="Text Box 79"/>
          <p:cNvSpPr txBox="1">
            <a:spLocks noChangeArrowheads="1"/>
          </p:cNvSpPr>
          <p:nvPr/>
        </p:nvSpPr>
        <p:spPr bwMode="auto">
          <a:xfrm>
            <a:off x="4283968" y="3760788"/>
            <a:ext cx="1423988" cy="825500"/>
          </a:xfrm>
          <a:prstGeom prst="rect">
            <a:avLst/>
          </a:prstGeom>
          <a:noFill/>
          <a:ln w="9525" algn="ctr">
            <a:noFill/>
            <a:miter lim="800000"/>
            <a:headEnd/>
            <a:tailEnd/>
          </a:ln>
          <a:effectLst/>
        </p:spPr>
        <p:txBody>
          <a:bodyPr wrap="none">
            <a:spAutoFit/>
          </a:bodyPr>
          <a:lstStyle/>
          <a:p>
            <a:r>
              <a:rPr lang="en-US" dirty="0"/>
              <a:t>Hardwired:</a:t>
            </a:r>
          </a:p>
          <a:p>
            <a:r>
              <a:rPr lang="en-US" dirty="0"/>
              <a:t>Multiple pairs</a:t>
            </a:r>
          </a:p>
          <a:p>
            <a:r>
              <a:rPr lang="en-US" dirty="0"/>
              <a:t>Per device</a:t>
            </a:r>
          </a:p>
        </p:txBody>
      </p:sp>
      <p:sp>
        <p:nvSpPr>
          <p:cNvPr id="539728" name="Text Box 80"/>
          <p:cNvSpPr txBox="1">
            <a:spLocks noChangeArrowheads="1"/>
          </p:cNvSpPr>
          <p:nvPr/>
        </p:nvSpPr>
        <p:spPr bwMode="auto">
          <a:xfrm>
            <a:off x="7394897" y="3784600"/>
            <a:ext cx="1425575" cy="825500"/>
          </a:xfrm>
          <a:prstGeom prst="rect">
            <a:avLst/>
          </a:prstGeom>
          <a:noFill/>
          <a:ln w="9525" algn="ctr">
            <a:noFill/>
            <a:miter lim="800000"/>
            <a:headEnd/>
            <a:tailEnd/>
          </a:ln>
          <a:effectLst/>
        </p:spPr>
        <p:txBody>
          <a:bodyPr wrap="none">
            <a:spAutoFit/>
          </a:bodyPr>
          <a:lstStyle/>
          <a:p>
            <a:r>
              <a:rPr lang="en-US"/>
              <a:t>Bus:</a:t>
            </a:r>
          </a:p>
          <a:p>
            <a:r>
              <a:rPr lang="en-US"/>
              <a:t>Single pair</a:t>
            </a:r>
          </a:p>
          <a:p>
            <a:r>
              <a:rPr lang="en-US"/>
              <a:t>Many devices</a:t>
            </a:r>
          </a:p>
        </p:txBody>
      </p:sp>
      <p:pic>
        <p:nvPicPr>
          <p:cNvPr id="503809" name="Picture 1"/>
          <p:cNvPicPr>
            <a:picLocks noChangeAspect="1" noChangeArrowheads="1"/>
          </p:cNvPicPr>
          <p:nvPr/>
        </p:nvPicPr>
        <p:blipFill>
          <a:blip r:embed="rId4" cstate="print"/>
          <a:srcRect/>
          <a:stretch>
            <a:fillRect/>
          </a:stretch>
        </p:blipFill>
        <p:spPr bwMode="auto">
          <a:xfrm>
            <a:off x="5843038" y="5000636"/>
            <a:ext cx="1657920" cy="1417642"/>
          </a:xfrm>
          <a:prstGeom prst="rect">
            <a:avLst/>
          </a:prstGeom>
          <a:noFill/>
          <a:ln w="9525">
            <a:noFill/>
            <a:miter lim="800000"/>
            <a:headEnd/>
            <a:tailEnd/>
          </a:ln>
          <a:effectLst/>
        </p:spPr>
      </p:pic>
      <p:pic>
        <p:nvPicPr>
          <p:cNvPr id="49" name="Picture 1" descr="Fisher DVC6200"/>
          <p:cNvPicPr>
            <a:picLocks noChangeAspect="1" noChangeArrowheads="1"/>
          </p:cNvPicPr>
          <p:nvPr/>
        </p:nvPicPr>
        <p:blipFill>
          <a:blip r:embed="rId5" cstate="print"/>
          <a:srcRect/>
          <a:stretch>
            <a:fillRect/>
          </a:stretch>
        </p:blipFill>
        <p:spPr bwMode="auto">
          <a:xfrm>
            <a:off x="7452320" y="4797152"/>
            <a:ext cx="1370882" cy="1018508"/>
          </a:xfrm>
          <a:prstGeom prst="rect">
            <a:avLst/>
          </a:prstGeom>
          <a:noFill/>
          <a:ln w="9525">
            <a:noFill/>
            <a:miter lim="800000"/>
            <a:headEnd/>
            <a:tailEnd/>
          </a:ln>
        </p:spPr>
      </p:pic>
      <p:sp>
        <p:nvSpPr>
          <p:cNvPr id="48" name="Folded Corner 47"/>
          <p:cNvSpPr/>
          <p:nvPr/>
        </p:nvSpPr>
        <p:spPr bwMode="auto">
          <a:xfrm>
            <a:off x="5724128" y="3068960"/>
            <a:ext cx="1584176" cy="1584176"/>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dirty="0"/>
              <a:t>25,000 I/O is </a:t>
            </a:r>
            <a:r>
              <a:rPr lang="en-US"/>
              <a:t>8,000 FF devices</a:t>
            </a:r>
            <a:endParaRPr kumimoji="0" lang="en-US" sz="1600" b="0" i="0" u="none" strike="noStrike" cap="none" normalizeH="0" baseline="0" dirty="0">
              <a:ln>
                <a:noFill/>
              </a:ln>
              <a:solidFill>
                <a:srgbClr val="000000"/>
              </a:solidFill>
              <a:effectLst/>
              <a:latin typeface="Arial" charset="0"/>
            </a:endParaRPr>
          </a:p>
        </p:txBody>
      </p:sp>
      <p:pic>
        <p:nvPicPr>
          <p:cNvPr id="50" name="Picture 3" descr="Topworx Valvetop DXP"/>
          <p:cNvPicPr>
            <a:picLocks noChangeAspect="1" noChangeArrowheads="1"/>
          </p:cNvPicPr>
          <p:nvPr/>
        </p:nvPicPr>
        <p:blipFill>
          <a:blip r:embed="rId6" cstate="print"/>
          <a:srcRect/>
          <a:stretch>
            <a:fillRect/>
          </a:stretch>
        </p:blipFill>
        <p:spPr bwMode="auto">
          <a:xfrm>
            <a:off x="4499992" y="4531389"/>
            <a:ext cx="1080120" cy="2137971"/>
          </a:xfrm>
          <a:prstGeom prst="rect">
            <a:avLst/>
          </a:prstGeom>
          <a:noFill/>
          <a:ln w="9525">
            <a:noFill/>
            <a:miter lim="800000"/>
            <a:headEnd/>
            <a:tailEnd/>
          </a:ln>
          <a:effectLst/>
        </p:spPr>
      </p:pic>
      <p:pic>
        <p:nvPicPr>
          <p:cNvPr id="41" name="Picture 1" descr="Emerson Bettis EIM TEC2000 electric actuator / motor operated valve (MOV)"/>
          <p:cNvPicPr>
            <a:picLocks noChangeAspect="1" noChangeArrowheads="1"/>
          </p:cNvPicPr>
          <p:nvPr/>
        </p:nvPicPr>
        <p:blipFill>
          <a:blip r:embed="rId7" cstate="print"/>
          <a:srcRect/>
          <a:stretch>
            <a:fillRect/>
          </a:stretch>
        </p:blipFill>
        <p:spPr bwMode="auto">
          <a:xfrm>
            <a:off x="2329933" y="5229200"/>
            <a:ext cx="2170059" cy="1080120"/>
          </a:xfrm>
          <a:prstGeom prst="rect">
            <a:avLst/>
          </a:prstGeom>
          <a:noFill/>
          <a:ln w="9525">
            <a:noFill/>
            <a:miter lim="800000"/>
            <a:headEnd/>
            <a:tailEnd/>
          </a:ln>
          <a:effec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Detail Design Made Simpler</a:t>
            </a:r>
          </a:p>
        </p:txBody>
      </p:sp>
      <p:sp>
        <p:nvSpPr>
          <p:cNvPr id="5" name="Content Placeholder 4"/>
          <p:cNvSpPr>
            <a:spLocks noGrp="1"/>
          </p:cNvSpPr>
          <p:nvPr>
            <p:ph sz="half" idx="1"/>
          </p:nvPr>
        </p:nvSpPr>
        <p:spPr/>
        <p:txBody>
          <a:bodyPr/>
          <a:lstStyle/>
          <a:p>
            <a:pPr>
              <a:buNone/>
            </a:pPr>
            <a:r>
              <a:rPr lang="en-US" dirty="0"/>
              <a:t>Hardwiring</a:t>
            </a:r>
          </a:p>
          <a:p>
            <a:r>
              <a:rPr lang="en-US" dirty="0"/>
              <a:t>Many connections</a:t>
            </a:r>
          </a:p>
          <a:p>
            <a:r>
              <a:rPr lang="en-US" dirty="0"/>
              <a:t>Polarity sensitive</a:t>
            </a:r>
          </a:p>
          <a:p>
            <a:r>
              <a:rPr lang="en-US" dirty="0"/>
              <a:t>Signal-oriented</a:t>
            </a:r>
          </a:p>
          <a:p>
            <a:pPr lvl="1"/>
            <a:r>
              <a:rPr lang="en-US" dirty="0"/>
              <a:t>Signals grouped to I/O module based on type</a:t>
            </a:r>
          </a:p>
          <a:p>
            <a:r>
              <a:rPr lang="en-US" dirty="0"/>
              <a:t>Must know type and quantity of signal for each device to know I/O requirements</a:t>
            </a:r>
          </a:p>
          <a:p>
            <a:r>
              <a:rPr lang="en-US" dirty="0"/>
              <a:t>Every device has different </a:t>
            </a:r>
            <a:r>
              <a:rPr lang="en-US" dirty="0" err="1"/>
              <a:t>Exi</a:t>
            </a:r>
            <a:r>
              <a:rPr lang="en-US" dirty="0"/>
              <a:t> entity parameters</a:t>
            </a:r>
          </a:p>
        </p:txBody>
      </p:sp>
      <p:sp>
        <p:nvSpPr>
          <p:cNvPr id="6" name="Content Placeholder 5"/>
          <p:cNvSpPr>
            <a:spLocks noGrp="1"/>
          </p:cNvSpPr>
          <p:nvPr>
            <p:ph sz="half" idx="2"/>
          </p:nvPr>
        </p:nvSpPr>
        <p:spPr/>
        <p:txBody>
          <a:bodyPr/>
          <a:lstStyle/>
          <a:p>
            <a:pPr>
              <a:buNone/>
            </a:pPr>
            <a:r>
              <a:rPr lang="en-US" dirty="0"/>
              <a:t>FOUNDATION fieldbus</a:t>
            </a:r>
          </a:p>
          <a:p>
            <a:r>
              <a:rPr lang="en-US" dirty="0"/>
              <a:t>Few connections</a:t>
            </a:r>
          </a:p>
          <a:p>
            <a:r>
              <a:rPr lang="en-US" dirty="0"/>
              <a:t>Polarity insensitive</a:t>
            </a:r>
          </a:p>
          <a:p>
            <a:r>
              <a:rPr lang="en-US" dirty="0"/>
              <a:t>Device-oriented</a:t>
            </a:r>
          </a:p>
          <a:p>
            <a:pPr lvl="1"/>
            <a:r>
              <a:rPr lang="en-US" dirty="0"/>
              <a:t>Signals for device grouped together</a:t>
            </a:r>
          </a:p>
          <a:p>
            <a:r>
              <a:rPr lang="en-US" dirty="0"/>
              <a:t>Just count devices</a:t>
            </a:r>
          </a:p>
          <a:p>
            <a:r>
              <a:rPr lang="en-US" dirty="0"/>
              <a:t>All devices have same </a:t>
            </a:r>
            <a:r>
              <a:rPr lang="en-US" dirty="0" err="1"/>
              <a:t>Exi</a:t>
            </a:r>
            <a:r>
              <a:rPr lang="en-US" dirty="0"/>
              <a:t> entity parameters</a:t>
            </a:r>
          </a:p>
        </p:txBody>
      </p:sp>
      <p:pic>
        <p:nvPicPr>
          <p:cNvPr id="8" name="Picture 1"/>
          <p:cNvPicPr>
            <a:picLocks noChangeAspect="1" noChangeArrowheads="1"/>
          </p:cNvPicPr>
          <p:nvPr/>
        </p:nvPicPr>
        <p:blipFill>
          <a:blip r:embed="rId2" cstate="print"/>
          <a:srcRect t="28463"/>
          <a:stretch>
            <a:fillRect/>
          </a:stretch>
        </p:blipFill>
        <p:spPr bwMode="auto">
          <a:xfrm>
            <a:off x="4932040" y="5157192"/>
            <a:ext cx="2276872" cy="1628800"/>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5" name="Rectangle 5"/>
          <p:cNvSpPr>
            <a:spLocks noGrp="1" noChangeArrowheads="1"/>
          </p:cNvSpPr>
          <p:nvPr>
            <p:ph type="title"/>
          </p:nvPr>
        </p:nvSpPr>
        <p:spPr/>
        <p:txBody>
          <a:bodyPr/>
          <a:lstStyle/>
          <a:p>
            <a:r>
              <a:rPr lang="en-US" dirty="0"/>
              <a:t>Lower Cost &amp; Faster:</a:t>
            </a:r>
            <a:br>
              <a:rPr lang="en-US" dirty="0"/>
            </a:br>
            <a:r>
              <a:rPr lang="en-US" dirty="0"/>
              <a:t>- Device Commissioning </a:t>
            </a:r>
          </a:p>
        </p:txBody>
      </p:sp>
      <p:sp>
        <p:nvSpPr>
          <p:cNvPr id="465926" name="Rectangle 6"/>
          <p:cNvSpPr>
            <a:spLocks noGrp="1" noChangeArrowheads="1"/>
          </p:cNvSpPr>
          <p:nvPr>
            <p:ph sz="half" idx="1"/>
          </p:nvPr>
        </p:nvSpPr>
        <p:spPr>
          <a:xfrm>
            <a:off x="590550" y="3500438"/>
            <a:ext cx="4341490" cy="2808287"/>
          </a:xfrm>
        </p:spPr>
        <p:txBody>
          <a:bodyPr/>
          <a:lstStyle/>
          <a:p>
            <a:pPr>
              <a:buNone/>
            </a:pPr>
            <a:r>
              <a:rPr lang="en-US" sz="2400" dirty="0"/>
              <a:t>Hardwired</a:t>
            </a:r>
          </a:p>
          <a:p>
            <a:r>
              <a:rPr lang="en-US" sz="2400" dirty="0"/>
              <a:t>2 hours / device for 2 technicians</a:t>
            </a:r>
          </a:p>
          <a:p>
            <a:pPr lvl="1"/>
            <a:r>
              <a:rPr lang="en-US" sz="2000" dirty="0"/>
              <a:t>Connect device</a:t>
            </a:r>
          </a:p>
          <a:p>
            <a:pPr lvl="1"/>
            <a:r>
              <a:rPr lang="en-US" sz="2200" dirty="0"/>
              <a:t>Five point loop check</a:t>
            </a:r>
          </a:p>
          <a:p>
            <a:pPr lvl="2"/>
            <a:r>
              <a:rPr lang="en-US" sz="1800" dirty="0"/>
              <a:t>Not limited</a:t>
            </a:r>
          </a:p>
          <a:p>
            <a:pPr lvl="2"/>
            <a:r>
              <a:rPr lang="en-US" sz="1800" dirty="0"/>
              <a:t>Linearity</a:t>
            </a:r>
          </a:p>
          <a:p>
            <a:pPr lvl="1"/>
            <a:r>
              <a:rPr lang="en-US" sz="2000" dirty="0"/>
              <a:t>Verify link to control strategy</a:t>
            </a:r>
          </a:p>
        </p:txBody>
      </p:sp>
      <p:sp>
        <p:nvSpPr>
          <p:cNvPr id="465927" name="Rectangle 7"/>
          <p:cNvSpPr>
            <a:spLocks noGrp="1" noChangeArrowheads="1"/>
          </p:cNvSpPr>
          <p:nvPr>
            <p:ph sz="half" idx="2"/>
          </p:nvPr>
        </p:nvSpPr>
        <p:spPr>
          <a:xfrm>
            <a:off x="4838700" y="3501008"/>
            <a:ext cx="4095750" cy="2447925"/>
          </a:xfrm>
        </p:spPr>
        <p:txBody>
          <a:bodyPr/>
          <a:lstStyle/>
          <a:p>
            <a:pPr>
              <a:buNone/>
            </a:pPr>
            <a:r>
              <a:rPr lang="en-US" sz="2400" dirty="0"/>
              <a:t>Foundation fieldbus</a:t>
            </a:r>
          </a:p>
          <a:p>
            <a:r>
              <a:rPr lang="en-US" sz="2400" dirty="0"/>
              <a:t>25 minutes / device for 1 technician</a:t>
            </a:r>
          </a:p>
          <a:p>
            <a:pPr lvl="1"/>
            <a:r>
              <a:rPr lang="en-US" sz="2000" dirty="0"/>
              <a:t>Connect device</a:t>
            </a:r>
          </a:p>
          <a:p>
            <a:pPr lvl="1"/>
            <a:r>
              <a:rPr lang="en-US" sz="2000" dirty="0"/>
              <a:t>Check signal with tester</a:t>
            </a:r>
          </a:p>
          <a:p>
            <a:pPr lvl="1"/>
            <a:r>
              <a:rPr lang="en-US" sz="2000" dirty="0"/>
              <a:t>Automatic or drag-and-drop commissioning wizard</a:t>
            </a:r>
          </a:p>
        </p:txBody>
      </p:sp>
      <p:graphicFrame>
        <p:nvGraphicFramePr>
          <p:cNvPr id="465922" name="Object 2"/>
          <p:cNvGraphicFramePr>
            <a:graphicFrameLocks noChangeAspect="1"/>
          </p:cNvGraphicFramePr>
          <p:nvPr/>
        </p:nvGraphicFramePr>
        <p:xfrm>
          <a:off x="5164138" y="1220788"/>
          <a:ext cx="2897187" cy="2243137"/>
        </p:xfrm>
        <a:graphic>
          <a:graphicData uri="http://schemas.openxmlformats.org/presentationml/2006/ole">
            <mc:AlternateContent xmlns:mc="http://schemas.openxmlformats.org/markup-compatibility/2006">
              <mc:Choice xmlns:v="urn:schemas-microsoft-com:vml" Requires="v">
                <p:oleObj spid="_x0000_s1573968" name="Photo Editor Photo" r:id="rId4" imgW="5087060" imgH="3390476" progId="">
                  <p:embed/>
                </p:oleObj>
              </mc:Choice>
              <mc:Fallback>
                <p:oleObj name="Photo Editor Photo" r:id="rId4" imgW="5087060" imgH="3390476"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4138" y="1220788"/>
                        <a:ext cx="2897187" cy="224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65923" name="Picture 3" descr="guys"/>
          <p:cNvPicPr>
            <a:picLocks noChangeAspect="1" noChangeArrowheads="1"/>
          </p:cNvPicPr>
          <p:nvPr/>
        </p:nvPicPr>
        <p:blipFill>
          <a:blip r:embed="rId6" cstate="print"/>
          <a:srcRect/>
          <a:stretch>
            <a:fillRect/>
          </a:stretch>
        </p:blipFill>
        <p:spPr bwMode="auto">
          <a:xfrm>
            <a:off x="765175" y="1211263"/>
            <a:ext cx="3779838" cy="2268537"/>
          </a:xfrm>
          <a:prstGeom prst="rect">
            <a:avLst/>
          </a:prstGeom>
          <a:noFill/>
        </p:spPr>
      </p:pic>
      <p:sp>
        <p:nvSpPr>
          <p:cNvPr id="465924" name="AutoShape 4"/>
          <p:cNvSpPr>
            <a:spLocks noChangeArrowheads="1"/>
          </p:cNvSpPr>
          <p:nvPr/>
        </p:nvSpPr>
        <p:spPr bwMode="auto">
          <a:xfrm>
            <a:off x="4787900" y="1557338"/>
            <a:ext cx="2016125" cy="2016125"/>
          </a:xfrm>
          <a:prstGeom prst="foldedCorner">
            <a:avLst>
              <a:gd name="adj" fmla="val 12500"/>
            </a:avLst>
          </a:prstGeom>
          <a:solidFill>
            <a:srgbClr val="FFFF99"/>
          </a:solidFill>
          <a:ln w="9525">
            <a:solidFill>
              <a:schemeClr val="tx1"/>
            </a:solidFill>
            <a:round/>
            <a:headEnd/>
            <a:tailEnd/>
          </a:ln>
          <a:effectLst/>
        </p:spPr>
        <p:txBody>
          <a:bodyPr/>
          <a:lstStyle/>
          <a:p>
            <a:pPr marL="177800" indent="-177800" algn="l">
              <a:buFontTx/>
              <a:buChar char="•"/>
            </a:pPr>
            <a:r>
              <a:rPr lang="en-US" sz="1800" dirty="0"/>
              <a:t>Devices are auto-recognized</a:t>
            </a:r>
          </a:p>
          <a:p>
            <a:pPr marL="177800" indent="-177800" algn="l">
              <a:buFontTx/>
              <a:buChar char="•"/>
            </a:pPr>
            <a:r>
              <a:rPr lang="en-US" sz="1800" dirty="0"/>
              <a:t>Devices are auto-addressed</a:t>
            </a:r>
          </a:p>
          <a:p>
            <a:pPr marL="177800" indent="-177800" algn="l">
              <a:buFontTx/>
              <a:buChar char="•"/>
            </a:pPr>
            <a:r>
              <a:rPr lang="en-US" sz="1800" dirty="0"/>
              <a:t>Devices identify themselves</a:t>
            </a:r>
          </a:p>
          <a:p>
            <a:pPr algn="l">
              <a:buFontTx/>
              <a:buChar char="•"/>
            </a:pPr>
            <a:endParaRPr lang="en-US" sz="1800" dirty="0"/>
          </a:p>
        </p:txBody>
      </p:sp>
      <p:sp>
        <p:nvSpPr>
          <p:cNvPr id="465928" name="AutoShape 8"/>
          <p:cNvSpPr>
            <a:spLocks noChangeArrowheads="1"/>
          </p:cNvSpPr>
          <p:nvPr/>
        </p:nvSpPr>
        <p:spPr bwMode="auto">
          <a:xfrm>
            <a:off x="6948488" y="1268413"/>
            <a:ext cx="2016125" cy="2016125"/>
          </a:xfrm>
          <a:prstGeom prst="foldedCorner">
            <a:avLst>
              <a:gd name="adj" fmla="val 12500"/>
            </a:avLst>
          </a:prstGeom>
          <a:solidFill>
            <a:srgbClr val="FFFF99"/>
          </a:solidFill>
          <a:ln w="9525">
            <a:solidFill>
              <a:schemeClr val="tx1"/>
            </a:solidFill>
            <a:round/>
            <a:headEnd/>
            <a:tailEnd/>
          </a:ln>
          <a:effectLst/>
        </p:spPr>
        <p:txBody>
          <a:bodyPr/>
          <a:lstStyle/>
          <a:p>
            <a:r>
              <a:rPr lang="en-US" sz="1800"/>
              <a:t>Plug-n-Play</a:t>
            </a:r>
          </a:p>
          <a:p>
            <a:endParaRPr lang="en-US" sz="1800"/>
          </a:p>
          <a:p>
            <a:r>
              <a:rPr lang="en-US" sz="1800"/>
              <a:t>Only FF has automatic addressing</a:t>
            </a:r>
          </a:p>
          <a:p>
            <a:pPr>
              <a:buFontTx/>
              <a:buChar char="•"/>
            </a:pPr>
            <a:endParaRPr lang="en-US" sz="1800"/>
          </a:p>
        </p:txBody>
      </p:sp>
      <p:grpSp>
        <p:nvGrpSpPr>
          <p:cNvPr id="2" name="Group 10"/>
          <p:cNvGrpSpPr>
            <a:grpSpLocks noChangeAspect="1"/>
          </p:cNvGrpSpPr>
          <p:nvPr/>
        </p:nvGrpSpPr>
        <p:grpSpPr bwMode="auto">
          <a:xfrm>
            <a:off x="8172450" y="80963"/>
            <a:ext cx="900113" cy="900112"/>
            <a:chOff x="1701" y="754"/>
            <a:chExt cx="1270" cy="1270"/>
          </a:xfrm>
        </p:grpSpPr>
        <p:sp>
          <p:nvSpPr>
            <p:cNvPr id="465931" name="Freeform 11"/>
            <p:cNvSpPr>
              <a:spLocks noChangeAspect="1"/>
            </p:cNvSpPr>
            <p:nvPr/>
          </p:nvSpPr>
          <p:spPr bwMode="auto">
            <a:xfrm>
              <a:off x="2517" y="1117"/>
              <a:ext cx="454" cy="105"/>
            </a:xfrm>
            <a:custGeom>
              <a:avLst/>
              <a:gdLst/>
              <a:ahLst/>
              <a:cxnLst>
                <a:cxn ang="0">
                  <a:pos x="454" y="0"/>
                </a:cxn>
                <a:cxn ang="0">
                  <a:pos x="272" y="90"/>
                </a:cxn>
                <a:cxn ang="0">
                  <a:pos x="0" y="90"/>
                </a:cxn>
              </a:cxnLst>
              <a:rect l="0" t="0" r="r" b="b"/>
              <a:pathLst>
                <a:path w="454" h="105">
                  <a:moveTo>
                    <a:pt x="454" y="0"/>
                  </a:moveTo>
                  <a:cubicBezTo>
                    <a:pt x="400" y="37"/>
                    <a:pt x="347" y="75"/>
                    <a:pt x="272" y="90"/>
                  </a:cubicBezTo>
                  <a:cubicBezTo>
                    <a:pt x="197" y="105"/>
                    <a:pt x="98" y="97"/>
                    <a:pt x="0" y="90"/>
                  </a:cubicBezTo>
                </a:path>
              </a:pathLst>
            </a:custGeom>
            <a:noFill/>
            <a:ln w="76200" cap="flat" cmpd="sng">
              <a:solidFill>
                <a:srgbClr val="00FF00"/>
              </a:solidFill>
              <a:prstDash val="solid"/>
              <a:round/>
              <a:headEnd/>
              <a:tailEnd/>
            </a:ln>
            <a:effectLst/>
          </p:spPr>
          <p:txBody>
            <a:bodyPr wrap="none" anchor="ctr"/>
            <a:lstStyle/>
            <a:p>
              <a:endParaRPr lang="en-US"/>
            </a:p>
          </p:txBody>
        </p:sp>
        <p:sp>
          <p:nvSpPr>
            <p:cNvPr id="465932" name="AutoShape 12"/>
            <p:cNvSpPr>
              <a:spLocks noChangeAspect="1" noChangeArrowheads="1"/>
            </p:cNvSpPr>
            <p:nvPr/>
          </p:nvSpPr>
          <p:spPr bwMode="auto">
            <a:xfrm>
              <a:off x="1701" y="754"/>
              <a:ext cx="1270" cy="1270"/>
            </a:xfrm>
            <a:prstGeom prst="roundRect">
              <a:avLst>
                <a:gd name="adj" fmla="val 16667"/>
              </a:avLst>
            </a:prstGeom>
            <a:noFill/>
            <a:ln w="76200" algn="ctr">
              <a:solidFill>
                <a:srgbClr val="00FF00"/>
              </a:solidFill>
              <a:round/>
              <a:headEnd/>
              <a:tailEnd/>
            </a:ln>
            <a:effectLst/>
          </p:spPr>
          <p:txBody>
            <a:bodyPr wrap="none" anchor="ctr"/>
            <a:lstStyle/>
            <a:p>
              <a:endParaRPr lang="en-US"/>
            </a:p>
          </p:txBody>
        </p:sp>
        <p:sp>
          <p:nvSpPr>
            <p:cNvPr id="465933" name="Freeform 13"/>
            <p:cNvSpPr>
              <a:spLocks noChangeAspect="1"/>
            </p:cNvSpPr>
            <p:nvPr/>
          </p:nvSpPr>
          <p:spPr bwMode="auto">
            <a:xfrm>
              <a:off x="1791" y="1026"/>
              <a:ext cx="908" cy="862"/>
            </a:xfrm>
            <a:custGeom>
              <a:avLst/>
              <a:gdLst/>
              <a:ahLst/>
              <a:cxnLst>
                <a:cxn ang="0">
                  <a:pos x="0" y="454"/>
                </a:cxn>
                <a:cxn ang="0">
                  <a:pos x="363" y="862"/>
                </a:cxn>
                <a:cxn ang="0">
                  <a:pos x="908" y="408"/>
                </a:cxn>
                <a:cxn ang="0">
                  <a:pos x="908" y="91"/>
                </a:cxn>
                <a:cxn ang="0">
                  <a:pos x="817" y="0"/>
                </a:cxn>
                <a:cxn ang="0">
                  <a:pos x="499" y="0"/>
                </a:cxn>
                <a:cxn ang="0">
                  <a:pos x="0" y="454"/>
                </a:cxn>
              </a:cxnLst>
              <a:rect l="0" t="0" r="r" b="b"/>
              <a:pathLst>
                <a:path w="908" h="862">
                  <a:moveTo>
                    <a:pt x="0" y="454"/>
                  </a:moveTo>
                  <a:lnTo>
                    <a:pt x="363" y="862"/>
                  </a:lnTo>
                  <a:lnTo>
                    <a:pt x="908" y="408"/>
                  </a:lnTo>
                  <a:lnTo>
                    <a:pt x="908" y="91"/>
                  </a:lnTo>
                  <a:lnTo>
                    <a:pt x="817" y="0"/>
                  </a:lnTo>
                  <a:lnTo>
                    <a:pt x="499" y="0"/>
                  </a:lnTo>
                  <a:lnTo>
                    <a:pt x="0" y="454"/>
                  </a:lnTo>
                  <a:close/>
                </a:path>
              </a:pathLst>
            </a:custGeom>
            <a:solidFill>
              <a:schemeClr val="bg1"/>
            </a:solidFill>
            <a:ln w="76200" cap="flat" cmpd="sng">
              <a:solidFill>
                <a:srgbClr val="00FF00"/>
              </a:solidFill>
              <a:prstDash val="solid"/>
              <a:round/>
              <a:headEnd/>
              <a:tailEnd/>
            </a:ln>
            <a:effectLst/>
          </p:spPr>
          <p:txBody>
            <a:bodyPr wrap="none" anchor="ctr"/>
            <a:lstStyle/>
            <a:p>
              <a:endParaRPr lang="en-US"/>
            </a:p>
          </p:txBody>
        </p:sp>
        <p:sp>
          <p:nvSpPr>
            <p:cNvPr id="465934" name="Oval 14"/>
            <p:cNvSpPr>
              <a:spLocks noChangeAspect="1" noChangeArrowheads="1"/>
            </p:cNvSpPr>
            <p:nvPr/>
          </p:nvSpPr>
          <p:spPr bwMode="auto">
            <a:xfrm>
              <a:off x="2472" y="1117"/>
              <a:ext cx="136" cy="136"/>
            </a:xfrm>
            <a:prstGeom prst="ellipse">
              <a:avLst/>
            </a:prstGeom>
            <a:noFill/>
            <a:ln w="76200" algn="ctr">
              <a:solidFill>
                <a:srgbClr val="00FF00"/>
              </a:solidFill>
              <a:round/>
              <a:headEnd/>
              <a:tailEnd/>
            </a:ln>
            <a:effectLst/>
          </p:spPr>
          <p:txBody>
            <a:bodyPr wrap="none" anchor="ctr"/>
            <a:lstStyle/>
            <a:p>
              <a:endParaRPr lang="en-US"/>
            </a:p>
          </p:txBody>
        </p:sp>
        <p:sp>
          <p:nvSpPr>
            <p:cNvPr id="465935" name="Freeform 15"/>
            <p:cNvSpPr>
              <a:spLocks noChangeAspect="1"/>
            </p:cNvSpPr>
            <p:nvPr/>
          </p:nvSpPr>
          <p:spPr bwMode="auto">
            <a:xfrm>
              <a:off x="2517" y="830"/>
              <a:ext cx="408" cy="377"/>
            </a:xfrm>
            <a:custGeom>
              <a:avLst/>
              <a:gdLst/>
              <a:ahLst/>
              <a:cxnLst>
                <a:cxn ang="0">
                  <a:pos x="408" y="15"/>
                </a:cxn>
                <a:cxn ang="0">
                  <a:pos x="182" y="60"/>
                </a:cxn>
                <a:cxn ang="0">
                  <a:pos x="0" y="377"/>
                </a:cxn>
              </a:cxnLst>
              <a:rect l="0" t="0" r="r" b="b"/>
              <a:pathLst>
                <a:path w="408" h="377">
                  <a:moveTo>
                    <a:pt x="408" y="15"/>
                  </a:moveTo>
                  <a:cubicBezTo>
                    <a:pt x="329" y="7"/>
                    <a:pt x="250" y="0"/>
                    <a:pt x="182" y="60"/>
                  </a:cubicBezTo>
                  <a:cubicBezTo>
                    <a:pt x="114" y="120"/>
                    <a:pt x="57" y="248"/>
                    <a:pt x="0" y="377"/>
                  </a:cubicBezTo>
                </a:path>
              </a:pathLst>
            </a:custGeom>
            <a:noFill/>
            <a:ln w="76200" cap="flat" cmpd="sng">
              <a:solidFill>
                <a:srgbClr val="00FF00"/>
              </a:solidFill>
              <a:prstDash val="solid"/>
              <a:round/>
              <a:headEnd/>
              <a:tailEnd/>
            </a:ln>
            <a:effectLst/>
          </p:spPr>
          <p:txBody>
            <a:bodyPr wrap="none" anchor="ctr"/>
            <a:lstStyle/>
            <a:p>
              <a:endParaRPr lang="en-US"/>
            </a:p>
          </p:txBody>
        </p:sp>
      </p:grpSp>
      <p:sp>
        <p:nvSpPr>
          <p:cNvPr id="15" name="Rectangle 14"/>
          <p:cNvSpPr/>
          <p:nvPr/>
        </p:nvSpPr>
        <p:spPr bwMode="auto">
          <a:xfrm>
            <a:off x="-2556792" y="1340768"/>
            <a:ext cx="2160240" cy="20882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en-US" dirty="0"/>
              <a:t>DICED:</a:t>
            </a:r>
          </a:p>
          <a:p>
            <a:pPr algn="l">
              <a:buFont typeface="Arial" pitchFamily="34" charset="0"/>
              <a:buChar char="•"/>
            </a:pPr>
            <a:r>
              <a:rPr lang="en-US" u="sng" dirty="0"/>
              <a:t>Detection </a:t>
            </a:r>
          </a:p>
          <a:p>
            <a:pPr algn="l">
              <a:buFont typeface="Arial" pitchFamily="34" charset="0"/>
              <a:buChar char="•"/>
            </a:pPr>
            <a:r>
              <a:rPr lang="en-US" u="sng" dirty="0"/>
              <a:t>Identification</a:t>
            </a:r>
          </a:p>
          <a:p>
            <a:pPr algn="l">
              <a:buFont typeface="Arial" pitchFamily="34" charset="0"/>
              <a:buChar char="•"/>
            </a:pPr>
            <a:r>
              <a:rPr lang="en-US" u="sng" dirty="0"/>
              <a:t>Binding</a:t>
            </a:r>
          </a:p>
          <a:p>
            <a:pPr algn="l">
              <a:buFont typeface="Arial" pitchFamily="34" charset="0"/>
              <a:buChar char="•"/>
            </a:pPr>
            <a:r>
              <a:rPr lang="en-US" dirty="0"/>
              <a:t>Integration</a:t>
            </a:r>
          </a:p>
          <a:p>
            <a:pPr algn="l">
              <a:buFont typeface="Arial" pitchFamily="34" charset="0"/>
              <a:buChar char="•"/>
            </a:pPr>
            <a:r>
              <a:rPr lang="en-US" dirty="0"/>
              <a:t>Configuration</a:t>
            </a:r>
          </a:p>
          <a:p>
            <a:pPr algn="l">
              <a:buFont typeface="Arial" pitchFamily="34" charset="0"/>
              <a:buChar char="•"/>
            </a:pPr>
            <a:r>
              <a:rPr lang="en-US" dirty="0"/>
              <a:t>Checking</a:t>
            </a:r>
          </a:p>
          <a:p>
            <a:pPr algn="l">
              <a:buFont typeface="Arial" pitchFamily="34" charset="0"/>
              <a:buChar char="•"/>
            </a:pPr>
            <a:r>
              <a:rPr lang="en-US" dirty="0"/>
              <a:t>Documentation</a:t>
            </a:r>
            <a:endParaRPr kumimoji="0" lang="en-US" sz="1600" b="0" i="0" u="none" strike="noStrike" cap="none" normalizeH="0" baseline="0" dirty="0">
              <a:ln>
                <a:noFill/>
              </a:ln>
              <a:solidFill>
                <a:srgbClr val="000000"/>
              </a:solidFill>
              <a:effectLst/>
              <a:latin typeface="Arial" charset="0"/>
            </a:endParaRPr>
          </a:p>
        </p:txBody>
      </p:sp>
      <p:pic>
        <p:nvPicPr>
          <p:cNvPr id="1573891" name="Picture 3"/>
          <p:cNvPicPr>
            <a:picLocks noChangeAspect="1" noChangeArrowheads="1"/>
          </p:cNvPicPr>
          <p:nvPr/>
        </p:nvPicPr>
        <p:blipFill>
          <a:blip r:embed="rId7" cstate="print"/>
          <a:srcRect/>
          <a:stretch>
            <a:fillRect/>
          </a:stretch>
        </p:blipFill>
        <p:spPr bwMode="auto">
          <a:xfrm>
            <a:off x="1" y="1"/>
            <a:ext cx="467544" cy="429884"/>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animBg="1"/>
      <p:bldP spid="4659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Automatic Integration and Configuration Download</a:t>
            </a:r>
            <a:endParaRPr lang="en-US" dirty="0"/>
          </a:p>
        </p:txBody>
      </p:sp>
      <p:sp>
        <p:nvSpPr>
          <p:cNvPr id="3" name="Content Placeholder 2"/>
          <p:cNvSpPr>
            <a:spLocks noGrp="1"/>
          </p:cNvSpPr>
          <p:nvPr>
            <p:ph sz="half" idx="1"/>
          </p:nvPr>
        </p:nvSpPr>
        <p:spPr>
          <a:xfrm>
            <a:off x="590550" y="3429000"/>
            <a:ext cx="4095750" cy="2324100"/>
          </a:xfrm>
        </p:spPr>
        <p:txBody>
          <a:bodyPr/>
          <a:lstStyle/>
          <a:p>
            <a:pPr>
              <a:buNone/>
            </a:pPr>
            <a:r>
              <a:rPr lang="en-US" dirty="0"/>
              <a:t>Hardwired</a:t>
            </a:r>
          </a:p>
          <a:p>
            <a:r>
              <a:rPr lang="en-US" dirty="0"/>
              <a:t>Configure device parameters with handheld</a:t>
            </a:r>
          </a:p>
          <a:p>
            <a:r>
              <a:rPr lang="en-US" dirty="0"/>
              <a:t>Check device parameters with handheld</a:t>
            </a:r>
          </a:p>
          <a:p>
            <a:endParaRPr lang="en-US" dirty="0"/>
          </a:p>
        </p:txBody>
      </p:sp>
      <p:sp>
        <p:nvSpPr>
          <p:cNvPr id="4" name="Content Placeholder 3"/>
          <p:cNvSpPr>
            <a:spLocks noGrp="1"/>
          </p:cNvSpPr>
          <p:nvPr>
            <p:ph sz="half" idx="2"/>
          </p:nvPr>
        </p:nvSpPr>
        <p:spPr>
          <a:xfrm>
            <a:off x="4838700" y="3429000"/>
            <a:ext cx="4095750" cy="2324100"/>
          </a:xfrm>
        </p:spPr>
        <p:txBody>
          <a:bodyPr/>
          <a:lstStyle/>
          <a:p>
            <a:pPr>
              <a:buNone/>
            </a:pPr>
            <a:r>
              <a:rPr lang="en-US" dirty="0"/>
              <a:t>Fieldbus</a:t>
            </a:r>
          </a:p>
          <a:p>
            <a:r>
              <a:rPr lang="en-US" dirty="0"/>
              <a:t>Automatic configuration download</a:t>
            </a:r>
          </a:p>
          <a:p>
            <a:r>
              <a:rPr lang="en-US" dirty="0"/>
              <a:t>Compare configuration faster on computer</a:t>
            </a:r>
          </a:p>
          <a:p>
            <a:endParaRPr lang="en-US" dirty="0"/>
          </a:p>
        </p:txBody>
      </p:sp>
      <p:sp>
        <p:nvSpPr>
          <p:cNvPr id="5" name="Rectangle 4"/>
          <p:cNvSpPr/>
          <p:nvPr/>
        </p:nvSpPr>
        <p:spPr bwMode="auto">
          <a:xfrm>
            <a:off x="-2556792" y="1340768"/>
            <a:ext cx="2160240" cy="201622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en-US" dirty="0"/>
              <a:t>DICED:</a:t>
            </a:r>
          </a:p>
          <a:p>
            <a:pPr algn="l">
              <a:buFont typeface="Arial" pitchFamily="34" charset="0"/>
              <a:buChar char="•"/>
            </a:pPr>
            <a:r>
              <a:rPr lang="en-US" dirty="0"/>
              <a:t>Detection </a:t>
            </a:r>
          </a:p>
          <a:p>
            <a:pPr algn="l">
              <a:buFont typeface="Arial" pitchFamily="34" charset="0"/>
              <a:buChar char="•"/>
            </a:pPr>
            <a:r>
              <a:rPr lang="en-US" dirty="0"/>
              <a:t>Identification</a:t>
            </a:r>
          </a:p>
          <a:p>
            <a:pPr algn="l">
              <a:buFont typeface="Arial" pitchFamily="34" charset="0"/>
              <a:buChar char="•"/>
            </a:pPr>
            <a:r>
              <a:rPr lang="en-US" dirty="0"/>
              <a:t>Binding</a:t>
            </a:r>
          </a:p>
          <a:p>
            <a:pPr algn="l">
              <a:buFont typeface="Arial" pitchFamily="34" charset="0"/>
              <a:buChar char="•"/>
            </a:pPr>
            <a:r>
              <a:rPr lang="en-US" u="sng" dirty="0"/>
              <a:t>Integration</a:t>
            </a:r>
          </a:p>
          <a:p>
            <a:pPr algn="l">
              <a:buFont typeface="Arial" pitchFamily="34" charset="0"/>
              <a:buChar char="•"/>
            </a:pPr>
            <a:r>
              <a:rPr lang="en-US" u="sng" dirty="0"/>
              <a:t>Configuration</a:t>
            </a:r>
          </a:p>
          <a:p>
            <a:pPr algn="l">
              <a:buFont typeface="Arial" pitchFamily="34" charset="0"/>
              <a:buChar char="•"/>
            </a:pPr>
            <a:r>
              <a:rPr lang="en-US" dirty="0"/>
              <a:t>Checking</a:t>
            </a:r>
          </a:p>
          <a:p>
            <a:pPr algn="l">
              <a:buFont typeface="Arial" pitchFamily="34" charset="0"/>
              <a:buChar char="•"/>
            </a:pPr>
            <a:r>
              <a:rPr lang="en-US" dirty="0"/>
              <a:t>Documentation</a:t>
            </a:r>
            <a:endParaRPr kumimoji="0" lang="en-US" sz="1600" b="0" i="0" u="none" strike="noStrike" cap="none" normalizeH="0" baseline="0" dirty="0">
              <a:ln>
                <a:noFill/>
              </a:ln>
              <a:solidFill>
                <a:srgbClr val="000000"/>
              </a:solidFill>
              <a:effectLst/>
              <a:latin typeface="Arial" charset="0"/>
            </a:endParaRPr>
          </a:p>
        </p:txBody>
      </p:sp>
      <p:graphicFrame>
        <p:nvGraphicFramePr>
          <p:cNvPr id="9" name="Object 2"/>
          <p:cNvGraphicFramePr>
            <a:graphicFrameLocks noChangeAspect="1"/>
          </p:cNvGraphicFramePr>
          <p:nvPr/>
        </p:nvGraphicFramePr>
        <p:xfrm>
          <a:off x="5164138" y="1220788"/>
          <a:ext cx="2897187" cy="2243137"/>
        </p:xfrm>
        <a:graphic>
          <a:graphicData uri="http://schemas.openxmlformats.org/presentationml/2006/ole">
            <mc:AlternateContent xmlns:mc="http://schemas.openxmlformats.org/markup-compatibility/2006">
              <mc:Choice xmlns:v="urn:schemas-microsoft-com:vml" Requires="v">
                <p:oleObj spid="_x0000_s1856592" name="Photo Editor Photo" r:id="rId3" imgW="5087060" imgH="3390476" progId="">
                  <p:embed/>
                </p:oleObj>
              </mc:Choice>
              <mc:Fallback>
                <p:oleObj name="Photo Editor Photo" r:id="rId3" imgW="5087060" imgH="3390476"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220788"/>
                        <a:ext cx="2897187" cy="224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Picture 3" descr="guys"/>
          <p:cNvPicPr>
            <a:picLocks noChangeAspect="1" noChangeArrowheads="1"/>
          </p:cNvPicPr>
          <p:nvPr/>
        </p:nvPicPr>
        <p:blipFill>
          <a:blip r:embed="rId5" cstate="print"/>
          <a:srcRect/>
          <a:stretch>
            <a:fillRect/>
          </a:stretch>
        </p:blipFill>
        <p:spPr bwMode="auto">
          <a:xfrm>
            <a:off x="765175" y="1211263"/>
            <a:ext cx="3779838" cy="2268537"/>
          </a:xfrm>
          <a:prstGeom prst="rect">
            <a:avLst/>
          </a:prstGeom>
          <a:noFill/>
        </p:spPr>
      </p:pic>
      <p:pic>
        <p:nvPicPr>
          <p:cNvPr id="8" name="Picture 3"/>
          <p:cNvPicPr>
            <a:picLocks noChangeAspect="1" noChangeArrowheads="1"/>
          </p:cNvPicPr>
          <p:nvPr/>
        </p:nvPicPr>
        <p:blipFill>
          <a:blip r:embed="rId6" cstate="print"/>
          <a:srcRect/>
          <a:stretch>
            <a:fillRect/>
          </a:stretch>
        </p:blipFill>
        <p:spPr bwMode="auto">
          <a:xfrm>
            <a:off x="1" y="1"/>
            <a:ext cx="467544" cy="429884"/>
          </a:xfrm>
          <a:prstGeom prst="rect">
            <a:avLst/>
          </a:prstGeom>
          <a:noFill/>
          <a:ln w="9525">
            <a:noFill/>
            <a:miter lim="800000"/>
            <a:headEnd/>
            <a:tailEnd/>
          </a:ln>
          <a:effec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3394" name="Picture 2"/>
          <p:cNvPicPr>
            <a:picLocks noChangeAspect="1" noChangeArrowheads="1"/>
          </p:cNvPicPr>
          <p:nvPr/>
        </p:nvPicPr>
        <p:blipFill>
          <a:blip r:embed="rId3" cstate="print"/>
          <a:srcRect/>
          <a:stretch>
            <a:fillRect/>
          </a:stretch>
        </p:blipFill>
        <p:spPr bwMode="auto">
          <a:xfrm>
            <a:off x="0" y="4686721"/>
            <a:ext cx="9144000" cy="5006975"/>
          </a:xfrm>
          <a:prstGeom prst="rect">
            <a:avLst/>
          </a:prstGeom>
          <a:noFill/>
          <a:ln w="9525">
            <a:noFill/>
            <a:miter lim="800000"/>
            <a:headEnd/>
            <a:tailEnd/>
          </a:ln>
          <a:effectLst/>
        </p:spPr>
      </p:pic>
      <p:sp>
        <p:nvSpPr>
          <p:cNvPr id="6" name="Title 5"/>
          <p:cNvSpPr>
            <a:spLocks noGrp="1"/>
          </p:cNvSpPr>
          <p:nvPr>
            <p:ph type="title"/>
          </p:nvPr>
        </p:nvSpPr>
        <p:spPr/>
        <p:txBody>
          <a:bodyPr/>
          <a:lstStyle/>
          <a:p>
            <a:r>
              <a:rPr lang="en-US" dirty="0"/>
              <a:t>Automatic Commissioning Loop Check and Documentation</a:t>
            </a:r>
          </a:p>
        </p:txBody>
      </p:sp>
      <p:sp>
        <p:nvSpPr>
          <p:cNvPr id="8" name="Content Placeholder 7"/>
          <p:cNvSpPr>
            <a:spLocks noGrp="1"/>
          </p:cNvSpPr>
          <p:nvPr>
            <p:ph idx="1"/>
          </p:nvPr>
        </p:nvSpPr>
        <p:spPr/>
        <p:txBody>
          <a:bodyPr/>
          <a:lstStyle/>
          <a:p>
            <a:r>
              <a:rPr lang="en-US" dirty="0"/>
              <a:t>DeltaV Diagnostics checks that devices are properly commissioned and the communication signal OK; a digital loop check</a:t>
            </a:r>
          </a:p>
          <a:p>
            <a:r>
              <a:rPr lang="en-US" dirty="0"/>
              <a:t>Page lists all devices with card number, port, device tag, commissioning state, manufacturer, model/type, revision, unique ID, and address etc.</a:t>
            </a:r>
          </a:p>
          <a:p>
            <a:r>
              <a:rPr lang="en-US" dirty="0"/>
              <a:t>Also for discrete devices like on-off valves</a:t>
            </a:r>
          </a:p>
          <a:p>
            <a:r>
              <a:rPr lang="en-US" dirty="0"/>
              <a:t>Also for complex devices and MOV</a:t>
            </a:r>
          </a:p>
        </p:txBody>
      </p:sp>
      <p:sp>
        <p:nvSpPr>
          <p:cNvPr id="9" name="Rectangle 8"/>
          <p:cNvSpPr/>
          <p:nvPr/>
        </p:nvSpPr>
        <p:spPr bwMode="auto">
          <a:xfrm>
            <a:off x="-2556792" y="2060848"/>
            <a:ext cx="2160240" cy="20882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en-US" dirty="0"/>
              <a:t>DICED:</a:t>
            </a:r>
          </a:p>
          <a:p>
            <a:pPr algn="l">
              <a:buFont typeface="Arial" pitchFamily="34" charset="0"/>
              <a:buChar char="•"/>
            </a:pPr>
            <a:r>
              <a:rPr lang="en-US" dirty="0"/>
              <a:t>Detection </a:t>
            </a:r>
          </a:p>
          <a:p>
            <a:pPr algn="l">
              <a:buFont typeface="Arial" pitchFamily="34" charset="0"/>
              <a:buChar char="•"/>
            </a:pPr>
            <a:r>
              <a:rPr lang="en-US" dirty="0"/>
              <a:t>Identification</a:t>
            </a:r>
          </a:p>
          <a:p>
            <a:pPr algn="l">
              <a:buFont typeface="Arial" pitchFamily="34" charset="0"/>
              <a:buChar char="•"/>
            </a:pPr>
            <a:r>
              <a:rPr lang="en-US" dirty="0"/>
              <a:t>Binding</a:t>
            </a:r>
          </a:p>
          <a:p>
            <a:pPr algn="l">
              <a:buFont typeface="Arial" pitchFamily="34" charset="0"/>
              <a:buChar char="•"/>
            </a:pPr>
            <a:r>
              <a:rPr lang="en-US" dirty="0"/>
              <a:t>Integration</a:t>
            </a:r>
          </a:p>
          <a:p>
            <a:pPr algn="l">
              <a:buFont typeface="Arial" pitchFamily="34" charset="0"/>
              <a:buChar char="•"/>
            </a:pPr>
            <a:r>
              <a:rPr lang="en-US" dirty="0"/>
              <a:t>Configuration</a:t>
            </a:r>
          </a:p>
          <a:p>
            <a:pPr algn="l">
              <a:buFont typeface="Arial" pitchFamily="34" charset="0"/>
              <a:buChar char="•"/>
            </a:pPr>
            <a:r>
              <a:rPr lang="en-US" u="sng" dirty="0"/>
              <a:t>Checking</a:t>
            </a:r>
          </a:p>
          <a:p>
            <a:pPr algn="l">
              <a:buFont typeface="Arial" pitchFamily="34" charset="0"/>
              <a:buChar char="•"/>
            </a:pPr>
            <a:r>
              <a:rPr lang="en-US" u="sng" dirty="0"/>
              <a:t>Documentation</a:t>
            </a:r>
            <a:endParaRPr kumimoji="0" lang="en-US" sz="1600" b="0" i="0" u="sng" strike="noStrike" cap="none" normalizeH="0" baseline="0" dirty="0">
              <a:ln>
                <a:noFill/>
              </a:ln>
              <a:solidFill>
                <a:srgbClr val="000000"/>
              </a:solidFill>
              <a:effectLst/>
              <a:latin typeface="Arial" charset="0"/>
            </a:endParaRPr>
          </a:p>
        </p:txBody>
      </p:sp>
      <p:sp>
        <p:nvSpPr>
          <p:cNvPr id="10" name="Rectangle 9"/>
          <p:cNvSpPr/>
          <p:nvPr/>
        </p:nvSpPr>
        <p:spPr bwMode="auto">
          <a:xfrm>
            <a:off x="3059832" y="5445224"/>
            <a:ext cx="5472608" cy="2160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7" name="Picture 3"/>
          <p:cNvPicPr>
            <a:picLocks noChangeAspect="1" noChangeArrowheads="1"/>
          </p:cNvPicPr>
          <p:nvPr/>
        </p:nvPicPr>
        <p:blipFill>
          <a:blip r:embed="rId4" cstate="print"/>
          <a:srcRect/>
          <a:stretch>
            <a:fillRect/>
          </a:stretch>
        </p:blipFill>
        <p:spPr bwMode="auto">
          <a:xfrm>
            <a:off x="1" y="1"/>
            <a:ext cx="467544" cy="429884"/>
          </a:xfrm>
          <a:prstGeom prst="rect">
            <a:avLst/>
          </a:prstGeom>
          <a:noFill/>
          <a:ln w="9525">
            <a:noFill/>
            <a:miter lim="800000"/>
            <a:headEnd/>
            <a:tailEnd/>
          </a:ln>
          <a:effec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76" name="Rectangle 12"/>
          <p:cNvSpPr>
            <a:spLocks noGrp="1" noChangeArrowheads="1"/>
          </p:cNvSpPr>
          <p:nvPr>
            <p:ph type="title"/>
          </p:nvPr>
        </p:nvSpPr>
        <p:spPr/>
        <p:txBody>
          <a:bodyPr/>
          <a:lstStyle/>
          <a:p>
            <a:r>
              <a:rPr lang="en-US" dirty="0"/>
              <a:t>Same Tools as 4-20 mA Devices</a:t>
            </a:r>
            <a:br>
              <a:rPr lang="en-US" dirty="0"/>
            </a:br>
            <a:r>
              <a:rPr lang="en-US" dirty="0"/>
              <a:t>- Permits Temporary Portable Master</a:t>
            </a:r>
          </a:p>
        </p:txBody>
      </p:sp>
      <p:sp>
        <p:nvSpPr>
          <p:cNvPr id="625677" name="Rectangle 13"/>
          <p:cNvSpPr>
            <a:spLocks noGrp="1" noChangeArrowheads="1"/>
          </p:cNvSpPr>
          <p:nvPr>
            <p:ph idx="1"/>
          </p:nvPr>
        </p:nvSpPr>
        <p:spPr>
          <a:xfrm>
            <a:off x="2268538" y="1206500"/>
            <a:ext cx="6665912" cy="4546600"/>
          </a:xfrm>
        </p:spPr>
        <p:txBody>
          <a:bodyPr/>
          <a:lstStyle/>
          <a:p>
            <a:r>
              <a:rPr lang="en-US" dirty="0"/>
              <a:t>Only FOUNDATION fieldbus permits visitor devices to be connected ad-hoc to a running bus:</a:t>
            </a:r>
          </a:p>
          <a:p>
            <a:pPr lvl="1"/>
            <a:r>
              <a:rPr lang="en-US" dirty="0"/>
              <a:t>Handheld field communicator</a:t>
            </a:r>
          </a:p>
          <a:p>
            <a:pPr lvl="2"/>
            <a:r>
              <a:rPr lang="en-US" dirty="0"/>
              <a:t>Commissioning, configuration, check, etc.</a:t>
            </a:r>
          </a:p>
          <a:p>
            <a:pPr lvl="1"/>
            <a:r>
              <a:rPr lang="en-US" dirty="0"/>
              <a:t>Documenting calibrator</a:t>
            </a:r>
          </a:p>
          <a:p>
            <a:pPr lvl="2"/>
            <a:r>
              <a:rPr lang="en-US" dirty="0"/>
              <a:t>In-situ calibration</a:t>
            </a:r>
          </a:p>
          <a:p>
            <a:pPr lvl="1"/>
            <a:r>
              <a:rPr lang="en-US" dirty="0"/>
              <a:t>Laptop/tablet PC with software</a:t>
            </a:r>
          </a:p>
          <a:p>
            <a:pPr lvl="2"/>
            <a:r>
              <a:rPr lang="en-US" dirty="0"/>
              <a:t>Commissioning, configuration, check, etc.</a:t>
            </a:r>
          </a:p>
        </p:txBody>
      </p:sp>
      <p:sp>
        <p:nvSpPr>
          <p:cNvPr id="625678" name="AutoShape 14"/>
          <p:cNvSpPr>
            <a:spLocks noChangeArrowheads="1"/>
          </p:cNvSpPr>
          <p:nvPr/>
        </p:nvSpPr>
        <p:spPr bwMode="auto">
          <a:xfrm>
            <a:off x="6444208" y="4797152"/>
            <a:ext cx="1562100" cy="1440160"/>
          </a:xfrm>
          <a:prstGeom prst="foldedCorner">
            <a:avLst>
              <a:gd name="adj" fmla="val 12500"/>
            </a:avLst>
          </a:prstGeom>
          <a:solidFill>
            <a:srgbClr val="FFFF99"/>
          </a:solidFill>
          <a:ln w="9525">
            <a:solidFill>
              <a:schemeClr val="tx1"/>
            </a:solidFill>
            <a:round/>
            <a:headEnd/>
            <a:tailEnd/>
          </a:ln>
          <a:effectLst/>
        </p:spPr>
        <p:txBody>
          <a:bodyPr anchor="ctr"/>
          <a:lstStyle/>
          <a:p>
            <a:r>
              <a:rPr lang="en-US" dirty="0"/>
              <a:t>Designed for process control</a:t>
            </a:r>
          </a:p>
        </p:txBody>
      </p:sp>
      <p:pic>
        <p:nvPicPr>
          <p:cNvPr id="11" name="Picture 2" descr="475"/>
          <p:cNvPicPr>
            <a:picLocks noChangeAspect="1" noChangeArrowheads="1"/>
          </p:cNvPicPr>
          <p:nvPr/>
        </p:nvPicPr>
        <p:blipFill>
          <a:blip r:embed="rId3" cstate="print"/>
          <a:srcRect/>
          <a:stretch>
            <a:fillRect/>
          </a:stretch>
        </p:blipFill>
        <p:spPr bwMode="auto">
          <a:xfrm>
            <a:off x="714348" y="1176602"/>
            <a:ext cx="1071570" cy="1701905"/>
          </a:xfrm>
          <a:prstGeom prst="rect">
            <a:avLst/>
          </a:prstGeom>
          <a:noFill/>
          <a:ln w="9525">
            <a:noFill/>
            <a:miter lim="800000"/>
            <a:headEnd/>
            <a:tailEnd/>
          </a:ln>
          <a:effectLst/>
        </p:spPr>
      </p:pic>
      <p:pic>
        <p:nvPicPr>
          <p:cNvPr id="798721" name="Picture 1" descr="NAMUR NE 74 fieldbus"/>
          <p:cNvPicPr>
            <a:picLocks noChangeAspect="1" noChangeArrowheads="1"/>
          </p:cNvPicPr>
          <p:nvPr/>
        </p:nvPicPr>
        <p:blipFill>
          <a:blip r:embed="rId4" cstate="print"/>
          <a:srcRect/>
          <a:stretch>
            <a:fillRect/>
          </a:stretch>
        </p:blipFill>
        <p:spPr bwMode="auto">
          <a:xfrm>
            <a:off x="4857753" y="4643446"/>
            <a:ext cx="1400766" cy="197643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240065" name="Picture 1" descr="Beamex MC6"/>
          <p:cNvPicPr>
            <a:picLocks noChangeAspect="1" noChangeArrowheads="1"/>
          </p:cNvPicPr>
          <p:nvPr/>
        </p:nvPicPr>
        <p:blipFill>
          <a:blip r:embed="rId5" cstate="print"/>
          <a:srcRect/>
          <a:stretch>
            <a:fillRect/>
          </a:stretch>
        </p:blipFill>
        <p:spPr bwMode="auto">
          <a:xfrm>
            <a:off x="683568" y="2996952"/>
            <a:ext cx="1462376" cy="1275937"/>
          </a:xfrm>
          <a:prstGeom prst="rect">
            <a:avLst/>
          </a:prstGeom>
          <a:noFill/>
          <a:ln w="9525">
            <a:noFill/>
            <a:miter lim="800000"/>
            <a:headEnd/>
            <a:tailEnd/>
          </a:ln>
          <a:effectLst/>
        </p:spPr>
      </p:pic>
      <p:pic>
        <p:nvPicPr>
          <p:cNvPr id="9" name="Picture 1" descr="FF-USB interface"/>
          <p:cNvPicPr>
            <a:picLocks noChangeAspect="1" noChangeArrowheads="1"/>
          </p:cNvPicPr>
          <p:nvPr/>
        </p:nvPicPr>
        <p:blipFill>
          <a:blip r:embed="rId6" cstate="print"/>
          <a:srcRect/>
          <a:stretch>
            <a:fillRect/>
          </a:stretch>
        </p:blipFill>
        <p:spPr bwMode="auto">
          <a:xfrm>
            <a:off x="539552" y="4509120"/>
            <a:ext cx="3451514" cy="2088232"/>
          </a:xfrm>
          <a:prstGeom prst="rect">
            <a:avLst/>
          </a:prstGeom>
          <a:noFill/>
          <a:ln w="9525">
            <a:noFill/>
            <a:miter lim="800000"/>
            <a:headEnd/>
            <a:tailEnd/>
          </a:ln>
          <a:effec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dirty="0"/>
              <a:t>Interoperability Tested Devices</a:t>
            </a:r>
          </a:p>
        </p:txBody>
      </p:sp>
      <p:sp>
        <p:nvSpPr>
          <p:cNvPr id="238595" name="Rectangle 3"/>
          <p:cNvSpPr>
            <a:spLocks noGrp="1" noChangeArrowheads="1"/>
          </p:cNvSpPr>
          <p:nvPr>
            <p:ph idx="1"/>
          </p:nvPr>
        </p:nvSpPr>
        <p:spPr>
          <a:xfrm>
            <a:off x="590550" y="1125538"/>
            <a:ext cx="8343900" cy="4627562"/>
          </a:xfrm>
        </p:spPr>
        <p:txBody>
          <a:bodyPr/>
          <a:lstStyle/>
          <a:p>
            <a:r>
              <a:rPr lang="en-US" dirty="0"/>
              <a:t>Device</a:t>
            </a:r>
          </a:p>
          <a:p>
            <a:pPr lvl="1"/>
            <a:r>
              <a:rPr lang="en-US" dirty="0"/>
              <a:t>Physical Test</a:t>
            </a:r>
          </a:p>
          <a:p>
            <a:pPr lvl="1"/>
            <a:r>
              <a:rPr lang="en-US" dirty="0"/>
              <a:t>Conformance Test Kit (CTK)</a:t>
            </a:r>
          </a:p>
          <a:p>
            <a:pPr lvl="2"/>
            <a:r>
              <a:rPr lang="en-US" dirty="0"/>
              <a:t>Protocol</a:t>
            </a:r>
          </a:p>
          <a:p>
            <a:pPr lvl="1"/>
            <a:r>
              <a:rPr lang="en-US" dirty="0"/>
              <a:t>Interoperability Test Kit (ITK)</a:t>
            </a:r>
          </a:p>
          <a:p>
            <a:pPr lvl="2"/>
            <a:r>
              <a:rPr lang="en-US" dirty="0"/>
              <a:t>Blocks, Enhanced EDDL, Capability File (CF)</a:t>
            </a:r>
          </a:p>
          <a:p>
            <a:r>
              <a:rPr lang="en-US" dirty="0"/>
              <a:t>Host (Software, Handheld)</a:t>
            </a:r>
          </a:p>
          <a:p>
            <a:pPr lvl="1"/>
            <a:r>
              <a:rPr lang="en-US" dirty="0"/>
              <a:t>Host Profile Registration (HPR)</a:t>
            </a:r>
          </a:p>
          <a:p>
            <a:pPr lvl="1"/>
            <a:r>
              <a:rPr lang="en-US" dirty="0"/>
              <a:t>System test</a:t>
            </a:r>
          </a:p>
          <a:p>
            <a:r>
              <a:rPr lang="en-US" dirty="0"/>
              <a:t>Power Supplies (Conditioner, Barrier, Limiter)</a:t>
            </a:r>
          </a:p>
          <a:p>
            <a:pPr lvl="1"/>
            <a:r>
              <a:rPr lang="en-US" dirty="0"/>
              <a:t>Physical</a:t>
            </a:r>
          </a:p>
          <a:p>
            <a:r>
              <a:rPr lang="en-US" dirty="0"/>
              <a:t>Coupler [wiring block]</a:t>
            </a:r>
          </a:p>
          <a:p>
            <a:r>
              <a:rPr lang="en-US" dirty="0"/>
              <a:t>Cable</a:t>
            </a:r>
          </a:p>
          <a:p>
            <a:pPr lvl="1"/>
            <a:endParaRPr lang="en-US" dirty="0"/>
          </a:p>
        </p:txBody>
      </p:sp>
      <p:pic>
        <p:nvPicPr>
          <p:cNvPr id="238596" name="Picture 4" descr="FOUNDATION fieldbus checkmark"/>
          <p:cNvPicPr>
            <a:picLocks noChangeAspect="1" noChangeArrowheads="1"/>
          </p:cNvPicPr>
          <p:nvPr/>
        </p:nvPicPr>
        <p:blipFill>
          <a:blip r:embed="rId3" cstate="print"/>
          <a:srcRect/>
          <a:stretch>
            <a:fillRect/>
          </a:stretch>
        </p:blipFill>
        <p:spPr bwMode="auto">
          <a:xfrm>
            <a:off x="7524750" y="1268413"/>
            <a:ext cx="1079500" cy="931862"/>
          </a:xfrm>
          <a:prstGeom prst="rect">
            <a:avLst/>
          </a:prstGeom>
          <a:noFill/>
          <a:ln w="12700">
            <a:noFill/>
            <a:miter lim="800000"/>
            <a:headEnd/>
            <a:tailEnd/>
          </a:ln>
          <a:effectLst/>
        </p:spPr>
      </p:pic>
      <p:pic>
        <p:nvPicPr>
          <p:cNvPr id="238597" name="Picture 5"/>
          <p:cNvPicPr>
            <a:picLocks noChangeAspect="1" noChangeArrowheads="1"/>
          </p:cNvPicPr>
          <p:nvPr/>
        </p:nvPicPr>
        <p:blipFill>
          <a:blip r:embed="rId4" cstate="print"/>
          <a:srcRect/>
          <a:stretch>
            <a:fillRect/>
          </a:stretch>
        </p:blipFill>
        <p:spPr bwMode="auto">
          <a:xfrm>
            <a:off x="7092950" y="2492375"/>
            <a:ext cx="1885950" cy="1076325"/>
          </a:xfrm>
          <a:prstGeom prst="rect">
            <a:avLst/>
          </a:prstGeom>
          <a:noFill/>
          <a:ln w="9525" algn="ctr">
            <a:noFill/>
            <a:miter lim="800000"/>
            <a:headEnd/>
            <a:tailEnd/>
          </a:ln>
          <a:effectLst/>
        </p:spPr>
      </p:pic>
      <p:sp>
        <p:nvSpPr>
          <p:cNvPr id="238598" name="AutoShape 6"/>
          <p:cNvSpPr>
            <a:spLocks noChangeArrowheads="1"/>
          </p:cNvSpPr>
          <p:nvPr/>
        </p:nvSpPr>
        <p:spPr bwMode="auto">
          <a:xfrm>
            <a:off x="5940425" y="4895872"/>
            <a:ext cx="1676400" cy="1676400"/>
          </a:xfrm>
          <a:prstGeom prst="foldedCorner">
            <a:avLst>
              <a:gd name="adj" fmla="val 12500"/>
            </a:avLst>
          </a:prstGeom>
          <a:solidFill>
            <a:srgbClr val="FFFF99"/>
          </a:solidFill>
          <a:ln w="9525">
            <a:solidFill>
              <a:schemeClr val="tx1"/>
            </a:solidFill>
            <a:round/>
            <a:headEnd/>
            <a:tailEnd/>
          </a:ln>
          <a:effectLst/>
        </p:spPr>
        <p:txBody>
          <a:bodyPr anchor="ctr"/>
          <a:lstStyle/>
          <a:p>
            <a:pPr eaLnBrk="1" hangingPunct="1"/>
            <a:r>
              <a:rPr lang="en-US" sz="1800">
                <a:solidFill>
                  <a:schemeClr val="tx1"/>
                </a:solidFill>
                <a:cs typeface="Arial" charset="0"/>
              </a:rPr>
              <a:t>No surprises</a:t>
            </a:r>
          </a:p>
        </p:txBody>
      </p:sp>
      <p:sp>
        <p:nvSpPr>
          <p:cNvPr id="9" name="Rectangle 8"/>
          <p:cNvSpPr/>
          <p:nvPr/>
        </p:nvSpPr>
        <p:spPr bwMode="auto">
          <a:xfrm>
            <a:off x="4714876" y="4929198"/>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Interoperability</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Fieldbus Started With a Simple Idea</a:t>
            </a:r>
          </a:p>
        </p:txBody>
      </p:sp>
      <p:sp>
        <p:nvSpPr>
          <p:cNvPr id="3" name="Content Placeholder 2"/>
          <p:cNvSpPr>
            <a:spLocks noGrp="1"/>
          </p:cNvSpPr>
          <p:nvPr>
            <p:ph idx="1"/>
          </p:nvPr>
        </p:nvSpPr>
        <p:spPr/>
        <p:txBody>
          <a:bodyPr/>
          <a:lstStyle/>
          <a:p>
            <a:pPr lvl="0"/>
            <a:r>
              <a:rPr lang="en-US" dirty="0"/>
              <a:t>Reduce cabling</a:t>
            </a:r>
          </a:p>
          <a:p>
            <a:pPr lvl="0"/>
            <a:r>
              <a:rPr lang="en-US" dirty="0"/>
              <a:t>Simplify signal marshalling</a:t>
            </a:r>
          </a:p>
          <a:p>
            <a:pPr lvl="0"/>
            <a:r>
              <a:rPr lang="en-US" dirty="0"/>
              <a:t>Digital closed loop control</a:t>
            </a:r>
          </a:p>
          <a:p>
            <a:pPr lvl="0"/>
            <a:r>
              <a:rPr lang="en-US" dirty="0"/>
              <a:t>Multi-vendor interoperability</a:t>
            </a:r>
          </a:p>
          <a:p>
            <a:r>
              <a:rPr lang="en-US" dirty="0"/>
              <a:t>All devices intelligent</a:t>
            </a:r>
          </a:p>
          <a:p>
            <a:r>
              <a:rPr lang="en-US" dirty="0"/>
              <a:t>Faster commissioning</a:t>
            </a:r>
          </a:p>
          <a:p>
            <a:pPr lvl="0"/>
            <a:r>
              <a:rPr lang="en-US" dirty="0"/>
              <a:t>Predictive maintenance based on diagnostics</a:t>
            </a:r>
          </a:p>
          <a:p>
            <a:pPr lvl="0"/>
            <a:r>
              <a:rPr lang="en-US" dirty="0"/>
              <a:t>Liberating plants from proprietary protocols</a:t>
            </a:r>
          </a:p>
          <a:p>
            <a:endParaRPr lang="en-US" dirty="0"/>
          </a:p>
        </p:txBody>
      </p:sp>
      <p:pic>
        <p:nvPicPr>
          <p:cNvPr id="4" name="Picture 4"/>
          <p:cNvPicPr>
            <a:picLocks noChangeAspect="1" noChangeArrowheads="1"/>
          </p:cNvPicPr>
          <p:nvPr/>
        </p:nvPicPr>
        <p:blipFill>
          <a:blip r:embed="rId3" cstate="print"/>
          <a:srcRect/>
          <a:stretch>
            <a:fillRect/>
          </a:stretch>
        </p:blipFill>
        <p:spPr bwMode="auto">
          <a:xfrm>
            <a:off x="7092280" y="1340768"/>
            <a:ext cx="1512168" cy="2187465"/>
          </a:xfrm>
          <a:prstGeom prst="rect">
            <a:avLst/>
          </a:prstGeom>
          <a:noFill/>
          <a:ln w="9525">
            <a:noFill/>
            <a:miter lim="800000"/>
            <a:headEnd/>
            <a:tailEnd/>
          </a:ln>
          <a:effectLst>
            <a:outerShdw dist="107763" dir="2700000" algn="ctr" rotWithShape="0">
              <a:schemeClr val="bg2">
                <a:alpha val="50000"/>
              </a:schemeClr>
            </a:outerShdw>
          </a:effec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Fieldbus Operational Benefits</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457547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Main Areas of Fieldbus Operational Benefits</a:t>
            </a:r>
            <a:endParaRPr lang="en-US" dirty="0"/>
          </a:p>
        </p:txBody>
      </p:sp>
      <p:sp>
        <p:nvSpPr>
          <p:cNvPr id="3" name="Content Placeholder 2"/>
          <p:cNvSpPr>
            <a:spLocks noGrp="1"/>
          </p:cNvSpPr>
          <p:nvPr>
            <p:ph idx="1"/>
          </p:nvPr>
        </p:nvSpPr>
        <p:spPr>
          <a:xfrm>
            <a:off x="590550" y="1130300"/>
            <a:ext cx="8343900" cy="4622800"/>
          </a:xfrm>
        </p:spPr>
        <p:txBody>
          <a:bodyPr/>
          <a:lstStyle/>
          <a:p>
            <a:r>
              <a:rPr lang="en-US" dirty="0"/>
              <a:t>Higher quality and throughput</a:t>
            </a:r>
          </a:p>
          <a:p>
            <a:pPr lvl="1"/>
            <a:r>
              <a:rPr lang="en-US" dirty="0"/>
              <a:t>Real-time time-synchronized closed loop control</a:t>
            </a:r>
          </a:p>
          <a:p>
            <a:pPr lvl="2"/>
            <a:r>
              <a:rPr lang="en-US" dirty="0"/>
              <a:t>for low process variability</a:t>
            </a:r>
          </a:p>
          <a:p>
            <a:r>
              <a:rPr lang="en-US" dirty="0"/>
              <a:t>Greater availability</a:t>
            </a:r>
          </a:p>
          <a:p>
            <a:pPr lvl="1"/>
            <a:r>
              <a:rPr lang="en-US" dirty="0"/>
              <a:t>Real-time PV validity indication</a:t>
            </a:r>
          </a:p>
          <a:p>
            <a:pPr lvl="1"/>
            <a:r>
              <a:rPr lang="en-US" dirty="0"/>
              <a:t>Better integrity and accuracy</a:t>
            </a:r>
          </a:p>
          <a:p>
            <a:r>
              <a:rPr lang="en-US" dirty="0"/>
              <a:t>Reduced human error</a:t>
            </a:r>
          </a:p>
          <a:p>
            <a:pPr lvl="1"/>
            <a:r>
              <a:rPr lang="en-US" dirty="0"/>
              <a:t>Measurement over full sensor limits</a:t>
            </a:r>
          </a:p>
          <a:p>
            <a:pPr lvl="1"/>
            <a:r>
              <a:rPr lang="en-US" dirty="0"/>
              <a:t>Real-time position feedback on every valve </a:t>
            </a:r>
          </a:p>
          <a:p>
            <a:pPr lvl="1"/>
            <a:r>
              <a:rPr lang="en-US" dirty="0"/>
              <a:t>Additional real-time measurements from transmitters</a:t>
            </a:r>
          </a:p>
          <a:p>
            <a:pPr lvl="1"/>
            <a:r>
              <a:rPr lang="en-US" dirty="0"/>
              <a:t>Ready to accept new innovative digital devices</a:t>
            </a:r>
          </a:p>
          <a:p>
            <a:pPr lvl="1"/>
            <a:r>
              <a:rPr lang="en-US" dirty="0"/>
              <a:t>Faster and more accurate measurements (e.g. radar)</a:t>
            </a:r>
          </a:p>
          <a:p>
            <a:pPr lvl="1"/>
            <a:r>
              <a:rPr lang="en-US" dirty="0"/>
              <a:t>Reduce measurement errors</a:t>
            </a:r>
          </a:p>
          <a:p>
            <a:pPr lvl="1"/>
            <a:r>
              <a:rPr lang="en-US" dirty="0"/>
              <a:t>Eyelevel Indication without impulse lines, virtual remote seals, and virtual flow computer</a:t>
            </a:r>
          </a:p>
        </p:txBody>
      </p:sp>
    </p:spTree>
    <p:extLst>
      <p:ext uri="{BB962C8B-B14F-4D97-AF65-F5344CB8AC3E}">
        <p14:creationId xmlns:p14="http://schemas.microsoft.com/office/powerpoint/2010/main" val="255217357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1"/>
          <p:cNvPicPr>
            <a:picLocks noChangeAspect="1" noChangeArrowheads="1"/>
          </p:cNvPicPr>
          <p:nvPr/>
        </p:nvPicPr>
        <p:blipFill>
          <a:blip r:embed="rId3" cstate="print"/>
          <a:srcRect/>
          <a:stretch>
            <a:fillRect/>
          </a:stretch>
        </p:blipFill>
        <p:spPr bwMode="auto">
          <a:xfrm>
            <a:off x="3563888" y="2708920"/>
            <a:ext cx="1872208" cy="2172174"/>
          </a:xfrm>
          <a:prstGeom prst="rect">
            <a:avLst/>
          </a:prstGeom>
          <a:noFill/>
          <a:ln w="9525">
            <a:noFill/>
            <a:miter lim="800000"/>
            <a:headEnd/>
            <a:tailEnd/>
          </a:ln>
          <a:effectLst/>
        </p:spPr>
      </p:pic>
      <p:sp>
        <p:nvSpPr>
          <p:cNvPr id="563209" name="Rectangle 9"/>
          <p:cNvSpPr>
            <a:spLocks noGrp="1" noChangeArrowheads="1"/>
          </p:cNvSpPr>
          <p:nvPr>
            <p:ph type="title"/>
          </p:nvPr>
        </p:nvSpPr>
        <p:spPr/>
        <p:txBody>
          <a:bodyPr/>
          <a:lstStyle/>
          <a:p>
            <a:pPr eaLnBrk="1" hangingPunct="1">
              <a:defRPr/>
            </a:pPr>
            <a:r>
              <a:rPr lang="en-US" dirty="0">
                <a:effectLst>
                  <a:outerShdw blurRad="38100" dist="38100" dir="2700000" algn="tl">
                    <a:srgbClr val="C0C0C0"/>
                  </a:outerShdw>
                </a:effectLst>
              </a:rPr>
              <a:t>Digital Signal Integrity</a:t>
            </a:r>
            <a:br>
              <a:rPr lang="en-US" dirty="0">
                <a:effectLst>
                  <a:outerShdw blurRad="38100" dist="38100" dir="2700000" algn="tl">
                    <a:srgbClr val="C0C0C0"/>
                  </a:outerShdw>
                </a:effectLst>
              </a:rPr>
            </a:br>
            <a:r>
              <a:rPr lang="en-US" dirty="0">
                <a:effectLst>
                  <a:outerShdw blurRad="38100" dist="38100" dir="2700000" algn="tl">
                    <a:srgbClr val="C0C0C0"/>
                  </a:outerShdw>
                </a:effectLst>
              </a:rPr>
              <a:t>- Better Accuracy</a:t>
            </a:r>
          </a:p>
        </p:txBody>
      </p:sp>
      <p:sp>
        <p:nvSpPr>
          <p:cNvPr id="68611" name="Rectangle 10"/>
          <p:cNvSpPr>
            <a:spLocks noGrp="1" noChangeArrowheads="1"/>
          </p:cNvSpPr>
          <p:nvPr>
            <p:ph sz="half" idx="1"/>
          </p:nvPr>
        </p:nvSpPr>
        <p:spPr>
          <a:xfrm>
            <a:off x="590550" y="1052736"/>
            <a:ext cx="4095750" cy="4546600"/>
          </a:xfrm>
        </p:spPr>
        <p:txBody>
          <a:bodyPr/>
          <a:lstStyle/>
          <a:p>
            <a:pPr eaLnBrk="1" hangingPunct="1">
              <a:buNone/>
            </a:pPr>
            <a:r>
              <a:rPr lang="en-US" dirty="0"/>
              <a:t>Hardwired</a:t>
            </a:r>
          </a:p>
          <a:p>
            <a:pPr eaLnBrk="1" hangingPunct="1"/>
            <a:r>
              <a:rPr lang="en-US" dirty="0"/>
              <a:t>Accuracy lost in signal conversations:</a:t>
            </a:r>
          </a:p>
          <a:p>
            <a:pPr lvl="1" eaLnBrk="1" hangingPunct="1"/>
            <a:r>
              <a:rPr lang="en-US" dirty="0"/>
              <a:t>Digital to analog</a:t>
            </a:r>
          </a:p>
          <a:p>
            <a:pPr lvl="1" eaLnBrk="1" hangingPunct="1"/>
            <a:r>
              <a:rPr lang="en-US" dirty="0"/>
              <a:t>Analog to digital</a:t>
            </a:r>
          </a:p>
          <a:p>
            <a:pPr eaLnBrk="1" hangingPunct="1"/>
            <a:r>
              <a:rPr lang="en-US" dirty="0"/>
              <a:t>Accuracy lost in current calibration differences</a:t>
            </a:r>
          </a:p>
        </p:txBody>
      </p:sp>
      <p:sp>
        <p:nvSpPr>
          <p:cNvPr id="40" name="Content Placeholder 39"/>
          <p:cNvSpPr>
            <a:spLocks noGrp="1"/>
          </p:cNvSpPr>
          <p:nvPr>
            <p:ph sz="half" idx="2"/>
          </p:nvPr>
        </p:nvSpPr>
        <p:spPr>
          <a:xfrm>
            <a:off x="4838700" y="1052736"/>
            <a:ext cx="4095750" cy="4546600"/>
          </a:xfrm>
        </p:spPr>
        <p:txBody>
          <a:bodyPr/>
          <a:lstStyle/>
          <a:p>
            <a:pPr eaLnBrk="1" hangingPunct="1">
              <a:buNone/>
            </a:pPr>
            <a:r>
              <a:rPr lang="en-US" dirty="0"/>
              <a:t>Fieldbus</a:t>
            </a:r>
          </a:p>
          <a:p>
            <a:pPr eaLnBrk="1" hangingPunct="1"/>
            <a:r>
              <a:rPr lang="en-US" dirty="0"/>
              <a:t>Measurements are not distorted</a:t>
            </a:r>
          </a:p>
          <a:p>
            <a:pPr eaLnBrk="1" hangingPunct="1"/>
            <a:r>
              <a:rPr lang="en-US" dirty="0"/>
              <a:t>Particularly important:</a:t>
            </a:r>
          </a:p>
          <a:p>
            <a:pPr lvl="1"/>
            <a:r>
              <a:rPr lang="en-US" dirty="0"/>
              <a:t>Tank level gauging</a:t>
            </a:r>
          </a:p>
          <a:p>
            <a:pPr lvl="1"/>
            <a:r>
              <a:rPr lang="en-US" dirty="0"/>
              <a:t>Flow </a:t>
            </a:r>
            <a:r>
              <a:rPr lang="en-US" dirty="0" err="1"/>
              <a:t>totalization</a:t>
            </a:r>
            <a:r>
              <a:rPr lang="en-US" dirty="0"/>
              <a:t> and batching</a:t>
            </a:r>
          </a:p>
          <a:p>
            <a:endParaRPr lang="en-US" dirty="0"/>
          </a:p>
        </p:txBody>
      </p:sp>
      <p:sp>
        <p:nvSpPr>
          <p:cNvPr id="68612" name="Rectangle 4"/>
          <p:cNvSpPr>
            <a:spLocks noChangeArrowheads="1"/>
          </p:cNvSpPr>
          <p:nvPr/>
        </p:nvSpPr>
        <p:spPr bwMode="auto">
          <a:xfrm>
            <a:off x="539552" y="5710238"/>
            <a:ext cx="1385888" cy="671512"/>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Transmitter</a:t>
            </a:r>
          </a:p>
        </p:txBody>
      </p:sp>
      <p:sp>
        <p:nvSpPr>
          <p:cNvPr id="68614" name="Rectangle 6"/>
          <p:cNvSpPr>
            <a:spLocks noChangeArrowheads="1"/>
          </p:cNvSpPr>
          <p:nvPr/>
        </p:nvSpPr>
        <p:spPr bwMode="auto">
          <a:xfrm>
            <a:off x="1292027" y="6046788"/>
            <a:ext cx="555625" cy="269875"/>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FF</a:t>
            </a:r>
          </a:p>
        </p:txBody>
      </p:sp>
      <p:grpSp>
        <p:nvGrpSpPr>
          <p:cNvPr id="2" name="Group 8"/>
          <p:cNvGrpSpPr>
            <a:grpSpLocks/>
          </p:cNvGrpSpPr>
          <p:nvPr/>
        </p:nvGrpSpPr>
        <p:grpSpPr bwMode="auto">
          <a:xfrm>
            <a:off x="2564383" y="5360988"/>
            <a:ext cx="692150" cy="671512"/>
            <a:chOff x="2154" y="3378"/>
            <a:chExt cx="436" cy="423"/>
          </a:xfrm>
        </p:grpSpPr>
        <p:sp>
          <p:nvSpPr>
            <p:cNvPr id="68617" name="Rectangle 9"/>
            <p:cNvSpPr>
              <a:spLocks noChangeArrowheads="1"/>
            </p:cNvSpPr>
            <p:nvPr/>
          </p:nvSpPr>
          <p:spPr bwMode="auto">
            <a:xfrm>
              <a:off x="2154" y="3378"/>
              <a:ext cx="436" cy="423"/>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BUS</a:t>
              </a:r>
            </a:p>
          </p:txBody>
        </p:sp>
        <p:sp>
          <p:nvSpPr>
            <p:cNvPr id="68618" name="Rectangle 10"/>
            <p:cNvSpPr>
              <a:spLocks noChangeArrowheads="1"/>
            </p:cNvSpPr>
            <p:nvPr/>
          </p:nvSpPr>
          <p:spPr bwMode="auto">
            <a:xfrm>
              <a:off x="2197" y="3589"/>
              <a:ext cx="350" cy="170"/>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FF</a:t>
              </a:r>
            </a:p>
          </p:txBody>
        </p:sp>
      </p:grpSp>
      <p:sp>
        <p:nvSpPr>
          <p:cNvPr id="68619" name="Rectangle 12"/>
          <p:cNvSpPr>
            <a:spLocks noChangeArrowheads="1"/>
          </p:cNvSpPr>
          <p:nvPr/>
        </p:nvSpPr>
        <p:spPr bwMode="auto">
          <a:xfrm>
            <a:off x="3256533" y="5362575"/>
            <a:ext cx="693738" cy="671513"/>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CTRL</a:t>
            </a:r>
          </a:p>
        </p:txBody>
      </p:sp>
      <p:sp>
        <p:nvSpPr>
          <p:cNvPr id="68620" name="Rectangle 13"/>
          <p:cNvSpPr>
            <a:spLocks noChangeArrowheads="1"/>
          </p:cNvSpPr>
          <p:nvPr/>
        </p:nvSpPr>
        <p:spPr bwMode="auto">
          <a:xfrm>
            <a:off x="609402" y="6045200"/>
            <a:ext cx="554038" cy="269875"/>
          </a:xfrm>
          <a:prstGeom prst="rect">
            <a:avLst/>
          </a:prstGeom>
          <a:solidFill>
            <a:srgbClr val="C0C0C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CPU</a:t>
            </a:r>
          </a:p>
        </p:txBody>
      </p:sp>
      <p:sp>
        <p:nvSpPr>
          <p:cNvPr id="68621" name="Rectangle 14"/>
          <p:cNvSpPr>
            <a:spLocks noChangeArrowheads="1"/>
          </p:cNvSpPr>
          <p:nvPr/>
        </p:nvSpPr>
        <p:spPr bwMode="auto">
          <a:xfrm>
            <a:off x="3326383" y="5697538"/>
            <a:ext cx="555625" cy="269875"/>
          </a:xfrm>
          <a:prstGeom prst="rect">
            <a:avLst/>
          </a:prstGeom>
          <a:solidFill>
            <a:srgbClr val="C0C0C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CPU</a:t>
            </a:r>
          </a:p>
        </p:txBody>
      </p:sp>
      <p:sp>
        <p:nvSpPr>
          <p:cNvPr id="68622" name="Rectangle 15"/>
          <p:cNvSpPr>
            <a:spLocks noChangeArrowheads="1"/>
          </p:cNvSpPr>
          <p:nvPr/>
        </p:nvSpPr>
        <p:spPr bwMode="auto">
          <a:xfrm>
            <a:off x="2564383" y="5229225"/>
            <a:ext cx="2079625" cy="134938"/>
          </a:xfrm>
          <a:prstGeom prst="rect">
            <a:avLst/>
          </a:prstGeom>
          <a:solidFill>
            <a:srgbClr val="339966"/>
          </a:solidFill>
          <a:ln w="9525">
            <a:solidFill>
              <a:schemeClr val="tx1"/>
            </a:solidFill>
            <a:miter lim="800000"/>
            <a:headEnd/>
            <a:tailEnd/>
          </a:ln>
        </p:spPr>
        <p:txBody>
          <a:bodyPr wrap="none" lIns="90000" tIns="46800" rIns="90000" bIns="46800" anchor="ctr"/>
          <a:lstStyle/>
          <a:p>
            <a:pPr algn="ctr" eaLnBrk="0" hangingPunct="0"/>
            <a:endParaRPr lang="en-US"/>
          </a:p>
        </p:txBody>
      </p:sp>
      <p:sp>
        <p:nvSpPr>
          <p:cNvPr id="68624" name="Text Box 17"/>
          <p:cNvSpPr txBox="1">
            <a:spLocks noChangeArrowheads="1"/>
          </p:cNvSpPr>
          <p:nvPr/>
        </p:nvSpPr>
        <p:spPr bwMode="auto">
          <a:xfrm>
            <a:off x="817365" y="6342063"/>
            <a:ext cx="723900" cy="327025"/>
          </a:xfrm>
          <a:prstGeom prst="rect">
            <a:avLst/>
          </a:prstGeom>
          <a:noFill/>
          <a:ln w="9525">
            <a:noFill/>
            <a:miter lim="800000"/>
            <a:headEnd/>
            <a:tailEnd/>
          </a:ln>
        </p:spPr>
        <p:txBody>
          <a:bodyPr wrap="none" lIns="80746" tIns="41988" rIns="80746" bIns="41988">
            <a:spAutoFit/>
          </a:bodyPr>
          <a:lstStyle/>
          <a:p>
            <a:pPr defTabSz="820738" eaLnBrk="0" hangingPunct="0"/>
            <a:r>
              <a:rPr lang="en-US">
                <a:solidFill>
                  <a:schemeClr val="tx1"/>
                </a:solidFill>
              </a:rPr>
              <a:t>Digital</a:t>
            </a:r>
          </a:p>
        </p:txBody>
      </p:sp>
      <p:sp>
        <p:nvSpPr>
          <p:cNvPr id="68625" name="Text Box 18"/>
          <p:cNvSpPr txBox="1">
            <a:spLocks noChangeArrowheads="1"/>
          </p:cNvSpPr>
          <p:nvPr/>
        </p:nvSpPr>
        <p:spPr bwMode="auto">
          <a:xfrm>
            <a:off x="3212083" y="4941888"/>
            <a:ext cx="723900" cy="327025"/>
          </a:xfrm>
          <a:prstGeom prst="rect">
            <a:avLst/>
          </a:prstGeom>
          <a:noFill/>
          <a:ln w="9525">
            <a:noFill/>
            <a:miter lim="800000"/>
            <a:headEnd/>
            <a:tailEnd/>
          </a:ln>
        </p:spPr>
        <p:txBody>
          <a:bodyPr wrap="none" lIns="80746" tIns="41988" rIns="80746" bIns="41988">
            <a:spAutoFit/>
          </a:bodyPr>
          <a:lstStyle/>
          <a:p>
            <a:pPr defTabSz="820738" eaLnBrk="0" hangingPunct="0"/>
            <a:r>
              <a:rPr lang="en-US">
                <a:solidFill>
                  <a:schemeClr val="tx1"/>
                </a:solidFill>
              </a:rPr>
              <a:t>Digital</a:t>
            </a:r>
          </a:p>
        </p:txBody>
      </p:sp>
      <p:grpSp>
        <p:nvGrpSpPr>
          <p:cNvPr id="6" name="Group 21"/>
          <p:cNvGrpSpPr>
            <a:grpSpLocks/>
          </p:cNvGrpSpPr>
          <p:nvPr/>
        </p:nvGrpSpPr>
        <p:grpSpPr bwMode="auto">
          <a:xfrm>
            <a:off x="2564383" y="5356225"/>
            <a:ext cx="692150" cy="671513"/>
            <a:chOff x="2154" y="3378"/>
            <a:chExt cx="436" cy="423"/>
          </a:xfrm>
        </p:grpSpPr>
        <p:sp>
          <p:nvSpPr>
            <p:cNvPr id="68634" name="Rectangle 22"/>
            <p:cNvSpPr>
              <a:spLocks noChangeArrowheads="1"/>
            </p:cNvSpPr>
            <p:nvPr/>
          </p:nvSpPr>
          <p:spPr bwMode="auto">
            <a:xfrm>
              <a:off x="2154" y="3378"/>
              <a:ext cx="436" cy="423"/>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AI</a:t>
              </a:r>
            </a:p>
          </p:txBody>
        </p:sp>
        <p:sp>
          <p:nvSpPr>
            <p:cNvPr id="68635" name="Rectangle 23"/>
            <p:cNvSpPr>
              <a:spLocks noChangeArrowheads="1"/>
            </p:cNvSpPr>
            <p:nvPr/>
          </p:nvSpPr>
          <p:spPr bwMode="auto">
            <a:xfrm>
              <a:off x="2197" y="3589"/>
              <a:ext cx="350" cy="170"/>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A/D</a:t>
              </a:r>
            </a:p>
          </p:txBody>
        </p:sp>
      </p:grpSp>
      <p:sp>
        <p:nvSpPr>
          <p:cNvPr id="68636" name="Rectangle 24"/>
          <p:cNvSpPr>
            <a:spLocks noChangeArrowheads="1"/>
          </p:cNvSpPr>
          <p:nvPr/>
        </p:nvSpPr>
        <p:spPr bwMode="auto">
          <a:xfrm>
            <a:off x="1301552" y="6038850"/>
            <a:ext cx="554038" cy="269875"/>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D/A</a:t>
            </a:r>
          </a:p>
        </p:txBody>
      </p:sp>
      <p:sp>
        <p:nvSpPr>
          <p:cNvPr id="68637" name="Text Box 25"/>
          <p:cNvSpPr txBox="1">
            <a:spLocks noChangeArrowheads="1"/>
          </p:cNvSpPr>
          <p:nvPr/>
        </p:nvSpPr>
        <p:spPr bwMode="auto">
          <a:xfrm>
            <a:off x="1925440" y="6198319"/>
            <a:ext cx="930275" cy="327025"/>
          </a:xfrm>
          <a:prstGeom prst="rect">
            <a:avLst/>
          </a:prstGeom>
          <a:noFill/>
          <a:ln w="9525">
            <a:noFill/>
            <a:miter lim="800000"/>
            <a:headEnd/>
            <a:tailEnd/>
          </a:ln>
        </p:spPr>
        <p:txBody>
          <a:bodyPr wrap="none" lIns="80746" tIns="41988" rIns="80746" bIns="41988">
            <a:spAutoFit/>
          </a:bodyPr>
          <a:lstStyle/>
          <a:p>
            <a:pPr defTabSz="820738" eaLnBrk="0" hangingPunct="0"/>
            <a:r>
              <a:rPr lang="en-US" dirty="0">
                <a:solidFill>
                  <a:schemeClr val="tx1"/>
                </a:solidFill>
              </a:rPr>
              <a:t>4-20 mA</a:t>
            </a:r>
          </a:p>
        </p:txBody>
      </p:sp>
      <p:sp>
        <p:nvSpPr>
          <p:cNvPr id="68645" name="Freeform 33"/>
          <p:cNvSpPr>
            <a:spLocks/>
          </p:cNvSpPr>
          <p:nvPr/>
        </p:nvSpPr>
        <p:spPr bwMode="auto">
          <a:xfrm>
            <a:off x="1915915" y="6015038"/>
            <a:ext cx="999901" cy="150266"/>
          </a:xfrm>
          <a:custGeom>
            <a:avLst/>
            <a:gdLst>
              <a:gd name="T0" fmla="*/ 0 w 816"/>
              <a:gd name="T1" fmla="*/ 229335829 h 91"/>
              <a:gd name="T2" fmla="*/ 2056447678 w 816"/>
              <a:gd name="T3" fmla="*/ 229335829 h 91"/>
              <a:gd name="T4" fmla="*/ 2056447678 w 816"/>
              <a:gd name="T5" fmla="*/ 0 h 91"/>
              <a:gd name="T6" fmla="*/ 0 60000 65536"/>
              <a:gd name="T7" fmla="*/ 0 60000 65536"/>
              <a:gd name="T8" fmla="*/ 0 60000 65536"/>
              <a:gd name="T9" fmla="*/ 0 w 816"/>
              <a:gd name="T10" fmla="*/ 0 h 91"/>
              <a:gd name="T11" fmla="*/ 816 w 816"/>
              <a:gd name="T12" fmla="*/ 91 h 91"/>
            </a:gdLst>
            <a:ahLst/>
            <a:cxnLst>
              <a:cxn ang="T6">
                <a:pos x="T0" y="T1"/>
              </a:cxn>
              <a:cxn ang="T7">
                <a:pos x="T2" y="T3"/>
              </a:cxn>
              <a:cxn ang="T8">
                <a:pos x="T4" y="T5"/>
              </a:cxn>
            </a:cxnLst>
            <a:rect l="T9" t="T10" r="T11" b="T12"/>
            <a:pathLst>
              <a:path w="816" h="91">
                <a:moveTo>
                  <a:pt x="0" y="91"/>
                </a:moveTo>
                <a:lnTo>
                  <a:pt x="816" y="91"/>
                </a:lnTo>
                <a:lnTo>
                  <a:pt x="816" y="0"/>
                </a:lnTo>
              </a:path>
            </a:pathLst>
          </a:custGeom>
          <a:noFill/>
          <a:ln w="9525" cap="flat" cmpd="sng">
            <a:solidFill>
              <a:schemeClr val="tx1"/>
            </a:solidFill>
            <a:prstDash val="solid"/>
            <a:round/>
            <a:headEnd type="none" w="med" len="med"/>
            <a:tailEnd type="triangle" w="med" len="med"/>
          </a:ln>
        </p:spPr>
        <p:txBody>
          <a:bodyPr wrap="none" anchor="ctr"/>
          <a:lstStyle/>
          <a:p>
            <a:endParaRPr lang="en-US"/>
          </a:p>
        </p:txBody>
      </p:sp>
      <p:grpSp>
        <p:nvGrpSpPr>
          <p:cNvPr id="7" name="Group 34"/>
          <p:cNvGrpSpPr/>
          <p:nvPr/>
        </p:nvGrpSpPr>
        <p:grpSpPr>
          <a:xfrm>
            <a:off x="8172400" y="116632"/>
            <a:ext cx="900000" cy="900000"/>
            <a:chOff x="539750" y="3717925"/>
            <a:chExt cx="2016125" cy="2016125"/>
          </a:xfrm>
        </p:grpSpPr>
        <p:sp>
          <p:nvSpPr>
            <p:cNvPr id="36" name="AutoShape 14"/>
            <p:cNvSpPr>
              <a:spLocks noChangeAspect="1" noChangeArrowheads="1"/>
            </p:cNvSpPr>
            <p:nvPr/>
          </p:nvSpPr>
          <p:spPr bwMode="auto">
            <a:xfrm>
              <a:off x="539750" y="3717925"/>
              <a:ext cx="2016125" cy="2016125"/>
            </a:xfrm>
            <a:prstGeom prst="roundRect">
              <a:avLst>
                <a:gd name="adj" fmla="val 16667"/>
              </a:avLst>
            </a:prstGeom>
            <a:noFill/>
            <a:ln w="76200" algn="ctr">
              <a:solidFill>
                <a:srgbClr val="00FFFF"/>
              </a:solidFill>
              <a:round/>
              <a:headEnd/>
              <a:tailEnd/>
            </a:ln>
            <a:effectLst/>
          </p:spPr>
          <p:txBody>
            <a:bodyPr wrap="none" anchor="ctr"/>
            <a:lstStyle/>
            <a:p>
              <a:endParaRPr lang="en-US"/>
            </a:p>
          </p:txBody>
        </p:sp>
        <p:sp>
          <p:nvSpPr>
            <p:cNvPr id="37" name="Freeform 106"/>
            <p:cNvSpPr>
              <a:spLocks noChangeAspect="1"/>
            </p:cNvSpPr>
            <p:nvPr/>
          </p:nvSpPr>
          <p:spPr bwMode="auto">
            <a:xfrm>
              <a:off x="755650" y="3933825"/>
              <a:ext cx="1584325" cy="1582738"/>
            </a:xfrm>
            <a:custGeom>
              <a:avLst/>
              <a:gdLst/>
              <a:ahLst/>
              <a:cxnLst>
                <a:cxn ang="0">
                  <a:pos x="0" y="997"/>
                </a:cxn>
                <a:cxn ang="0">
                  <a:pos x="0" y="952"/>
                </a:cxn>
                <a:cxn ang="0">
                  <a:pos x="91" y="952"/>
                </a:cxn>
                <a:cxn ang="0">
                  <a:pos x="91" y="861"/>
                </a:cxn>
                <a:cxn ang="0">
                  <a:pos x="181" y="861"/>
                </a:cxn>
                <a:cxn ang="0">
                  <a:pos x="181" y="771"/>
                </a:cxn>
                <a:cxn ang="0">
                  <a:pos x="272" y="771"/>
                </a:cxn>
                <a:cxn ang="0">
                  <a:pos x="272" y="680"/>
                </a:cxn>
                <a:cxn ang="0">
                  <a:pos x="363" y="680"/>
                </a:cxn>
                <a:cxn ang="0">
                  <a:pos x="363" y="589"/>
                </a:cxn>
                <a:cxn ang="0">
                  <a:pos x="454" y="589"/>
                </a:cxn>
                <a:cxn ang="0">
                  <a:pos x="454" y="498"/>
                </a:cxn>
                <a:cxn ang="0">
                  <a:pos x="544" y="498"/>
                </a:cxn>
                <a:cxn ang="0">
                  <a:pos x="544" y="408"/>
                </a:cxn>
                <a:cxn ang="0">
                  <a:pos x="635" y="408"/>
                </a:cxn>
                <a:cxn ang="0">
                  <a:pos x="635" y="317"/>
                </a:cxn>
                <a:cxn ang="0">
                  <a:pos x="726" y="317"/>
                </a:cxn>
                <a:cxn ang="0">
                  <a:pos x="726" y="226"/>
                </a:cxn>
                <a:cxn ang="0">
                  <a:pos x="816" y="226"/>
                </a:cxn>
                <a:cxn ang="0">
                  <a:pos x="816" y="136"/>
                </a:cxn>
                <a:cxn ang="0">
                  <a:pos x="907" y="136"/>
                </a:cxn>
                <a:cxn ang="0">
                  <a:pos x="907" y="45"/>
                </a:cxn>
                <a:cxn ang="0">
                  <a:pos x="998" y="45"/>
                </a:cxn>
                <a:cxn ang="0">
                  <a:pos x="998" y="0"/>
                </a:cxn>
              </a:cxnLst>
              <a:rect l="0" t="0" r="r" b="b"/>
              <a:pathLst>
                <a:path w="998" h="997">
                  <a:moveTo>
                    <a:pt x="0" y="997"/>
                  </a:moveTo>
                  <a:lnTo>
                    <a:pt x="0" y="952"/>
                  </a:lnTo>
                  <a:lnTo>
                    <a:pt x="91" y="952"/>
                  </a:lnTo>
                  <a:lnTo>
                    <a:pt x="91" y="861"/>
                  </a:lnTo>
                  <a:lnTo>
                    <a:pt x="181" y="861"/>
                  </a:lnTo>
                  <a:lnTo>
                    <a:pt x="181" y="771"/>
                  </a:lnTo>
                  <a:lnTo>
                    <a:pt x="272" y="771"/>
                  </a:lnTo>
                  <a:lnTo>
                    <a:pt x="272" y="680"/>
                  </a:lnTo>
                  <a:lnTo>
                    <a:pt x="363" y="680"/>
                  </a:lnTo>
                  <a:lnTo>
                    <a:pt x="363" y="589"/>
                  </a:lnTo>
                  <a:lnTo>
                    <a:pt x="454" y="589"/>
                  </a:lnTo>
                  <a:lnTo>
                    <a:pt x="454" y="498"/>
                  </a:lnTo>
                  <a:lnTo>
                    <a:pt x="544" y="498"/>
                  </a:lnTo>
                  <a:lnTo>
                    <a:pt x="544" y="408"/>
                  </a:lnTo>
                  <a:lnTo>
                    <a:pt x="635" y="408"/>
                  </a:lnTo>
                  <a:lnTo>
                    <a:pt x="635" y="317"/>
                  </a:lnTo>
                  <a:lnTo>
                    <a:pt x="726" y="317"/>
                  </a:lnTo>
                  <a:lnTo>
                    <a:pt x="726" y="226"/>
                  </a:lnTo>
                  <a:lnTo>
                    <a:pt x="816" y="226"/>
                  </a:lnTo>
                  <a:lnTo>
                    <a:pt x="816" y="136"/>
                  </a:lnTo>
                  <a:lnTo>
                    <a:pt x="907" y="136"/>
                  </a:lnTo>
                  <a:lnTo>
                    <a:pt x="907" y="45"/>
                  </a:lnTo>
                  <a:lnTo>
                    <a:pt x="998" y="45"/>
                  </a:lnTo>
                  <a:lnTo>
                    <a:pt x="998" y="0"/>
                  </a:lnTo>
                </a:path>
              </a:pathLst>
            </a:custGeom>
            <a:noFill/>
            <a:ln w="28575" cmpd="sng">
              <a:solidFill>
                <a:srgbClr val="00FFFF"/>
              </a:solidFill>
              <a:round/>
              <a:headEnd/>
              <a:tailEnd/>
            </a:ln>
            <a:effectLst/>
          </p:spPr>
          <p:txBody>
            <a:bodyPr/>
            <a:lstStyle/>
            <a:p>
              <a:endParaRPr lang="en-US"/>
            </a:p>
          </p:txBody>
        </p:sp>
        <p:sp>
          <p:nvSpPr>
            <p:cNvPr id="38" name="Freeform 37"/>
            <p:cNvSpPr/>
            <p:nvPr/>
          </p:nvSpPr>
          <p:spPr bwMode="auto">
            <a:xfrm>
              <a:off x="683537" y="4034074"/>
              <a:ext cx="1634150" cy="1481750"/>
            </a:xfrm>
            <a:custGeom>
              <a:avLst/>
              <a:gdLst>
                <a:gd name="connsiteX0" fmla="*/ 0 w 1634150"/>
                <a:gd name="connsiteY0" fmla="*/ 1461379 h 1481750"/>
                <a:gd name="connsiteX1" fmla="*/ 271604 w 1634150"/>
                <a:gd name="connsiteY1" fmla="*/ 1474960 h 1481750"/>
                <a:gd name="connsiteX2" fmla="*/ 411932 w 1634150"/>
                <a:gd name="connsiteY2" fmla="*/ 1470433 h 1481750"/>
                <a:gd name="connsiteX3" fmla="*/ 516047 w 1634150"/>
                <a:gd name="connsiteY3" fmla="*/ 1407059 h 1481750"/>
                <a:gd name="connsiteX4" fmla="*/ 579421 w 1634150"/>
                <a:gd name="connsiteY4" fmla="*/ 1284837 h 1481750"/>
                <a:gd name="connsiteX5" fmla="*/ 620162 w 1634150"/>
                <a:gd name="connsiteY5" fmla="*/ 1094714 h 1481750"/>
                <a:gd name="connsiteX6" fmla="*/ 683536 w 1634150"/>
                <a:gd name="connsiteY6" fmla="*/ 669201 h 1481750"/>
                <a:gd name="connsiteX7" fmla="*/ 724277 w 1634150"/>
                <a:gd name="connsiteY7" fmla="*/ 338750 h 1481750"/>
                <a:gd name="connsiteX8" fmla="*/ 760491 w 1634150"/>
                <a:gd name="connsiteY8" fmla="*/ 153154 h 1481750"/>
                <a:gd name="connsiteX9" fmla="*/ 783124 w 1634150"/>
                <a:gd name="connsiteY9" fmla="*/ 49039 h 1481750"/>
                <a:gd name="connsiteX10" fmla="*/ 801231 w 1634150"/>
                <a:gd name="connsiteY10" fmla="*/ 12825 h 1481750"/>
                <a:gd name="connsiteX11" fmla="*/ 819338 w 1634150"/>
                <a:gd name="connsiteY11" fmla="*/ 3772 h 1481750"/>
                <a:gd name="connsiteX12" fmla="*/ 846499 w 1634150"/>
                <a:gd name="connsiteY12" fmla="*/ 35459 h 1481750"/>
                <a:gd name="connsiteX13" fmla="*/ 873659 w 1634150"/>
                <a:gd name="connsiteY13" fmla="*/ 130520 h 1481750"/>
                <a:gd name="connsiteX14" fmla="*/ 896293 w 1634150"/>
                <a:gd name="connsiteY14" fmla="*/ 284429 h 1481750"/>
                <a:gd name="connsiteX15" fmla="*/ 927980 w 1634150"/>
                <a:gd name="connsiteY15" fmla="*/ 528873 h 1481750"/>
                <a:gd name="connsiteX16" fmla="*/ 982301 w 1634150"/>
                <a:gd name="connsiteY16" fmla="*/ 832164 h 1481750"/>
                <a:gd name="connsiteX17" fmla="*/ 1000408 w 1634150"/>
                <a:gd name="connsiteY17" fmla="*/ 1017760 h 1481750"/>
                <a:gd name="connsiteX18" fmla="*/ 1027568 w 1634150"/>
                <a:gd name="connsiteY18" fmla="*/ 1153562 h 1481750"/>
                <a:gd name="connsiteX19" fmla="*/ 1063782 w 1634150"/>
                <a:gd name="connsiteY19" fmla="*/ 1280310 h 1481750"/>
                <a:gd name="connsiteX20" fmla="*/ 1090942 w 1634150"/>
                <a:gd name="connsiteY20" fmla="*/ 1352738 h 1481750"/>
                <a:gd name="connsiteX21" fmla="*/ 1122629 w 1634150"/>
                <a:gd name="connsiteY21" fmla="*/ 1411585 h 1481750"/>
                <a:gd name="connsiteX22" fmla="*/ 1154316 w 1634150"/>
                <a:gd name="connsiteY22" fmla="*/ 1434219 h 1481750"/>
                <a:gd name="connsiteX23" fmla="*/ 1204111 w 1634150"/>
                <a:gd name="connsiteY23" fmla="*/ 1461379 h 1481750"/>
                <a:gd name="connsiteX24" fmla="*/ 1362546 w 1634150"/>
                <a:gd name="connsiteY24" fmla="*/ 1465906 h 1481750"/>
                <a:gd name="connsiteX25" fmla="*/ 1634150 w 1634150"/>
                <a:gd name="connsiteY25" fmla="*/ 1465906 h 148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4150" h="1481750">
                  <a:moveTo>
                    <a:pt x="0" y="1461379"/>
                  </a:moveTo>
                  <a:lnTo>
                    <a:pt x="271604" y="1474960"/>
                  </a:lnTo>
                  <a:cubicBezTo>
                    <a:pt x="340259" y="1476469"/>
                    <a:pt x="371192" y="1481750"/>
                    <a:pt x="411932" y="1470433"/>
                  </a:cubicBezTo>
                  <a:cubicBezTo>
                    <a:pt x="452672" y="1459116"/>
                    <a:pt x="488132" y="1437992"/>
                    <a:pt x="516047" y="1407059"/>
                  </a:cubicBezTo>
                  <a:cubicBezTo>
                    <a:pt x="543962" y="1376126"/>
                    <a:pt x="562069" y="1336894"/>
                    <a:pt x="579421" y="1284837"/>
                  </a:cubicBezTo>
                  <a:cubicBezTo>
                    <a:pt x="596773" y="1232780"/>
                    <a:pt x="602810" y="1197320"/>
                    <a:pt x="620162" y="1094714"/>
                  </a:cubicBezTo>
                  <a:cubicBezTo>
                    <a:pt x="637515" y="992108"/>
                    <a:pt x="666184" y="795195"/>
                    <a:pt x="683536" y="669201"/>
                  </a:cubicBezTo>
                  <a:cubicBezTo>
                    <a:pt x="700888" y="543207"/>
                    <a:pt x="711451" y="424758"/>
                    <a:pt x="724277" y="338750"/>
                  </a:cubicBezTo>
                  <a:cubicBezTo>
                    <a:pt x="737103" y="252742"/>
                    <a:pt x="750683" y="201439"/>
                    <a:pt x="760491" y="153154"/>
                  </a:cubicBezTo>
                  <a:cubicBezTo>
                    <a:pt x="770299" y="104869"/>
                    <a:pt x="776334" y="72427"/>
                    <a:pt x="783124" y="49039"/>
                  </a:cubicBezTo>
                  <a:cubicBezTo>
                    <a:pt x="789914" y="25651"/>
                    <a:pt x="795195" y="20369"/>
                    <a:pt x="801231" y="12825"/>
                  </a:cubicBezTo>
                  <a:cubicBezTo>
                    <a:pt x="807267" y="5281"/>
                    <a:pt x="811793" y="0"/>
                    <a:pt x="819338" y="3772"/>
                  </a:cubicBezTo>
                  <a:cubicBezTo>
                    <a:pt x="826883" y="7544"/>
                    <a:pt x="837446" y="14334"/>
                    <a:pt x="846499" y="35459"/>
                  </a:cubicBezTo>
                  <a:cubicBezTo>
                    <a:pt x="855552" y="56584"/>
                    <a:pt x="865360" y="89025"/>
                    <a:pt x="873659" y="130520"/>
                  </a:cubicBezTo>
                  <a:cubicBezTo>
                    <a:pt x="881958" y="172015"/>
                    <a:pt x="887240" y="218037"/>
                    <a:pt x="896293" y="284429"/>
                  </a:cubicBezTo>
                  <a:cubicBezTo>
                    <a:pt x="905346" y="350821"/>
                    <a:pt x="913645" y="437584"/>
                    <a:pt x="927980" y="528873"/>
                  </a:cubicBezTo>
                  <a:cubicBezTo>
                    <a:pt x="942315" y="620162"/>
                    <a:pt x="970230" y="750683"/>
                    <a:pt x="982301" y="832164"/>
                  </a:cubicBezTo>
                  <a:cubicBezTo>
                    <a:pt x="994372" y="913645"/>
                    <a:pt x="992864" y="964194"/>
                    <a:pt x="1000408" y="1017760"/>
                  </a:cubicBezTo>
                  <a:cubicBezTo>
                    <a:pt x="1007952" y="1071326"/>
                    <a:pt x="1017006" y="1109804"/>
                    <a:pt x="1027568" y="1153562"/>
                  </a:cubicBezTo>
                  <a:cubicBezTo>
                    <a:pt x="1038130" y="1197320"/>
                    <a:pt x="1053220" y="1247114"/>
                    <a:pt x="1063782" y="1280310"/>
                  </a:cubicBezTo>
                  <a:cubicBezTo>
                    <a:pt x="1074344" y="1313506"/>
                    <a:pt x="1081134" y="1330859"/>
                    <a:pt x="1090942" y="1352738"/>
                  </a:cubicBezTo>
                  <a:cubicBezTo>
                    <a:pt x="1100750" y="1374617"/>
                    <a:pt x="1112067" y="1398005"/>
                    <a:pt x="1122629" y="1411585"/>
                  </a:cubicBezTo>
                  <a:cubicBezTo>
                    <a:pt x="1133191" y="1425165"/>
                    <a:pt x="1140736" y="1425920"/>
                    <a:pt x="1154316" y="1434219"/>
                  </a:cubicBezTo>
                  <a:cubicBezTo>
                    <a:pt x="1167896" y="1442518"/>
                    <a:pt x="1169406" y="1456098"/>
                    <a:pt x="1204111" y="1461379"/>
                  </a:cubicBezTo>
                  <a:cubicBezTo>
                    <a:pt x="1238816" y="1466660"/>
                    <a:pt x="1290873" y="1465152"/>
                    <a:pt x="1362546" y="1465906"/>
                  </a:cubicBezTo>
                  <a:cubicBezTo>
                    <a:pt x="1434219" y="1466661"/>
                    <a:pt x="1634150" y="1465906"/>
                    <a:pt x="1634150" y="1465906"/>
                  </a:cubicBezTo>
                </a:path>
              </a:pathLst>
            </a:custGeom>
            <a:noFill/>
            <a:ln w="28575" cap="flat" cmpd="sng" algn="ctr">
              <a:solidFill>
                <a:srgbClr val="00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grpSp>
      <p:sp>
        <p:nvSpPr>
          <p:cNvPr id="41" name="Rectangle 4"/>
          <p:cNvSpPr>
            <a:spLocks noChangeArrowheads="1"/>
          </p:cNvSpPr>
          <p:nvPr/>
        </p:nvSpPr>
        <p:spPr bwMode="auto">
          <a:xfrm>
            <a:off x="4716016" y="5709518"/>
            <a:ext cx="1385888" cy="671512"/>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Transmitter</a:t>
            </a:r>
          </a:p>
        </p:txBody>
      </p:sp>
      <p:sp>
        <p:nvSpPr>
          <p:cNvPr id="42" name="Rectangle 6"/>
          <p:cNvSpPr>
            <a:spLocks noChangeArrowheads="1"/>
          </p:cNvSpPr>
          <p:nvPr/>
        </p:nvSpPr>
        <p:spPr bwMode="auto">
          <a:xfrm>
            <a:off x="5468491" y="6046068"/>
            <a:ext cx="555625" cy="269875"/>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FF</a:t>
            </a:r>
          </a:p>
        </p:txBody>
      </p:sp>
      <p:grpSp>
        <p:nvGrpSpPr>
          <p:cNvPr id="43" name="Group 8"/>
          <p:cNvGrpSpPr>
            <a:grpSpLocks/>
          </p:cNvGrpSpPr>
          <p:nvPr/>
        </p:nvGrpSpPr>
        <p:grpSpPr bwMode="auto">
          <a:xfrm>
            <a:off x="6730777" y="5360268"/>
            <a:ext cx="692150" cy="671512"/>
            <a:chOff x="2154" y="3378"/>
            <a:chExt cx="436" cy="423"/>
          </a:xfrm>
        </p:grpSpPr>
        <p:sp>
          <p:nvSpPr>
            <p:cNvPr id="44" name="Rectangle 9"/>
            <p:cNvSpPr>
              <a:spLocks noChangeArrowheads="1"/>
            </p:cNvSpPr>
            <p:nvPr/>
          </p:nvSpPr>
          <p:spPr bwMode="auto">
            <a:xfrm>
              <a:off x="2154" y="3378"/>
              <a:ext cx="436" cy="423"/>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BUS</a:t>
              </a:r>
            </a:p>
          </p:txBody>
        </p:sp>
        <p:sp>
          <p:nvSpPr>
            <p:cNvPr id="45" name="Rectangle 10"/>
            <p:cNvSpPr>
              <a:spLocks noChangeArrowheads="1"/>
            </p:cNvSpPr>
            <p:nvPr/>
          </p:nvSpPr>
          <p:spPr bwMode="auto">
            <a:xfrm>
              <a:off x="2197" y="3589"/>
              <a:ext cx="350" cy="170"/>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FF</a:t>
              </a:r>
            </a:p>
          </p:txBody>
        </p:sp>
      </p:grpSp>
      <p:sp>
        <p:nvSpPr>
          <p:cNvPr id="46" name="Rectangle 12"/>
          <p:cNvSpPr>
            <a:spLocks noChangeArrowheads="1"/>
          </p:cNvSpPr>
          <p:nvPr/>
        </p:nvSpPr>
        <p:spPr bwMode="auto">
          <a:xfrm>
            <a:off x="7422927" y="5361855"/>
            <a:ext cx="693738" cy="671513"/>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CTRL</a:t>
            </a:r>
          </a:p>
        </p:txBody>
      </p:sp>
      <p:sp>
        <p:nvSpPr>
          <p:cNvPr id="47" name="Rectangle 13"/>
          <p:cNvSpPr>
            <a:spLocks noChangeArrowheads="1"/>
          </p:cNvSpPr>
          <p:nvPr/>
        </p:nvSpPr>
        <p:spPr bwMode="auto">
          <a:xfrm>
            <a:off x="4785866" y="6044480"/>
            <a:ext cx="554038" cy="269875"/>
          </a:xfrm>
          <a:prstGeom prst="rect">
            <a:avLst/>
          </a:prstGeom>
          <a:solidFill>
            <a:srgbClr val="C0C0C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CPU</a:t>
            </a:r>
          </a:p>
        </p:txBody>
      </p:sp>
      <p:sp>
        <p:nvSpPr>
          <p:cNvPr id="48" name="Rectangle 14"/>
          <p:cNvSpPr>
            <a:spLocks noChangeArrowheads="1"/>
          </p:cNvSpPr>
          <p:nvPr/>
        </p:nvSpPr>
        <p:spPr bwMode="auto">
          <a:xfrm>
            <a:off x="7492777" y="5696818"/>
            <a:ext cx="555625" cy="269875"/>
          </a:xfrm>
          <a:prstGeom prst="rect">
            <a:avLst/>
          </a:prstGeom>
          <a:solidFill>
            <a:srgbClr val="C0C0C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CPU</a:t>
            </a:r>
          </a:p>
        </p:txBody>
      </p:sp>
      <p:sp>
        <p:nvSpPr>
          <p:cNvPr id="49" name="Rectangle 15"/>
          <p:cNvSpPr>
            <a:spLocks noChangeArrowheads="1"/>
          </p:cNvSpPr>
          <p:nvPr/>
        </p:nvSpPr>
        <p:spPr bwMode="auto">
          <a:xfrm>
            <a:off x="6730777" y="5228505"/>
            <a:ext cx="2079625" cy="134938"/>
          </a:xfrm>
          <a:prstGeom prst="rect">
            <a:avLst/>
          </a:prstGeom>
          <a:solidFill>
            <a:srgbClr val="339966"/>
          </a:solidFill>
          <a:ln w="9525">
            <a:solidFill>
              <a:schemeClr val="tx1"/>
            </a:solidFill>
            <a:miter lim="800000"/>
            <a:headEnd/>
            <a:tailEnd/>
          </a:ln>
        </p:spPr>
        <p:txBody>
          <a:bodyPr wrap="none" lIns="90000" tIns="46800" rIns="90000" bIns="46800" anchor="ctr"/>
          <a:lstStyle/>
          <a:p>
            <a:pPr algn="ctr" eaLnBrk="0" hangingPunct="0"/>
            <a:endParaRPr lang="en-US"/>
          </a:p>
        </p:txBody>
      </p:sp>
      <p:sp>
        <p:nvSpPr>
          <p:cNvPr id="50" name="Text Box 17"/>
          <p:cNvSpPr txBox="1">
            <a:spLocks noChangeArrowheads="1"/>
          </p:cNvSpPr>
          <p:nvPr/>
        </p:nvSpPr>
        <p:spPr bwMode="auto">
          <a:xfrm>
            <a:off x="4993829" y="6341343"/>
            <a:ext cx="723900" cy="327025"/>
          </a:xfrm>
          <a:prstGeom prst="rect">
            <a:avLst/>
          </a:prstGeom>
          <a:noFill/>
          <a:ln w="9525">
            <a:noFill/>
            <a:miter lim="800000"/>
            <a:headEnd/>
            <a:tailEnd/>
          </a:ln>
        </p:spPr>
        <p:txBody>
          <a:bodyPr wrap="none" lIns="80746" tIns="41988" rIns="80746" bIns="41988">
            <a:spAutoFit/>
          </a:bodyPr>
          <a:lstStyle/>
          <a:p>
            <a:pPr defTabSz="820738" eaLnBrk="0" hangingPunct="0"/>
            <a:r>
              <a:rPr lang="en-US">
                <a:solidFill>
                  <a:schemeClr val="tx1"/>
                </a:solidFill>
              </a:rPr>
              <a:t>Digital</a:t>
            </a:r>
          </a:p>
        </p:txBody>
      </p:sp>
      <p:sp>
        <p:nvSpPr>
          <p:cNvPr id="51" name="Text Box 18"/>
          <p:cNvSpPr txBox="1">
            <a:spLocks noChangeArrowheads="1"/>
          </p:cNvSpPr>
          <p:nvPr/>
        </p:nvSpPr>
        <p:spPr bwMode="auto">
          <a:xfrm>
            <a:off x="7378477" y="4941168"/>
            <a:ext cx="723900" cy="327025"/>
          </a:xfrm>
          <a:prstGeom prst="rect">
            <a:avLst/>
          </a:prstGeom>
          <a:noFill/>
          <a:ln w="9525">
            <a:noFill/>
            <a:miter lim="800000"/>
            <a:headEnd/>
            <a:tailEnd/>
          </a:ln>
        </p:spPr>
        <p:txBody>
          <a:bodyPr wrap="none" lIns="80746" tIns="41988" rIns="80746" bIns="41988">
            <a:spAutoFit/>
          </a:bodyPr>
          <a:lstStyle/>
          <a:p>
            <a:pPr defTabSz="820738" eaLnBrk="0" hangingPunct="0"/>
            <a:r>
              <a:rPr lang="en-US">
                <a:solidFill>
                  <a:schemeClr val="tx1"/>
                </a:solidFill>
              </a:rPr>
              <a:t>Digital</a:t>
            </a:r>
          </a:p>
        </p:txBody>
      </p:sp>
      <p:grpSp>
        <p:nvGrpSpPr>
          <p:cNvPr id="53" name="Group 41"/>
          <p:cNvGrpSpPr>
            <a:grpSpLocks/>
          </p:cNvGrpSpPr>
          <p:nvPr/>
        </p:nvGrpSpPr>
        <p:grpSpPr bwMode="auto">
          <a:xfrm>
            <a:off x="6092379" y="6020668"/>
            <a:ext cx="998438" cy="144463"/>
            <a:chOff x="1565" y="3793"/>
            <a:chExt cx="816" cy="91"/>
          </a:xfrm>
        </p:grpSpPr>
        <p:sp>
          <p:nvSpPr>
            <p:cNvPr id="55" name="Line 37"/>
            <p:cNvSpPr>
              <a:spLocks noChangeShapeType="1"/>
            </p:cNvSpPr>
            <p:nvPr/>
          </p:nvSpPr>
          <p:spPr bwMode="auto">
            <a:xfrm>
              <a:off x="1565" y="3884"/>
              <a:ext cx="816" cy="0"/>
            </a:xfrm>
            <a:prstGeom prst="line">
              <a:avLst/>
            </a:prstGeom>
            <a:noFill/>
            <a:ln w="9525">
              <a:solidFill>
                <a:schemeClr val="tx1"/>
              </a:solidFill>
              <a:round/>
              <a:headEnd/>
              <a:tailEnd/>
            </a:ln>
          </p:spPr>
          <p:txBody>
            <a:bodyPr wrap="none" anchor="ctr"/>
            <a:lstStyle/>
            <a:p>
              <a:endParaRPr lang="en-US"/>
            </a:p>
          </p:txBody>
        </p:sp>
        <p:sp>
          <p:nvSpPr>
            <p:cNvPr id="56" name="Line 38"/>
            <p:cNvSpPr>
              <a:spLocks noChangeShapeType="1"/>
            </p:cNvSpPr>
            <p:nvPr/>
          </p:nvSpPr>
          <p:spPr bwMode="auto">
            <a:xfrm flipV="1">
              <a:off x="2381" y="3793"/>
              <a:ext cx="0" cy="91"/>
            </a:xfrm>
            <a:prstGeom prst="line">
              <a:avLst/>
            </a:prstGeom>
            <a:noFill/>
            <a:ln w="9525">
              <a:solidFill>
                <a:schemeClr val="tx1"/>
              </a:solidFill>
              <a:round/>
              <a:headEnd/>
              <a:tailEnd/>
            </a:ln>
          </p:spPr>
          <p:txBody>
            <a:bodyPr wrap="none" anchor="ctr"/>
            <a:lstStyle/>
            <a:p>
              <a:endParaRPr lang="en-US"/>
            </a:p>
          </p:txBody>
        </p:sp>
      </p:grpSp>
      <p:sp>
        <p:nvSpPr>
          <p:cNvPr id="54" name="Text Box 39"/>
          <p:cNvSpPr txBox="1">
            <a:spLocks noChangeArrowheads="1"/>
          </p:cNvSpPr>
          <p:nvPr/>
        </p:nvSpPr>
        <p:spPr bwMode="auto">
          <a:xfrm>
            <a:off x="6200676" y="6165304"/>
            <a:ext cx="746125" cy="336550"/>
          </a:xfrm>
          <a:prstGeom prst="rect">
            <a:avLst/>
          </a:prstGeom>
          <a:noFill/>
          <a:ln w="9525" algn="ctr">
            <a:noFill/>
            <a:miter lim="800000"/>
            <a:headEnd/>
            <a:tailEnd/>
          </a:ln>
        </p:spPr>
        <p:txBody>
          <a:bodyPr wrap="none">
            <a:spAutoFit/>
          </a:bodyPr>
          <a:lstStyle/>
          <a:p>
            <a:pPr algn="ctr" eaLnBrk="0" hangingPunct="0"/>
            <a:r>
              <a:rPr lang="en-US" dirty="0"/>
              <a:t>Digital</a:t>
            </a:r>
          </a:p>
        </p:txBody>
      </p:sp>
    </p:spTree>
    <p:extLst>
      <p:ext uri="{BB962C8B-B14F-4D97-AF65-F5344CB8AC3E}">
        <p14:creationId xmlns:p14="http://schemas.microsoft.com/office/powerpoint/2010/main" val="112967194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406400"/>
            <a:ext cx="7516192" cy="723900"/>
          </a:xfrm>
        </p:spPr>
        <p:txBody>
          <a:bodyPr/>
          <a:lstStyle/>
          <a:p>
            <a:r>
              <a:rPr lang="en-US" dirty="0"/>
              <a:t>Two-Wire Intrinsically Safe Fieldbus Tank Gauging System: FMCW Radar</a:t>
            </a:r>
          </a:p>
        </p:txBody>
      </p:sp>
      <p:sp>
        <p:nvSpPr>
          <p:cNvPr id="10" name="Content Placeholder 9"/>
          <p:cNvSpPr>
            <a:spLocks noGrp="1"/>
          </p:cNvSpPr>
          <p:nvPr>
            <p:ph sz="half" idx="1"/>
          </p:nvPr>
        </p:nvSpPr>
        <p:spPr>
          <a:xfrm>
            <a:off x="590550" y="1052736"/>
            <a:ext cx="4095750" cy="504056"/>
          </a:xfrm>
        </p:spPr>
        <p:txBody>
          <a:bodyPr/>
          <a:lstStyle/>
          <a:p>
            <a:pPr>
              <a:buNone/>
            </a:pPr>
            <a:r>
              <a:rPr lang="en-US" dirty="0"/>
              <a:t>Hardwired</a:t>
            </a:r>
          </a:p>
        </p:txBody>
      </p:sp>
      <p:sp>
        <p:nvSpPr>
          <p:cNvPr id="11" name="Content Placeholder 10"/>
          <p:cNvSpPr>
            <a:spLocks noGrp="1"/>
          </p:cNvSpPr>
          <p:nvPr>
            <p:ph sz="half" idx="2"/>
          </p:nvPr>
        </p:nvSpPr>
        <p:spPr>
          <a:xfrm>
            <a:off x="4838700" y="1052736"/>
            <a:ext cx="4095750" cy="504056"/>
          </a:xfrm>
        </p:spPr>
        <p:txBody>
          <a:bodyPr/>
          <a:lstStyle/>
          <a:p>
            <a:pPr>
              <a:buNone/>
            </a:pPr>
            <a:r>
              <a:rPr lang="en-US" dirty="0"/>
              <a:t>Fieldbus</a:t>
            </a:r>
          </a:p>
        </p:txBody>
      </p:sp>
      <p:grpSp>
        <p:nvGrpSpPr>
          <p:cNvPr id="2" name="Group 4"/>
          <p:cNvGrpSpPr/>
          <p:nvPr/>
        </p:nvGrpSpPr>
        <p:grpSpPr>
          <a:xfrm>
            <a:off x="8172400" y="116632"/>
            <a:ext cx="900000" cy="900000"/>
            <a:chOff x="539750" y="3717925"/>
            <a:chExt cx="2016125" cy="2016125"/>
          </a:xfrm>
        </p:grpSpPr>
        <p:sp>
          <p:nvSpPr>
            <p:cNvPr id="6" name="AutoShape 14"/>
            <p:cNvSpPr>
              <a:spLocks noChangeAspect="1" noChangeArrowheads="1"/>
            </p:cNvSpPr>
            <p:nvPr/>
          </p:nvSpPr>
          <p:spPr bwMode="auto">
            <a:xfrm>
              <a:off x="539750" y="3717925"/>
              <a:ext cx="2016125" cy="2016125"/>
            </a:xfrm>
            <a:prstGeom prst="roundRect">
              <a:avLst>
                <a:gd name="adj" fmla="val 16667"/>
              </a:avLst>
            </a:prstGeom>
            <a:noFill/>
            <a:ln w="76200" algn="ctr">
              <a:solidFill>
                <a:srgbClr val="00FFFF"/>
              </a:solidFill>
              <a:round/>
              <a:headEnd/>
              <a:tailEnd/>
            </a:ln>
            <a:effectLst/>
          </p:spPr>
          <p:txBody>
            <a:bodyPr wrap="none" anchor="ctr"/>
            <a:lstStyle/>
            <a:p>
              <a:endParaRPr lang="en-US"/>
            </a:p>
          </p:txBody>
        </p:sp>
        <p:sp>
          <p:nvSpPr>
            <p:cNvPr id="7" name="Freeform 106"/>
            <p:cNvSpPr>
              <a:spLocks noChangeAspect="1"/>
            </p:cNvSpPr>
            <p:nvPr/>
          </p:nvSpPr>
          <p:spPr bwMode="auto">
            <a:xfrm>
              <a:off x="755650" y="3933825"/>
              <a:ext cx="1584325" cy="1582738"/>
            </a:xfrm>
            <a:custGeom>
              <a:avLst/>
              <a:gdLst/>
              <a:ahLst/>
              <a:cxnLst>
                <a:cxn ang="0">
                  <a:pos x="0" y="997"/>
                </a:cxn>
                <a:cxn ang="0">
                  <a:pos x="0" y="952"/>
                </a:cxn>
                <a:cxn ang="0">
                  <a:pos x="91" y="952"/>
                </a:cxn>
                <a:cxn ang="0">
                  <a:pos x="91" y="861"/>
                </a:cxn>
                <a:cxn ang="0">
                  <a:pos x="181" y="861"/>
                </a:cxn>
                <a:cxn ang="0">
                  <a:pos x="181" y="771"/>
                </a:cxn>
                <a:cxn ang="0">
                  <a:pos x="272" y="771"/>
                </a:cxn>
                <a:cxn ang="0">
                  <a:pos x="272" y="680"/>
                </a:cxn>
                <a:cxn ang="0">
                  <a:pos x="363" y="680"/>
                </a:cxn>
                <a:cxn ang="0">
                  <a:pos x="363" y="589"/>
                </a:cxn>
                <a:cxn ang="0">
                  <a:pos x="454" y="589"/>
                </a:cxn>
                <a:cxn ang="0">
                  <a:pos x="454" y="498"/>
                </a:cxn>
                <a:cxn ang="0">
                  <a:pos x="544" y="498"/>
                </a:cxn>
                <a:cxn ang="0">
                  <a:pos x="544" y="408"/>
                </a:cxn>
                <a:cxn ang="0">
                  <a:pos x="635" y="408"/>
                </a:cxn>
                <a:cxn ang="0">
                  <a:pos x="635" y="317"/>
                </a:cxn>
                <a:cxn ang="0">
                  <a:pos x="726" y="317"/>
                </a:cxn>
                <a:cxn ang="0">
                  <a:pos x="726" y="226"/>
                </a:cxn>
                <a:cxn ang="0">
                  <a:pos x="816" y="226"/>
                </a:cxn>
                <a:cxn ang="0">
                  <a:pos x="816" y="136"/>
                </a:cxn>
                <a:cxn ang="0">
                  <a:pos x="907" y="136"/>
                </a:cxn>
                <a:cxn ang="0">
                  <a:pos x="907" y="45"/>
                </a:cxn>
                <a:cxn ang="0">
                  <a:pos x="998" y="45"/>
                </a:cxn>
                <a:cxn ang="0">
                  <a:pos x="998" y="0"/>
                </a:cxn>
              </a:cxnLst>
              <a:rect l="0" t="0" r="r" b="b"/>
              <a:pathLst>
                <a:path w="998" h="997">
                  <a:moveTo>
                    <a:pt x="0" y="997"/>
                  </a:moveTo>
                  <a:lnTo>
                    <a:pt x="0" y="952"/>
                  </a:lnTo>
                  <a:lnTo>
                    <a:pt x="91" y="952"/>
                  </a:lnTo>
                  <a:lnTo>
                    <a:pt x="91" y="861"/>
                  </a:lnTo>
                  <a:lnTo>
                    <a:pt x="181" y="861"/>
                  </a:lnTo>
                  <a:lnTo>
                    <a:pt x="181" y="771"/>
                  </a:lnTo>
                  <a:lnTo>
                    <a:pt x="272" y="771"/>
                  </a:lnTo>
                  <a:lnTo>
                    <a:pt x="272" y="680"/>
                  </a:lnTo>
                  <a:lnTo>
                    <a:pt x="363" y="680"/>
                  </a:lnTo>
                  <a:lnTo>
                    <a:pt x="363" y="589"/>
                  </a:lnTo>
                  <a:lnTo>
                    <a:pt x="454" y="589"/>
                  </a:lnTo>
                  <a:lnTo>
                    <a:pt x="454" y="498"/>
                  </a:lnTo>
                  <a:lnTo>
                    <a:pt x="544" y="498"/>
                  </a:lnTo>
                  <a:lnTo>
                    <a:pt x="544" y="408"/>
                  </a:lnTo>
                  <a:lnTo>
                    <a:pt x="635" y="408"/>
                  </a:lnTo>
                  <a:lnTo>
                    <a:pt x="635" y="317"/>
                  </a:lnTo>
                  <a:lnTo>
                    <a:pt x="726" y="317"/>
                  </a:lnTo>
                  <a:lnTo>
                    <a:pt x="726" y="226"/>
                  </a:lnTo>
                  <a:lnTo>
                    <a:pt x="816" y="226"/>
                  </a:lnTo>
                  <a:lnTo>
                    <a:pt x="816" y="136"/>
                  </a:lnTo>
                  <a:lnTo>
                    <a:pt x="907" y="136"/>
                  </a:lnTo>
                  <a:lnTo>
                    <a:pt x="907" y="45"/>
                  </a:lnTo>
                  <a:lnTo>
                    <a:pt x="998" y="45"/>
                  </a:lnTo>
                  <a:lnTo>
                    <a:pt x="998" y="0"/>
                  </a:lnTo>
                </a:path>
              </a:pathLst>
            </a:custGeom>
            <a:noFill/>
            <a:ln w="28575" cmpd="sng">
              <a:solidFill>
                <a:srgbClr val="00FFFF"/>
              </a:solidFill>
              <a:round/>
              <a:headEnd/>
              <a:tailEnd/>
            </a:ln>
            <a:effectLst/>
          </p:spPr>
          <p:txBody>
            <a:bodyPr/>
            <a:lstStyle/>
            <a:p>
              <a:endParaRPr lang="en-US"/>
            </a:p>
          </p:txBody>
        </p:sp>
        <p:sp>
          <p:nvSpPr>
            <p:cNvPr id="8" name="Freeform 7"/>
            <p:cNvSpPr/>
            <p:nvPr/>
          </p:nvSpPr>
          <p:spPr bwMode="auto">
            <a:xfrm>
              <a:off x="683537" y="4034074"/>
              <a:ext cx="1634150" cy="1481750"/>
            </a:xfrm>
            <a:custGeom>
              <a:avLst/>
              <a:gdLst>
                <a:gd name="connsiteX0" fmla="*/ 0 w 1634150"/>
                <a:gd name="connsiteY0" fmla="*/ 1461379 h 1481750"/>
                <a:gd name="connsiteX1" fmla="*/ 271604 w 1634150"/>
                <a:gd name="connsiteY1" fmla="*/ 1474960 h 1481750"/>
                <a:gd name="connsiteX2" fmla="*/ 411932 w 1634150"/>
                <a:gd name="connsiteY2" fmla="*/ 1470433 h 1481750"/>
                <a:gd name="connsiteX3" fmla="*/ 516047 w 1634150"/>
                <a:gd name="connsiteY3" fmla="*/ 1407059 h 1481750"/>
                <a:gd name="connsiteX4" fmla="*/ 579421 w 1634150"/>
                <a:gd name="connsiteY4" fmla="*/ 1284837 h 1481750"/>
                <a:gd name="connsiteX5" fmla="*/ 620162 w 1634150"/>
                <a:gd name="connsiteY5" fmla="*/ 1094714 h 1481750"/>
                <a:gd name="connsiteX6" fmla="*/ 683536 w 1634150"/>
                <a:gd name="connsiteY6" fmla="*/ 669201 h 1481750"/>
                <a:gd name="connsiteX7" fmla="*/ 724277 w 1634150"/>
                <a:gd name="connsiteY7" fmla="*/ 338750 h 1481750"/>
                <a:gd name="connsiteX8" fmla="*/ 760491 w 1634150"/>
                <a:gd name="connsiteY8" fmla="*/ 153154 h 1481750"/>
                <a:gd name="connsiteX9" fmla="*/ 783124 w 1634150"/>
                <a:gd name="connsiteY9" fmla="*/ 49039 h 1481750"/>
                <a:gd name="connsiteX10" fmla="*/ 801231 w 1634150"/>
                <a:gd name="connsiteY10" fmla="*/ 12825 h 1481750"/>
                <a:gd name="connsiteX11" fmla="*/ 819338 w 1634150"/>
                <a:gd name="connsiteY11" fmla="*/ 3772 h 1481750"/>
                <a:gd name="connsiteX12" fmla="*/ 846499 w 1634150"/>
                <a:gd name="connsiteY12" fmla="*/ 35459 h 1481750"/>
                <a:gd name="connsiteX13" fmla="*/ 873659 w 1634150"/>
                <a:gd name="connsiteY13" fmla="*/ 130520 h 1481750"/>
                <a:gd name="connsiteX14" fmla="*/ 896293 w 1634150"/>
                <a:gd name="connsiteY14" fmla="*/ 284429 h 1481750"/>
                <a:gd name="connsiteX15" fmla="*/ 927980 w 1634150"/>
                <a:gd name="connsiteY15" fmla="*/ 528873 h 1481750"/>
                <a:gd name="connsiteX16" fmla="*/ 982301 w 1634150"/>
                <a:gd name="connsiteY16" fmla="*/ 832164 h 1481750"/>
                <a:gd name="connsiteX17" fmla="*/ 1000408 w 1634150"/>
                <a:gd name="connsiteY17" fmla="*/ 1017760 h 1481750"/>
                <a:gd name="connsiteX18" fmla="*/ 1027568 w 1634150"/>
                <a:gd name="connsiteY18" fmla="*/ 1153562 h 1481750"/>
                <a:gd name="connsiteX19" fmla="*/ 1063782 w 1634150"/>
                <a:gd name="connsiteY19" fmla="*/ 1280310 h 1481750"/>
                <a:gd name="connsiteX20" fmla="*/ 1090942 w 1634150"/>
                <a:gd name="connsiteY20" fmla="*/ 1352738 h 1481750"/>
                <a:gd name="connsiteX21" fmla="*/ 1122629 w 1634150"/>
                <a:gd name="connsiteY21" fmla="*/ 1411585 h 1481750"/>
                <a:gd name="connsiteX22" fmla="*/ 1154316 w 1634150"/>
                <a:gd name="connsiteY22" fmla="*/ 1434219 h 1481750"/>
                <a:gd name="connsiteX23" fmla="*/ 1204111 w 1634150"/>
                <a:gd name="connsiteY23" fmla="*/ 1461379 h 1481750"/>
                <a:gd name="connsiteX24" fmla="*/ 1362546 w 1634150"/>
                <a:gd name="connsiteY24" fmla="*/ 1465906 h 1481750"/>
                <a:gd name="connsiteX25" fmla="*/ 1634150 w 1634150"/>
                <a:gd name="connsiteY25" fmla="*/ 1465906 h 148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4150" h="1481750">
                  <a:moveTo>
                    <a:pt x="0" y="1461379"/>
                  </a:moveTo>
                  <a:lnTo>
                    <a:pt x="271604" y="1474960"/>
                  </a:lnTo>
                  <a:cubicBezTo>
                    <a:pt x="340259" y="1476469"/>
                    <a:pt x="371192" y="1481750"/>
                    <a:pt x="411932" y="1470433"/>
                  </a:cubicBezTo>
                  <a:cubicBezTo>
                    <a:pt x="452672" y="1459116"/>
                    <a:pt x="488132" y="1437992"/>
                    <a:pt x="516047" y="1407059"/>
                  </a:cubicBezTo>
                  <a:cubicBezTo>
                    <a:pt x="543962" y="1376126"/>
                    <a:pt x="562069" y="1336894"/>
                    <a:pt x="579421" y="1284837"/>
                  </a:cubicBezTo>
                  <a:cubicBezTo>
                    <a:pt x="596773" y="1232780"/>
                    <a:pt x="602810" y="1197320"/>
                    <a:pt x="620162" y="1094714"/>
                  </a:cubicBezTo>
                  <a:cubicBezTo>
                    <a:pt x="637515" y="992108"/>
                    <a:pt x="666184" y="795195"/>
                    <a:pt x="683536" y="669201"/>
                  </a:cubicBezTo>
                  <a:cubicBezTo>
                    <a:pt x="700888" y="543207"/>
                    <a:pt x="711451" y="424758"/>
                    <a:pt x="724277" y="338750"/>
                  </a:cubicBezTo>
                  <a:cubicBezTo>
                    <a:pt x="737103" y="252742"/>
                    <a:pt x="750683" y="201439"/>
                    <a:pt x="760491" y="153154"/>
                  </a:cubicBezTo>
                  <a:cubicBezTo>
                    <a:pt x="770299" y="104869"/>
                    <a:pt x="776334" y="72427"/>
                    <a:pt x="783124" y="49039"/>
                  </a:cubicBezTo>
                  <a:cubicBezTo>
                    <a:pt x="789914" y="25651"/>
                    <a:pt x="795195" y="20369"/>
                    <a:pt x="801231" y="12825"/>
                  </a:cubicBezTo>
                  <a:cubicBezTo>
                    <a:pt x="807267" y="5281"/>
                    <a:pt x="811793" y="0"/>
                    <a:pt x="819338" y="3772"/>
                  </a:cubicBezTo>
                  <a:cubicBezTo>
                    <a:pt x="826883" y="7544"/>
                    <a:pt x="837446" y="14334"/>
                    <a:pt x="846499" y="35459"/>
                  </a:cubicBezTo>
                  <a:cubicBezTo>
                    <a:pt x="855552" y="56584"/>
                    <a:pt x="865360" y="89025"/>
                    <a:pt x="873659" y="130520"/>
                  </a:cubicBezTo>
                  <a:cubicBezTo>
                    <a:pt x="881958" y="172015"/>
                    <a:pt x="887240" y="218037"/>
                    <a:pt x="896293" y="284429"/>
                  </a:cubicBezTo>
                  <a:cubicBezTo>
                    <a:pt x="905346" y="350821"/>
                    <a:pt x="913645" y="437584"/>
                    <a:pt x="927980" y="528873"/>
                  </a:cubicBezTo>
                  <a:cubicBezTo>
                    <a:pt x="942315" y="620162"/>
                    <a:pt x="970230" y="750683"/>
                    <a:pt x="982301" y="832164"/>
                  </a:cubicBezTo>
                  <a:cubicBezTo>
                    <a:pt x="994372" y="913645"/>
                    <a:pt x="992864" y="964194"/>
                    <a:pt x="1000408" y="1017760"/>
                  </a:cubicBezTo>
                  <a:cubicBezTo>
                    <a:pt x="1007952" y="1071326"/>
                    <a:pt x="1017006" y="1109804"/>
                    <a:pt x="1027568" y="1153562"/>
                  </a:cubicBezTo>
                  <a:cubicBezTo>
                    <a:pt x="1038130" y="1197320"/>
                    <a:pt x="1053220" y="1247114"/>
                    <a:pt x="1063782" y="1280310"/>
                  </a:cubicBezTo>
                  <a:cubicBezTo>
                    <a:pt x="1074344" y="1313506"/>
                    <a:pt x="1081134" y="1330859"/>
                    <a:pt x="1090942" y="1352738"/>
                  </a:cubicBezTo>
                  <a:cubicBezTo>
                    <a:pt x="1100750" y="1374617"/>
                    <a:pt x="1112067" y="1398005"/>
                    <a:pt x="1122629" y="1411585"/>
                  </a:cubicBezTo>
                  <a:cubicBezTo>
                    <a:pt x="1133191" y="1425165"/>
                    <a:pt x="1140736" y="1425920"/>
                    <a:pt x="1154316" y="1434219"/>
                  </a:cubicBezTo>
                  <a:cubicBezTo>
                    <a:pt x="1167896" y="1442518"/>
                    <a:pt x="1169406" y="1456098"/>
                    <a:pt x="1204111" y="1461379"/>
                  </a:cubicBezTo>
                  <a:cubicBezTo>
                    <a:pt x="1238816" y="1466660"/>
                    <a:pt x="1290873" y="1465152"/>
                    <a:pt x="1362546" y="1465906"/>
                  </a:cubicBezTo>
                  <a:cubicBezTo>
                    <a:pt x="1434219" y="1466661"/>
                    <a:pt x="1634150" y="1465906"/>
                    <a:pt x="1634150" y="1465906"/>
                  </a:cubicBezTo>
                </a:path>
              </a:pathLst>
            </a:custGeom>
            <a:noFill/>
            <a:ln w="28575" cap="flat" cmpd="sng" algn="ctr">
              <a:solidFill>
                <a:srgbClr val="00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grpSp>
      <p:pic>
        <p:nvPicPr>
          <p:cNvPr id="480260" name="Picture 4"/>
          <p:cNvPicPr>
            <a:picLocks noChangeAspect="1" noChangeArrowheads="1"/>
          </p:cNvPicPr>
          <p:nvPr/>
        </p:nvPicPr>
        <p:blipFill>
          <a:blip r:embed="rId3" cstate="print"/>
          <a:srcRect/>
          <a:stretch>
            <a:fillRect/>
          </a:stretch>
        </p:blipFill>
        <p:spPr bwMode="auto">
          <a:xfrm>
            <a:off x="559693" y="1581150"/>
            <a:ext cx="8332787" cy="5276850"/>
          </a:xfrm>
          <a:prstGeom prst="rect">
            <a:avLst/>
          </a:prstGeom>
          <a:noFill/>
          <a:ln w="9525">
            <a:noFill/>
            <a:miter lim="800000"/>
            <a:headEnd/>
            <a:tailEnd/>
          </a:ln>
          <a:effectLst/>
        </p:spPr>
      </p:pic>
      <p:grpSp>
        <p:nvGrpSpPr>
          <p:cNvPr id="3" name="Group 19"/>
          <p:cNvGrpSpPr/>
          <p:nvPr/>
        </p:nvGrpSpPr>
        <p:grpSpPr>
          <a:xfrm>
            <a:off x="7740352" y="5633864"/>
            <a:ext cx="2304256" cy="1224136"/>
            <a:chOff x="7740352" y="5633864"/>
            <a:chExt cx="2304256" cy="1224136"/>
          </a:xfrm>
        </p:grpSpPr>
        <p:sp>
          <p:nvSpPr>
            <p:cNvPr id="14" name="Rectangle 13"/>
            <p:cNvSpPr/>
            <p:nvPr/>
          </p:nvSpPr>
          <p:spPr bwMode="auto">
            <a:xfrm>
              <a:off x="7740352" y="5633864"/>
              <a:ext cx="1152128" cy="1224136"/>
            </a:xfrm>
            <a:prstGeom prst="rect">
              <a:avLst/>
            </a:prstGeom>
            <a:solidFill>
              <a:srgbClr val="DDF4F8"/>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15" name="Rectangle 14"/>
            <p:cNvSpPr/>
            <p:nvPr/>
          </p:nvSpPr>
          <p:spPr bwMode="auto">
            <a:xfrm>
              <a:off x="8892480" y="5633864"/>
              <a:ext cx="1152128" cy="122413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cxnSp>
          <p:nvCxnSpPr>
            <p:cNvPr id="18" name="Straight Connector 17"/>
            <p:cNvCxnSpPr/>
            <p:nvPr/>
          </p:nvCxnSpPr>
          <p:spPr bwMode="auto">
            <a:xfrm>
              <a:off x="7740352" y="6055907"/>
              <a:ext cx="1152128" cy="0"/>
            </a:xfrm>
            <a:prstGeom prst="line">
              <a:avLst/>
            </a:prstGeom>
            <a:solidFill>
              <a:schemeClr val="accent1"/>
            </a:solidFill>
            <a:ln w="28575" cap="flat" cmpd="sng" algn="ctr">
              <a:solidFill>
                <a:srgbClr val="0080FF"/>
              </a:solidFill>
              <a:prstDash val="solid"/>
              <a:round/>
              <a:headEnd type="none" w="med" len="med"/>
              <a:tailEnd type="none" w="med" len="med"/>
            </a:ln>
            <a:effectLst/>
          </p:spPr>
        </p:cxnSp>
      </p:grpSp>
    </p:spTree>
    <p:extLst>
      <p:ext uri="{BB962C8B-B14F-4D97-AF65-F5344CB8AC3E}">
        <p14:creationId xmlns:p14="http://schemas.microsoft.com/office/powerpoint/2010/main" val="456644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pPr eaLnBrk="1" hangingPunct="1">
              <a:defRPr/>
            </a:pPr>
            <a:r>
              <a:rPr lang="en-US" dirty="0">
                <a:effectLst>
                  <a:outerShdw blurRad="38100" dist="38100" dir="2700000" algn="tl">
                    <a:srgbClr val="C0C0C0"/>
                  </a:outerShdw>
                </a:effectLst>
              </a:rPr>
              <a:t>Easier and Safer:</a:t>
            </a:r>
            <a:br>
              <a:rPr lang="en-US" dirty="0">
                <a:effectLst>
                  <a:outerShdw blurRad="38100" dist="38100" dir="2700000" algn="tl">
                    <a:srgbClr val="C0C0C0"/>
                  </a:outerShdw>
                </a:effectLst>
              </a:rPr>
            </a:br>
            <a:r>
              <a:rPr lang="en-US" dirty="0">
                <a:effectLst>
                  <a:outerShdw blurRad="38100" dist="38100" dir="2700000" algn="tl">
                    <a:srgbClr val="C0C0C0"/>
                  </a:outerShdw>
                </a:effectLst>
              </a:rPr>
              <a:t>Fieldbus Has High Signal Integrity</a:t>
            </a:r>
          </a:p>
        </p:txBody>
      </p:sp>
      <p:sp>
        <p:nvSpPr>
          <p:cNvPr id="71683" name="Rectangle 3"/>
          <p:cNvSpPr>
            <a:spLocks noGrp="1" noChangeArrowheads="1"/>
          </p:cNvSpPr>
          <p:nvPr>
            <p:ph sz="half" idx="1"/>
          </p:nvPr>
        </p:nvSpPr>
        <p:spPr>
          <a:xfrm>
            <a:off x="590550" y="1052736"/>
            <a:ext cx="4095750" cy="3168352"/>
          </a:xfrm>
        </p:spPr>
        <p:txBody>
          <a:bodyPr/>
          <a:lstStyle/>
          <a:p>
            <a:pPr eaLnBrk="1" hangingPunct="1">
              <a:buNone/>
            </a:pPr>
            <a:r>
              <a:rPr lang="en-US" sz="2400" dirty="0"/>
              <a:t>Hardwired</a:t>
            </a:r>
          </a:p>
          <a:p>
            <a:pPr eaLnBrk="1" hangingPunct="1"/>
            <a:r>
              <a:rPr lang="en-US" sz="2400" dirty="0"/>
              <a:t>Analog gets distorted</a:t>
            </a:r>
          </a:p>
          <a:p>
            <a:pPr lvl="1" eaLnBrk="1" hangingPunct="1"/>
            <a:r>
              <a:rPr lang="en-US" sz="2000" dirty="0"/>
              <a:t>Increased resistance limits current; power starvation</a:t>
            </a:r>
          </a:p>
          <a:p>
            <a:pPr lvl="1" eaLnBrk="1" hangingPunct="1"/>
            <a:r>
              <a:rPr lang="en-US" sz="2000" dirty="0"/>
              <a:t>Water increases current</a:t>
            </a:r>
          </a:p>
          <a:p>
            <a:pPr lvl="1" eaLnBrk="1" hangingPunct="1"/>
            <a:r>
              <a:rPr lang="en-US" sz="2000" dirty="0"/>
              <a:t>Dust</a:t>
            </a:r>
          </a:p>
          <a:p>
            <a:pPr lvl="1" eaLnBrk="1" hangingPunct="1"/>
            <a:r>
              <a:rPr lang="en-US" sz="2000" dirty="0"/>
              <a:t>Humidity/condensation</a:t>
            </a:r>
          </a:p>
          <a:p>
            <a:pPr eaLnBrk="1" hangingPunct="1"/>
            <a:r>
              <a:rPr lang="en-US" sz="2400" dirty="0"/>
              <a:t>“On-scale” distortion not detected; </a:t>
            </a:r>
            <a:r>
              <a:rPr lang="en-US" sz="2400" dirty="0">
                <a:solidFill>
                  <a:srgbClr val="FF0000"/>
                </a:solidFill>
              </a:rPr>
              <a:t>covert</a:t>
            </a:r>
          </a:p>
        </p:txBody>
      </p:sp>
      <p:sp>
        <p:nvSpPr>
          <p:cNvPr id="50" name="Content Placeholder 49"/>
          <p:cNvSpPr>
            <a:spLocks noGrp="1"/>
          </p:cNvSpPr>
          <p:nvPr>
            <p:ph sz="half" idx="2"/>
          </p:nvPr>
        </p:nvSpPr>
        <p:spPr>
          <a:xfrm>
            <a:off x="4838700" y="1052736"/>
            <a:ext cx="4095750" cy="2664296"/>
          </a:xfrm>
        </p:spPr>
        <p:txBody>
          <a:bodyPr/>
          <a:lstStyle/>
          <a:p>
            <a:pPr>
              <a:buNone/>
            </a:pPr>
            <a:r>
              <a:rPr lang="en-US" sz="2400" dirty="0"/>
              <a:t>Fieldbus</a:t>
            </a:r>
          </a:p>
          <a:p>
            <a:r>
              <a:rPr lang="en-US" sz="2400" dirty="0"/>
              <a:t>Digital signal does not get "limited"</a:t>
            </a:r>
          </a:p>
          <a:p>
            <a:r>
              <a:rPr lang="en-US" sz="2400" dirty="0"/>
              <a:t>Communication signal diagnostics</a:t>
            </a:r>
          </a:p>
          <a:p>
            <a:pPr lvl="1"/>
            <a:r>
              <a:rPr lang="en-US" sz="2000" dirty="0"/>
              <a:t>Any distortion of a digital process variable is alerted; </a:t>
            </a:r>
            <a:r>
              <a:rPr lang="en-US" sz="2000" dirty="0">
                <a:solidFill>
                  <a:srgbClr val="00B050"/>
                </a:solidFill>
              </a:rPr>
              <a:t>overt</a:t>
            </a:r>
          </a:p>
          <a:p>
            <a:endParaRPr lang="en-US" sz="2400" dirty="0"/>
          </a:p>
        </p:txBody>
      </p:sp>
      <p:grpSp>
        <p:nvGrpSpPr>
          <p:cNvPr id="2" name="Group 55"/>
          <p:cNvGrpSpPr>
            <a:grpSpLocks/>
          </p:cNvGrpSpPr>
          <p:nvPr/>
        </p:nvGrpSpPr>
        <p:grpSpPr bwMode="auto">
          <a:xfrm>
            <a:off x="468313" y="4581128"/>
            <a:ext cx="4176712" cy="1733550"/>
            <a:chOff x="1156" y="2686"/>
            <a:chExt cx="2631" cy="1092"/>
          </a:xfrm>
        </p:grpSpPr>
        <p:grpSp>
          <p:nvGrpSpPr>
            <p:cNvPr id="3" name="Group 31"/>
            <p:cNvGrpSpPr>
              <a:grpSpLocks/>
            </p:cNvGrpSpPr>
            <p:nvPr/>
          </p:nvGrpSpPr>
          <p:grpSpPr bwMode="auto">
            <a:xfrm>
              <a:off x="1701" y="3203"/>
              <a:ext cx="181" cy="499"/>
              <a:chOff x="1701" y="3203"/>
              <a:chExt cx="181" cy="499"/>
            </a:xfrm>
          </p:grpSpPr>
          <p:sp>
            <p:nvSpPr>
              <p:cNvPr id="71708" name="Line 28"/>
              <p:cNvSpPr>
                <a:spLocks noChangeShapeType="1"/>
              </p:cNvSpPr>
              <p:nvPr/>
            </p:nvSpPr>
            <p:spPr bwMode="auto">
              <a:xfrm>
                <a:off x="1791" y="3203"/>
                <a:ext cx="0" cy="454"/>
              </a:xfrm>
              <a:prstGeom prst="line">
                <a:avLst/>
              </a:prstGeom>
              <a:noFill/>
              <a:ln w="9525">
                <a:solidFill>
                  <a:schemeClr val="tx1"/>
                </a:solidFill>
                <a:round/>
                <a:headEnd/>
                <a:tailEnd/>
              </a:ln>
              <a:effectLst/>
            </p:spPr>
            <p:txBody>
              <a:bodyPr/>
              <a:lstStyle/>
              <a:p>
                <a:endParaRPr lang="en-US"/>
              </a:p>
            </p:txBody>
          </p:sp>
          <p:sp>
            <p:nvSpPr>
              <p:cNvPr id="71709" name="Line 29"/>
              <p:cNvSpPr>
                <a:spLocks noChangeShapeType="1"/>
              </p:cNvSpPr>
              <p:nvPr/>
            </p:nvSpPr>
            <p:spPr bwMode="auto">
              <a:xfrm>
                <a:off x="1701" y="3657"/>
                <a:ext cx="181" cy="0"/>
              </a:xfrm>
              <a:prstGeom prst="line">
                <a:avLst/>
              </a:prstGeom>
              <a:noFill/>
              <a:ln w="9525">
                <a:solidFill>
                  <a:schemeClr val="tx1"/>
                </a:solidFill>
                <a:round/>
                <a:headEnd/>
                <a:tailEnd/>
              </a:ln>
              <a:effectLst/>
            </p:spPr>
            <p:txBody>
              <a:bodyPr/>
              <a:lstStyle/>
              <a:p>
                <a:endParaRPr lang="en-US"/>
              </a:p>
            </p:txBody>
          </p:sp>
          <p:sp>
            <p:nvSpPr>
              <p:cNvPr id="71710" name="Line 30"/>
              <p:cNvSpPr>
                <a:spLocks noChangeShapeType="1"/>
              </p:cNvSpPr>
              <p:nvPr/>
            </p:nvSpPr>
            <p:spPr bwMode="auto">
              <a:xfrm>
                <a:off x="1746" y="3702"/>
                <a:ext cx="91" cy="0"/>
              </a:xfrm>
              <a:prstGeom prst="line">
                <a:avLst/>
              </a:prstGeom>
              <a:noFill/>
              <a:ln w="9525">
                <a:solidFill>
                  <a:schemeClr val="tx1"/>
                </a:solidFill>
                <a:round/>
                <a:headEnd/>
                <a:tailEnd/>
              </a:ln>
              <a:effectLst/>
            </p:spPr>
            <p:txBody>
              <a:bodyPr/>
              <a:lstStyle/>
              <a:p>
                <a:endParaRPr lang="en-US"/>
              </a:p>
            </p:txBody>
          </p:sp>
        </p:grpSp>
        <p:grpSp>
          <p:nvGrpSpPr>
            <p:cNvPr id="4" name="Group 27"/>
            <p:cNvGrpSpPr>
              <a:grpSpLocks/>
            </p:cNvGrpSpPr>
            <p:nvPr/>
          </p:nvGrpSpPr>
          <p:grpSpPr bwMode="auto">
            <a:xfrm>
              <a:off x="1519" y="3022"/>
              <a:ext cx="1769" cy="181"/>
              <a:chOff x="1519" y="3022"/>
              <a:chExt cx="2087" cy="181"/>
            </a:xfrm>
          </p:grpSpPr>
          <p:sp>
            <p:nvSpPr>
              <p:cNvPr id="71705" name="Line 25"/>
              <p:cNvSpPr>
                <a:spLocks noChangeShapeType="1"/>
              </p:cNvSpPr>
              <p:nvPr/>
            </p:nvSpPr>
            <p:spPr bwMode="auto">
              <a:xfrm>
                <a:off x="1519" y="3022"/>
                <a:ext cx="2087" cy="0"/>
              </a:xfrm>
              <a:prstGeom prst="line">
                <a:avLst/>
              </a:prstGeom>
              <a:noFill/>
              <a:ln w="9525">
                <a:solidFill>
                  <a:schemeClr val="tx1"/>
                </a:solidFill>
                <a:round/>
                <a:headEnd/>
                <a:tailEnd/>
              </a:ln>
              <a:effectLst/>
            </p:spPr>
            <p:txBody>
              <a:bodyPr/>
              <a:lstStyle/>
              <a:p>
                <a:endParaRPr lang="en-US"/>
              </a:p>
            </p:txBody>
          </p:sp>
          <p:sp>
            <p:nvSpPr>
              <p:cNvPr id="71706" name="Line 26"/>
              <p:cNvSpPr>
                <a:spLocks noChangeShapeType="1"/>
              </p:cNvSpPr>
              <p:nvPr/>
            </p:nvSpPr>
            <p:spPr bwMode="auto">
              <a:xfrm>
                <a:off x="1519" y="3203"/>
                <a:ext cx="2087" cy="0"/>
              </a:xfrm>
              <a:prstGeom prst="line">
                <a:avLst/>
              </a:prstGeom>
              <a:noFill/>
              <a:ln w="9525">
                <a:solidFill>
                  <a:schemeClr val="tx1"/>
                </a:solidFill>
                <a:round/>
                <a:headEnd/>
                <a:tailEnd/>
              </a:ln>
              <a:effectLst/>
            </p:spPr>
            <p:txBody>
              <a:bodyPr/>
              <a:lstStyle/>
              <a:p>
                <a:endParaRPr lang="en-US"/>
              </a:p>
            </p:txBody>
          </p:sp>
        </p:grpSp>
        <p:grpSp>
          <p:nvGrpSpPr>
            <p:cNvPr id="5" name="Group 16"/>
            <p:cNvGrpSpPr>
              <a:grpSpLocks/>
            </p:cNvGrpSpPr>
            <p:nvPr/>
          </p:nvGrpSpPr>
          <p:grpSpPr bwMode="auto">
            <a:xfrm>
              <a:off x="1474" y="2976"/>
              <a:ext cx="91" cy="273"/>
              <a:chOff x="1474" y="2976"/>
              <a:chExt cx="91" cy="273"/>
            </a:xfrm>
          </p:grpSpPr>
          <p:sp>
            <p:nvSpPr>
              <p:cNvPr id="71694" name="AutoShape 14"/>
              <p:cNvSpPr>
                <a:spLocks noChangeArrowheads="1"/>
              </p:cNvSpPr>
              <p:nvPr/>
            </p:nvSpPr>
            <p:spPr bwMode="auto">
              <a:xfrm>
                <a:off x="1474" y="2976"/>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sp>
            <p:nvSpPr>
              <p:cNvPr id="71695" name="AutoShape 15"/>
              <p:cNvSpPr>
                <a:spLocks noChangeArrowheads="1"/>
              </p:cNvSpPr>
              <p:nvPr/>
            </p:nvSpPr>
            <p:spPr bwMode="auto">
              <a:xfrm>
                <a:off x="1474" y="3158"/>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grpSp>
        <p:grpSp>
          <p:nvGrpSpPr>
            <p:cNvPr id="6" name="Group 17"/>
            <p:cNvGrpSpPr>
              <a:grpSpLocks/>
            </p:cNvGrpSpPr>
            <p:nvPr/>
          </p:nvGrpSpPr>
          <p:grpSpPr bwMode="auto">
            <a:xfrm>
              <a:off x="1746" y="2976"/>
              <a:ext cx="91" cy="273"/>
              <a:chOff x="1474" y="2976"/>
              <a:chExt cx="91" cy="273"/>
            </a:xfrm>
          </p:grpSpPr>
          <p:sp>
            <p:nvSpPr>
              <p:cNvPr id="71698" name="AutoShape 18"/>
              <p:cNvSpPr>
                <a:spLocks noChangeArrowheads="1"/>
              </p:cNvSpPr>
              <p:nvPr/>
            </p:nvSpPr>
            <p:spPr bwMode="auto">
              <a:xfrm>
                <a:off x="1474" y="2976"/>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sp>
            <p:nvSpPr>
              <p:cNvPr id="71699" name="AutoShape 19"/>
              <p:cNvSpPr>
                <a:spLocks noChangeArrowheads="1"/>
              </p:cNvSpPr>
              <p:nvPr/>
            </p:nvSpPr>
            <p:spPr bwMode="auto">
              <a:xfrm>
                <a:off x="1474" y="3158"/>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grpSp>
        <p:sp>
          <p:nvSpPr>
            <p:cNvPr id="71700" name="Rectangle 20"/>
            <p:cNvSpPr>
              <a:spLocks noChangeArrowheads="1"/>
            </p:cNvSpPr>
            <p:nvPr/>
          </p:nvSpPr>
          <p:spPr bwMode="auto">
            <a:xfrm>
              <a:off x="1247" y="2931"/>
              <a:ext cx="227" cy="590"/>
            </a:xfrm>
            <a:prstGeom prst="rect">
              <a:avLst/>
            </a:prstGeom>
            <a:solidFill>
              <a:schemeClr val="accent1"/>
            </a:solidFill>
            <a:ln w="9525">
              <a:solidFill>
                <a:schemeClr val="tx1"/>
              </a:solidFill>
              <a:miter lim="800000"/>
              <a:headEnd/>
              <a:tailEnd/>
            </a:ln>
            <a:effectLst/>
          </p:spPr>
          <p:txBody>
            <a:bodyPr wrap="none" anchor="ctr"/>
            <a:lstStyle/>
            <a:p>
              <a:pPr algn="ctr"/>
              <a:r>
                <a:rPr lang="en-US"/>
                <a:t>AI</a:t>
              </a:r>
            </a:p>
          </p:txBody>
        </p:sp>
        <p:grpSp>
          <p:nvGrpSpPr>
            <p:cNvPr id="7" name="Group 21"/>
            <p:cNvGrpSpPr>
              <a:grpSpLocks/>
            </p:cNvGrpSpPr>
            <p:nvPr/>
          </p:nvGrpSpPr>
          <p:grpSpPr bwMode="auto">
            <a:xfrm>
              <a:off x="2653" y="2976"/>
              <a:ext cx="91" cy="273"/>
              <a:chOff x="1474" y="2976"/>
              <a:chExt cx="91" cy="273"/>
            </a:xfrm>
          </p:grpSpPr>
          <p:sp>
            <p:nvSpPr>
              <p:cNvPr id="71702" name="AutoShape 22"/>
              <p:cNvSpPr>
                <a:spLocks noChangeArrowheads="1"/>
              </p:cNvSpPr>
              <p:nvPr/>
            </p:nvSpPr>
            <p:spPr bwMode="auto">
              <a:xfrm>
                <a:off x="1474" y="2976"/>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sp>
            <p:nvSpPr>
              <p:cNvPr id="71703" name="AutoShape 23"/>
              <p:cNvSpPr>
                <a:spLocks noChangeArrowheads="1"/>
              </p:cNvSpPr>
              <p:nvPr/>
            </p:nvSpPr>
            <p:spPr bwMode="auto">
              <a:xfrm>
                <a:off x="1474" y="3158"/>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grpSp>
        <p:sp>
          <p:nvSpPr>
            <p:cNvPr id="71704" name="Rectangle 24"/>
            <p:cNvSpPr>
              <a:spLocks noChangeArrowheads="1"/>
            </p:cNvSpPr>
            <p:nvPr/>
          </p:nvSpPr>
          <p:spPr bwMode="auto">
            <a:xfrm>
              <a:off x="1202" y="2886"/>
              <a:ext cx="680" cy="680"/>
            </a:xfrm>
            <a:prstGeom prst="rect">
              <a:avLst/>
            </a:prstGeom>
            <a:noFill/>
            <a:ln w="9525">
              <a:solidFill>
                <a:schemeClr val="tx1"/>
              </a:solidFill>
              <a:miter lim="800000"/>
              <a:headEnd/>
              <a:tailEnd/>
            </a:ln>
            <a:effectLst/>
          </p:spPr>
          <p:txBody>
            <a:bodyPr wrap="none" anchor="ctr"/>
            <a:lstStyle/>
            <a:p>
              <a:endParaRPr lang="en-US"/>
            </a:p>
          </p:txBody>
        </p:sp>
        <p:sp>
          <p:nvSpPr>
            <p:cNvPr id="71712" name="Rectangle 32"/>
            <p:cNvSpPr>
              <a:spLocks noChangeArrowheads="1"/>
            </p:cNvSpPr>
            <p:nvPr/>
          </p:nvSpPr>
          <p:spPr bwMode="auto">
            <a:xfrm>
              <a:off x="2608" y="2886"/>
              <a:ext cx="363" cy="680"/>
            </a:xfrm>
            <a:prstGeom prst="rect">
              <a:avLst/>
            </a:prstGeom>
            <a:noFill/>
            <a:ln w="9525">
              <a:solidFill>
                <a:schemeClr val="tx1"/>
              </a:solidFill>
              <a:miter lim="800000"/>
              <a:headEnd/>
              <a:tailEnd/>
            </a:ln>
            <a:effectLst/>
          </p:spPr>
          <p:txBody>
            <a:bodyPr wrap="none" anchor="ctr"/>
            <a:lstStyle/>
            <a:p>
              <a:endParaRPr lang="en-US"/>
            </a:p>
          </p:txBody>
        </p:sp>
        <p:grpSp>
          <p:nvGrpSpPr>
            <p:cNvPr id="8" name="Group 33"/>
            <p:cNvGrpSpPr>
              <a:grpSpLocks/>
            </p:cNvGrpSpPr>
            <p:nvPr/>
          </p:nvGrpSpPr>
          <p:grpSpPr bwMode="auto">
            <a:xfrm>
              <a:off x="2834" y="2976"/>
              <a:ext cx="91" cy="273"/>
              <a:chOff x="1474" y="2976"/>
              <a:chExt cx="91" cy="273"/>
            </a:xfrm>
          </p:grpSpPr>
          <p:sp>
            <p:nvSpPr>
              <p:cNvPr id="71714" name="AutoShape 34"/>
              <p:cNvSpPr>
                <a:spLocks noChangeArrowheads="1"/>
              </p:cNvSpPr>
              <p:nvPr/>
            </p:nvSpPr>
            <p:spPr bwMode="auto">
              <a:xfrm>
                <a:off x="1474" y="2976"/>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sp>
            <p:nvSpPr>
              <p:cNvPr id="71715" name="AutoShape 35"/>
              <p:cNvSpPr>
                <a:spLocks noChangeArrowheads="1"/>
              </p:cNvSpPr>
              <p:nvPr/>
            </p:nvSpPr>
            <p:spPr bwMode="auto">
              <a:xfrm>
                <a:off x="1474" y="3158"/>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grpSp>
        <p:sp>
          <p:nvSpPr>
            <p:cNvPr id="71716" name="Text Box 36"/>
            <p:cNvSpPr txBox="1">
              <a:spLocks noChangeArrowheads="1"/>
            </p:cNvSpPr>
            <p:nvPr/>
          </p:nvSpPr>
          <p:spPr bwMode="auto">
            <a:xfrm>
              <a:off x="1156" y="2686"/>
              <a:ext cx="769" cy="212"/>
            </a:xfrm>
            <a:prstGeom prst="rect">
              <a:avLst/>
            </a:prstGeom>
            <a:noFill/>
            <a:ln w="9525">
              <a:noFill/>
              <a:miter lim="800000"/>
              <a:headEnd/>
              <a:tailEnd/>
            </a:ln>
            <a:effectLst/>
          </p:spPr>
          <p:txBody>
            <a:bodyPr wrap="none">
              <a:spAutoFit/>
            </a:bodyPr>
            <a:lstStyle/>
            <a:p>
              <a:pPr algn="ctr"/>
              <a:r>
                <a:rPr lang="en-US" dirty="0"/>
                <a:t>Marshalling</a:t>
              </a:r>
            </a:p>
          </p:txBody>
        </p:sp>
        <p:sp>
          <p:nvSpPr>
            <p:cNvPr id="71717" name="Text Box 37"/>
            <p:cNvSpPr txBox="1">
              <a:spLocks noChangeArrowheads="1"/>
            </p:cNvSpPr>
            <p:nvPr/>
          </p:nvSpPr>
          <p:spPr bwMode="auto">
            <a:xfrm>
              <a:off x="2200" y="3566"/>
              <a:ext cx="1160" cy="212"/>
            </a:xfrm>
            <a:prstGeom prst="rect">
              <a:avLst/>
            </a:prstGeom>
            <a:noFill/>
            <a:ln w="9525">
              <a:noFill/>
              <a:miter lim="800000"/>
              <a:headEnd/>
              <a:tailEnd/>
            </a:ln>
            <a:effectLst/>
          </p:spPr>
          <p:txBody>
            <a:bodyPr wrap="none">
              <a:spAutoFit/>
            </a:bodyPr>
            <a:lstStyle/>
            <a:p>
              <a:pPr algn="ctr"/>
              <a:r>
                <a:rPr lang="en-US" dirty="0"/>
                <a:t>Field Junction Box</a:t>
              </a:r>
            </a:p>
          </p:txBody>
        </p:sp>
        <p:sp>
          <p:nvSpPr>
            <p:cNvPr id="71718" name="Text Box 38"/>
            <p:cNvSpPr txBox="1">
              <a:spLocks noChangeArrowheads="1"/>
            </p:cNvSpPr>
            <p:nvPr/>
          </p:nvSpPr>
          <p:spPr bwMode="auto">
            <a:xfrm>
              <a:off x="1923" y="2991"/>
              <a:ext cx="600" cy="212"/>
            </a:xfrm>
            <a:prstGeom prst="rect">
              <a:avLst/>
            </a:prstGeom>
            <a:noFill/>
            <a:ln w="9525">
              <a:noFill/>
              <a:miter lim="800000"/>
              <a:headEnd/>
              <a:tailEnd/>
            </a:ln>
            <a:effectLst/>
          </p:spPr>
          <p:txBody>
            <a:bodyPr wrap="none">
              <a:spAutoFit/>
            </a:bodyPr>
            <a:lstStyle/>
            <a:p>
              <a:pPr algn="ctr"/>
              <a:r>
                <a:rPr lang="en-US"/>
                <a:t>4-20 mA</a:t>
              </a:r>
            </a:p>
          </p:txBody>
        </p:sp>
        <p:grpSp>
          <p:nvGrpSpPr>
            <p:cNvPr id="9" name="Group 51"/>
            <p:cNvGrpSpPr>
              <a:grpSpLocks/>
            </p:cNvGrpSpPr>
            <p:nvPr/>
          </p:nvGrpSpPr>
          <p:grpSpPr bwMode="auto">
            <a:xfrm>
              <a:off x="3243" y="2886"/>
              <a:ext cx="544" cy="453"/>
              <a:chOff x="3243" y="2886"/>
              <a:chExt cx="544" cy="453"/>
            </a:xfrm>
          </p:grpSpPr>
          <p:grpSp>
            <p:nvGrpSpPr>
              <p:cNvPr id="11" name="Group 39"/>
              <p:cNvGrpSpPr>
                <a:grpSpLocks/>
              </p:cNvGrpSpPr>
              <p:nvPr/>
            </p:nvGrpSpPr>
            <p:grpSpPr bwMode="auto">
              <a:xfrm>
                <a:off x="3243" y="2976"/>
                <a:ext cx="91" cy="273"/>
                <a:chOff x="1474" y="2976"/>
                <a:chExt cx="91" cy="273"/>
              </a:xfrm>
            </p:grpSpPr>
            <p:sp>
              <p:nvSpPr>
                <p:cNvPr id="71720" name="AutoShape 40"/>
                <p:cNvSpPr>
                  <a:spLocks noChangeArrowheads="1"/>
                </p:cNvSpPr>
                <p:nvPr/>
              </p:nvSpPr>
              <p:spPr bwMode="auto">
                <a:xfrm>
                  <a:off x="1474" y="2976"/>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sp>
              <p:nvSpPr>
                <p:cNvPr id="71721" name="AutoShape 41"/>
                <p:cNvSpPr>
                  <a:spLocks noChangeArrowheads="1"/>
                </p:cNvSpPr>
                <p:nvPr/>
              </p:nvSpPr>
              <p:spPr bwMode="auto">
                <a:xfrm>
                  <a:off x="1474" y="3158"/>
                  <a:ext cx="91" cy="91"/>
                </a:xfrm>
                <a:prstGeom prst="flowChartSummingJunction">
                  <a:avLst/>
                </a:prstGeom>
                <a:solidFill>
                  <a:srgbClr val="C0C0C0"/>
                </a:solidFill>
                <a:ln w="9525">
                  <a:solidFill>
                    <a:schemeClr val="tx1"/>
                  </a:solidFill>
                  <a:round/>
                  <a:headEnd/>
                  <a:tailEnd/>
                </a:ln>
                <a:effectLst/>
              </p:spPr>
              <p:txBody>
                <a:bodyPr wrap="none" anchor="ctr"/>
                <a:lstStyle/>
                <a:p>
                  <a:endParaRPr lang="en-US"/>
                </a:p>
              </p:txBody>
            </p:sp>
          </p:grpSp>
          <p:sp>
            <p:nvSpPr>
              <p:cNvPr id="71723" name="AutoShape 43"/>
              <p:cNvSpPr>
                <a:spLocks noChangeArrowheads="1"/>
              </p:cNvSpPr>
              <p:nvPr/>
            </p:nvSpPr>
            <p:spPr bwMode="auto">
              <a:xfrm>
                <a:off x="3334" y="2886"/>
                <a:ext cx="453" cy="453"/>
              </a:xfrm>
              <a:prstGeom prst="flowChartSummingJunction">
                <a:avLst/>
              </a:prstGeom>
              <a:solidFill>
                <a:schemeClr val="accent1"/>
              </a:solidFill>
              <a:ln w="9525">
                <a:solidFill>
                  <a:schemeClr val="tx1"/>
                </a:solidFill>
                <a:round/>
                <a:headEnd/>
                <a:tailEnd/>
              </a:ln>
              <a:effectLst/>
            </p:spPr>
            <p:txBody>
              <a:bodyPr wrap="none" anchor="ctr"/>
              <a:lstStyle/>
              <a:p>
                <a:endParaRPr lang="en-US"/>
              </a:p>
            </p:txBody>
          </p:sp>
        </p:grpSp>
        <p:sp>
          <p:nvSpPr>
            <p:cNvPr id="71734" name="Oval 54"/>
            <p:cNvSpPr>
              <a:spLocks noChangeArrowheads="1"/>
            </p:cNvSpPr>
            <p:nvPr/>
          </p:nvSpPr>
          <p:spPr bwMode="auto">
            <a:xfrm>
              <a:off x="2562" y="2931"/>
              <a:ext cx="454" cy="182"/>
            </a:xfrm>
            <a:prstGeom prst="ellipse">
              <a:avLst/>
            </a:prstGeom>
            <a:noFill/>
            <a:ln w="9525">
              <a:solidFill>
                <a:srgbClr val="FF0000"/>
              </a:solidFill>
              <a:prstDash val="dash"/>
              <a:round/>
              <a:headEnd/>
              <a:tailEnd/>
            </a:ln>
            <a:effectLst/>
          </p:spPr>
          <p:txBody>
            <a:bodyPr wrap="none" anchor="ctr"/>
            <a:lstStyle/>
            <a:p>
              <a:endParaRPr lang="en-US"/>
            </a:p>
          </p:txBody>
        </p:sp>
        <p:sp>
          <p:nvSpPr>
            <p:cNvPr id="57" name="Oval 54"/>
            <p:cNvSpPr>
              <a:spLocks noChangeArrowheads="1"/>
            </p:cNvSpPr>
            <p:nvPr/>
          </p:nvSpPr>
          <p:spPr bwMode="auto">
            <a:xfrm>
              <a:off x="3197" y="2913"/>
              <a:ext cx="181" cy="408"/>
            </a:xfrm>
            <a:prstGeom prst="ellipse">
              <a:avLst/>
            </a:prstGeom>
            <a:noFill/>
            <a:ln w="9525">
              <a:solidFill>
                <a:srgbClr val="FF0000"/>
              </a:solidFill>
              <a:prstDash val="dash"/>
              <a:round/>
              <a:headEnd/>
              <a:tailEnd/>
            </a:ln>
            <a:effectLst/>
          </p:spPr>
          <p:txBody>
            <a:bodyPr wrap="none" anchor="ctr"/>
            <a:lstStyle/>
            <a:p>
              <a:endParaRPr lang="en-US"/>
            </a:p>
          </p:txBody>
        </p:sp>
      </p:grpSp>
      <p:sp>
        <p:nvSpPr>
          <p:cNvPr id="71736" name="AutoShape 56"/>
          <p:cNvSpPr>
            <a:spLocks/>
          </p:cNvSpPr>
          <p:nvPr/>
        </p:nvSpPr>
        <p:spPr bwMode="auto">
          <a:xfrm>
            <a:off x="2699792" y="4221088"/>
            <a:ext cx="2592288" cy="576064"/>
          </a:xfrm>
          <a:prstGeom prst="borderCallout2">
            <a:avLst>
              <a:gd name="adj1" fmla="val 35644"/>
              <a:gd name="adj2" fmla="val -1532"/>
              <a:gd name="adj3" fmla="val 35644"/>
              <a:gd name="adj4" fmla="val -16751"/>
              <a:gd name="adj5" fmla="val 144744"/>
              <a:gd name="adj6" fmla="val -397"/>
            </a:avLst>
          </a:prstGeom>
          <a:solidFill>
            <a:schemeClr val="accent1"/>
          </a:solidFill>
          <a:ln w="9525">
            <a:solidFill>
              <a:schemeClr val="tx1"/>
            </a:solidFill>
            <a:miter lim="800000"/>
            <a:headEnd/>
            <a:tailEnd/>
          </a:ln>
          <a:effectLst/>
        </p:spPr>
        <p:txBody>
          <a:bodyPr/>
          <a:lstStyle/>
          <a:p>
            <a:pPr algn="ctr"/>
            <a:r>
              <a:rPr lang="en-US" dirty="0"/>
              <a:t>Increased resistance = Power starvation</a:t>
            </a:r>
          </a:p>
        </p:txBody>
      </p:sp>
      <p:sp>
        <p:nvSpPr>
          <p:cNvPr id="71737" name="AutoShape 57"/>
          <p:cNvSpPr>
            <a:spLocks/>
          </p:cNvSpPr>
          <p:nvPr/>
        </p:nvSpPr>
        <p:spPr bwMode="auto">
          <a:xfrm>
            <a:off x="467544" y="6309320"/>
            <a:ext cx="2592288" cy="548680"/>
          </a:xfrm>
          <a:prstGeom prst="borderCallout2">
            <a:avLst>
              <a:gd name="adj1" fmla="val 49081"/>
              <a:gd name="adj2" fmla="val 103543"/>
              <a:gd name="adj3" fmla="val 49081"/>
              <a:gd name="adj4" fmla="val 116174"/>
              <a:gd name="adj5" fmla="val -136805"/>
              <a:gd name="adj6" fmla="val 129877"/>
            </a:avLst>
          </a:prstGeom>
          <a:solidFill>
            <a:schemeClr val="accent1"/>
          </a:solidFill>
          <a:ln w="9525">
            <a:solidFill>
              <a:schemeClr val="tx1"/>
            </a:solidFill>
            <a:miter lim="800000"/>
            <a:headEnd/>
            <a:tailEnd/>
          </a:ln>
          <a:effectLst/>
        </p:spPr>
        <p:txBody>
          <a:bodyPr/>
          <a:lstStyle/>
          <a:p>
            <a:pPr algn="ctr"/>
            <a:r>
              <a:rPr lang="en-US" dirty="0"/>
              <a:t>Water = Conductor = More Current</a:t>
            </a:r>
          </a:p>
        </p:txBody>
      </p:sp>
      <p:grpSp>
        <p:nvGrpSpPr>
          <p:cNvPr id="12" name="Group 50"/>
          <p:cNvGrpSpPr/>
          <p:nvPr/>
        </p:nvGrpSpPr>
        <p:grpSpPr>
          <a:xfrm>
            <a:off x="8172400" y="116632"/>
            <a:ext cx="900000" cy="900000"/>
            <a:chOff x="539750" y="3717925"/>
            <a:chExt cx="2016125" cy="2016125"/>
          </a:xfrm>
        </p:grpSpPr>
        <p:sp>
          <p:nvSpPr>
            <p:cNvPr id="52" name="AutoShape 14"/>
            <p:cNvSpPr>
              <a:spLocks noChangeAspect="1" noChangeArrowheads="1"/>
            </p:cNvSpPr>
            <p:nvPr/>
          </p:nvSpPr>
          <p:spPr bwMode="auto">
            <a:xfrm>
              <a:off x="539750" y="3717925"/>
              <a:ext cx="2016125" cy="2016125"/>
            </a:xfrm>
            <a:prstGeom prst="roundRect">
              <a:avLst>
                <a:gd name="adj" fmla="val 16667"/>
              </a:avLst>
            </a:prstGeom>
            <a:noFill/>
            <a:ln w="76200" algn="ctr">
              <a:solidFill>
                <a:srgbClr val="00FFFF"/>
              </a:solidFill>
              <a:round/>
              <a:headEnd/>
              <a:tailEnd/>
            </a:ln>
            <a:effectLst/>
          </p:spPr>
          <p:txBody>
            <a:bodyPr wrap="none" anchor="ctr"/>
            <a:lstStyle/>
            <a:p>
              <a:endParaRPr lang="en-US"/>
            </a:p>
          </p:txBody>
        </p:sp>
        <p:sp>
          <p:nvSpPr>
            <p:cNvPr id="53" name="Freeform 106"/>
            <p:cNvSpPr>
              <a:spLocks noChangeAspect="1"/>
            </p:cNvSpPr>
            <p:nvPr/>
          </p:nvSpPr>
          <p:spPr bwMode="auto">
            <a:xfrm>
              <a:off x="755650" y="3933825"/>
              <a:ext cx="1584325" cy="1582738"/>
            </a:xfrm>
            <a:custGeom>
              <a:avLst/>
              <a:gdLst/>
              <a:ahLst/>
              <a:cxnLst>
                <a:cxn ang="0">
                  <a:pos x="0" y="997"/>
                </a:cxn>
                <a:cxn ang="0">
                  <a:pos x="0" y="952"/>
                </a:cxn>
                <a:cxn ang="0">
                  <a:pos x="91" y="952"/>
                </a:cxn>
                <a:cxn ang="0">
                  <a:pos x="91" y="861"/>
                </a:cxn>
                <a:cxn ang="0">
                  <a:pos x="181" y="861"/>
                </a:cxn>
                <a:cxn ang="0">
                  <a:pos x="181" y="771"/>
                </a:cxn>
                <a:cxn ang="0">
                  <a:pos x="272" y="771"/>
                </a:cxn>
                <a:cxn ang="0">
                  <a:pos x="272" y="680"/>
                </a:cxn>
                <a:cxn ang="0">
                  <a:pos x="363" y="680"/>
                </a:cxn>
                <a:cxn ang="0">
                  <a:pos x="363" y="589"/>
                </a:cxn>
                <a:cxn ang="0">
                  <a:pos x="454" y="589"/>
                </a:cxn>
                <a:cxn ang="0">
                  <a:pos x="454" y="498"/>
                </a:cxn>
                <a:cxn ang="0">
                  <a:pos x="544" y="498"/>
                </a:cxn>
                <a:cxn ang="0">
                  <a:pos x="544" y="408"/>
                </a:cxn>
                <a:cxn ang="0">
                  <a:pos x="635" y="408"/>
                </a:cxn>
                <a:cxn ang="0">
                  <a:pos x="635" y="317"/>
                </a:cxn>
                <a:cxn ang="0">
                  <a:pos x="726" y="317"/>
                </a:cxn>
                <a:cxn ang="0">
                  <a:pos x="726" y="226"/>
                </a:cxn>
                <a:cxn ang="0">
                  <a:pos x="816" y="226"/>
                </a:cxn>
                <a:cxn ang="0">
                  <a:pos x="816" y="136"/>
                </a:cxn>
                <a:cxn ang="0">
                  <a:pos x="907" y="136"/>
                </a:cxn>
                <a:cxn ang="0">
                  <a:pos x="907" y="45"/>
                </a:cxn>
                <a:cxn ang="0">
                  <a:pos x="998" y="45"/>
                </a:cxn>
                <a:cxn ang="0">
                  <a:pos x="998" y="0"/>
                </a:cxn>
              </a:cxnLst>
              <a:rect l="0" t="0" r="r" b="b"/>
              <a:pathLst>
                <a:path w="998" h="997">
                  <a:moveTo>
                    <a:pt x="0" y="997"/>
                  </a:moveTo>
                  <a:lnTo>
                    <a:pt x="0" y="952"/>
                  </a:lnTo>
                  <a:lnTo>
                    <a:pt x="91" y="952"/>
                  </a:lnTo>
                  <a:lnTo>
                    <a:pt x="91" y="861"/>
                  </a:lnTo>
                  <a:lnTo>
                    <a:pt x="181" y="861"/>
                  </a:lnTo>
                  <a:lnTo>
                    <a:pt x="181" y="771"/>
                  </a:lnTo>
                  <a:lnTo>
                    <a:pt x="272" y="771"/>
                  </a:lnTo>
                  <a:lnTo>
                    <a:pt x="272" y="680"/>
                  </a:lnTo>
                  <a:lnTo>
                    <a:pt x="363" y="680"/>
                  </a:lnTo>
                  <a:lnTo>
                    <a:pt x="363" y="589"/>
                  </a:lnTo>
                  <a:lnTo>
                    <a:pt x="454" y="589"/>
                  </a:lnTo>
                  <a:lnTo>
                    <a:pt x="454" y="498"/>
                  </a:lnTo>
                  <a:lnTo>
                    <a:pt x="544" y="498"/>
                  </a:lnTo>
                  <a:lnTo>
                    <a:pt x="544" y="408"/>
                  </a:lnTo>
                  <a:lnTo>
                    <a:pt x="635" y="408"/>
                  </a:lnTo>
                  <a:lnTo>
                    <a:pt x="635" y="317"/>
                  </a:lnTo>
                  <a:lnTo>
                    <a:pt x="726" y="317"/>
                  </a:lnTo>
                  <a:lnTo>
                    <a:pt x="726" y="226"/>
                  </a:lnTo>
                  <a:lnTo>
                    <a:pt x="816" y="226"/>
                  </a:lnTo>
                  <a:lnTo>
                    <a:pt x="816" y="136"/>
                  </a:lnTo>
                  <a:lnTo>
                    <a:pt x="907" y="136"/>
                  </a:lnTo>
                  <a:lnTo>
                    <a:pt x="907" y="45"/>
                  </a:lnTo>
                  <a:lnTo>
                    <a:pt x="998" y="45"/>
                  </a:lnTo>
                  <a:lnTo>
                    <a:pt x="998" y="0"/>
                  </a:lnTo>
                </a:path>
              </a:pathLst>
            </a:custGeom>
            <a:noFill/>
            <a:ln w="28575" cmpd="sng">
              <a:solidFill>
                <a:srgbClr val="00FFFF"/>
              </a:solidFill>
              <a:round/>
              <a:headEnd/>
              <a:tailEnd/>
            </a:ln>
            <a:effectLst/>
          </p:spPr>
          <p:txBody>
            <a:bodyPr/>
            <a:lstStyle/>
            <a:p>
              <a:endParaRPr lang="en-US"/>
            </a:p>
          </p:txBody>
        </p:sp>
        <p:sp>
          <p:nvSpPr>
            <p:cNvPr id="54" name="Freeform 53"/>
            <p:cNvSpPr/>
            <p:nvPr/>
          </p:nvSpPr>
          <p:spPr bwMode="auto">
            <a:xfrm>
              <a:off x="683537" y="4034074"/>
              <a:ext cx="1634150" cy="1481750"/>
            </a:xfrm>
            <a:custGeom>
              <a:avLst/>
              <a:gdLst>
                <a:gd name="connsiteX0" fmla="*/ 0 w 1634150"/>
                <a:gd name="connsiteY0" fmla="*/ 1461379 h 1481750"/>
                <a:gd name="connsiteX1" fmla="*/ 271604 w 1634150"/>
                <a:gd name="connsiteY1" fmla="*/ 1474960 h 1481750"/>
                <a:gd name="connsiteX2" fmla="*/ 411932 w 1634150"/>
                <a:gd name="connsiteY2" fmla="*/ 1470433 h 1481750"/>
                <a:gd name="connsiteX3" fmla="*/ 516047 w 1634150"/>
                <a:gd name="connsiteY3" fmla="*/ 1407059 h 1481750"/>
                <a:gd name="connsiteX4" fmla="*/ 579421 w 1634150"/>
                <a:gd name="connsiteY4" fmla="*/ 1284837 h 1481750"/>
                <a:gd name="connsiteX5" fmla="*/ 620162 w 1634150"/>
                <a:gd name="connsiteY5" fmla="*/ 1094714 h 1481750"/>
                <a:gd name="connsiteX6" fmla="*/ 683536 w 1634150"/>
                <a:gd name="connsiteY6" fmla="*/ 669201 h 1481750"/>
                <a:gd name="connsiteX7" fmla="*/ 724277 w 1634150"/>
                <a:gd name="connsiteY7" fmla="*/ 338750 h 1481750"/>
                <a:gd name="connsiteX8" fmla="*/ 760491 w 1634150"/>
                <a:gd name="connsiteY8" fmla="*/ 153154 h 1481750"/>
                <a:gd name="connsiteX9" fmla="*/ 783124 w 1634150"/>
                <a:gd name="connsiteY9" fmla="*/ 49039 h 1481750"/>
                <a:gd name="connsiteX10" fmla="*/ 801231 w 1634150"/>
                <a:gd name="connsiteY10" fmla="*/ 12825 h 1481750"/>
                <a:gd name="connsiteX11" fmla="*/ 819338 w 1634150"/>
                <a:gd name="connsiteY11" fmla="*/ 3772 h 1481750"/>
                <a:gd name="connsiteX12" fmla="*/ 846499 w 1634150"/>
                <a:gd name="connsiteY12" fmla="*/ 35459 h 1481750"/>
                <a:gd name="connsiteX13" fmla="*/ 873659 w 1634150"/>
                <a:gd name="connsiteY13" fmla="*/ 130520 h 1481750"/>
                <a:gd name="connsiteX14" fmla="*/ 896293 w 1634150"/>
                <a:gd name="connsiteY14" fmla="*/ 284429 h 1481750"/>
                <a:gd name="connsiteX15" fmla="*/ 927980 w 1634150"/>
                <a:gd name="connsiteY15" fmla="*/ 528873 h 1481750"/>
                <a:gd name="connsiteX16" fmla="*/ 982301 w 1634150"/>
                <a:gd name="connsiteY16" fmla="*/ 832164 h 1481750"/>
                <a:gd name="connsiteX17" fmla="*/ 1000408 w 1634150"/>
                <a:gd name="connsiteY17" fmla="*/ 1017760 h 1481750"/>
                <a:gd name="connsiteX18" fmla="*/ 1027568 w 1634150"/>
                <a:gd name="connsiteY18" fmla="*/ 1153562 h 1481750"/>
                <a:gd name="connsiteX19" fmla="*/ 1063782 w 1634150"/>
                <a:gd name="connsiteY19" fmla="*/ 1280310 h 1481750"/>
                <a:gd name="connsiteX20" fmla="*/ 1090942 w 1634150"/>
                <a:gd name="connsiteY20" fmla="*/ 1352738 h 1481750"/>
                <a:gd name="connsiteX21" fmla="*/ 1122629 w 1634150"/>
                <a:gd name="connsiteY21" fmla="*/ 1411585 h 1481750"/>
                <a:gd name="connsiteX22" fmla="*/ 1154316 w 1634150"/>
                <a:gd name="connsiteY22" fmla="*/ 1434219 h 1481750"/>
                <a:gd name="connsiteX23" fmla="*/ 1204111 w 1634150"/>
                <a:gd name="connsiteY23" fmla="*/ 1461379 h 1481750"/>
                <a:gd name="connsiteX24" fmla="*/ 1362546 w 1634150"/>
                <a:gd name="connsiteY24" fmla="*/ 1465906 h 1481750"/>
                <a:gd name="connsiteX25" fmla="*/ 1634150 w 1634150"/>
                <a:gd name="connsiteY25" fmla="*/ 1465906 h 148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4150" h="1481750">
                  <a:moveTo>
                    <a:pt x="0" y="1461379"/>
                  </a:moveTo>
                  <a:lnTo>
                    <a:pt x="271604" y="1474960"/>
                  </a:lnTo>
                  <a:cubicBezTo>
                    <a:pt x="340259" y="1476469"/>
                    <a:pt x="371192" y="1481750"/>
                    <a:pt x="411932" y="1470433"/>
                  </a:cubicBezTo>
                  <a:cubicBezTo>
                    <a:pt x="452672" y="1459116"/>
                    <a:pt x="488132" y="1437992"/>
                    <a:pt x="516047" y="1407059"/>
                  </a:cubicBezTo>
                  <a:cubicBezTo>
                    <a:pt x="543962" y="1376126"/>
                    <a:pt x="562069" y="1336894"/>
                    <a:pt x="579421" y="1284837"/>
                  </a:cubicBezTo>
                  <a:cubicBezTo>
                    <a:pt x="596773" y="1232780"/>
                    <a:pt x="602810" y="1197320"/>
                    <a:pt x="620162" y="1094714"/>
                  </a:cubicBezTo>
                  <a:cubicBezTo>
                    <a:pt x="637515" y="992108"/>
                    <a:pt x="666184" y="795195"/>
                    <a:pt x="683536" y="669201"/>
                  </a:cubicBezTo>
                  <a:cubicBezTo>
                    <a:pt x="700888" y="543207"/>
                    <a:pt x="711451" y="424758"/>
                    <a:pt x="724277" y="338750"/>
                  </a:cubicBezTo>
                  <a:cubicBezTo>
                    <a:pt x="737103" y="252742"/>
                    <a:pt x="750683" y="201439"/>
                    <a:pt x="760491" y="153154"/>
                  </a:cubicBezTo>
                  <a:cubicBezTo>
                    <a:pt x="770299" y="104869"/>
                    <a:pt x="776334" y="72427"/>
                    <a:pt x="783124" y="49039"/>
                  </a:cubicBezTo>
                  <a:cubicBezTo>
                    <a:pt x="789914" y="25651"/>
                    <a:pt x="795195" y="20369"/>
                    <a:pt x="801231" y="12825"/>
                  </a:cubicBezTo>
                  <a:cubicBezTo>
                    <a:pt x="807267" y="5281"/>
                    <a:pt x="811793" y="0"/>
                    <a:pt x="819338" y="3772"/>
                  </a:cubicBezTo>
                  <a:cubicBezTo>
                    <a:pt x="826883" y="7544"/>
                    <a:pt x="837446" y="14334"/>
                    <a:pt x="846499" y="35459"/>
                  </a:cubicBezTo>
                  <a:cubicBezTo>
                    <a:pt x="855552" y="56584"/>
                    <a:pt x="865360" y="89025"/>
                    <a:pt x="873659" y="130520"/>
                  </a:cubicBezTo>
                  <a:cubicBezTo>
                    <a:pt x="881958" y="172015"/>
                    <a:pt x="887240" y="218037"/>
                    <a:pt x="896293" y="284429"/>
                  </a:cubicBezTo>
                  <a:cubicBezTo>
                    <a:pt x="905346" y="350821"/>
                    <a:pt x="913645" y="437584"/>
                    <a:pt x="927980" y="528873"/>
                  </a:cubicBezTo>
                  <a:cubicBezTo>
                    <a:pt x="942315" y="620162"/>
                    <a:pt x="970230" y="750683"/>
                    <a:pt x="982301" y="832164"/>
                  </a:cubicBezTo>
                  <a:cubicBezTo>
                    <a:pt x="994372" y="913645"/>
                    <a:pt x="992864" y="964194"/>
                    <a:pt x="1000408" y="1017760"/>
                  </a:cubicBezTo>
                  <a:cubicBezTo>
                    <a:pt x="1007952" y="1071326"/>
                    <a:pt x="1017006" y="1109804"/>
                    <a:pt x="1027568" y="1153562"/>
                  </a:cubicBezTo>
                  <a:cubicBezTo>
                    <a:pt x="1038130" y="1197320"/>
                    <a:pt x="1053220" y="1247114"/>
                    <a:pt x="1063782" y="1280310"/>
                  </a:cubicBezTo>
                  <a:cubicBezTo>
                    <a:pt x="1074344" y="1313506"/>
                    <a:pt x="1081134" y="1330859"/>
                    <a:pt x="1090942" y="1352738"/>
                  </a:cubicBezTo>
                  <a:cubicBezTo>
                    <a:pt x="1100750" y="1374617"/>
                    <a:pt x="1112067" y="1398005"/>
                    <a:pt x="1122629" y="1411585"/>
                  </a:cubicBezTo>
                  <a:cubicBezTo>
                    <a:pt x="1133191" y="1425165"/>
                    <a:pt x="1140736" y="1425920"/>
                    <a:pt x="1154316" y="1434219"/>
                  </a:cubicBezTo>
                  <a:cubicBezTo>
                    <a:pt x="1167896" y="1442518"/>
                    <a:pt x="1169406" y="1456098"/>
                    <a:pt x="1204111" y="1461379"/>
                  </a:cubicBezTo>
                  <a:cubicBezTo>
                    <a:pt x="1238816" y="1466660"/>
                    <a:pt x="1290873" y="1465152"/>
                    <a:pt x="1362546" y="1465906"/>
                  </a:cubicBezTo>
                  <a:cubicBezTo>
                    <a:pt x="1434219" y="1466661"/>
                    <a:pt x="1634150" y="1465906"/>
                    <a:pt x="1634150" y="1465906"/>
                  </a:cubicBezTo>
                </a:path>
              </a:pathLst>
            </a:custGeom>
            <a:noFill/>
            <a:ln w="28575" cap="flat" cmpd="sng" algn="ctr">
              <a:solidFill>
                <a:srgbClr val="00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grpSp>
      <p:pic>
        <p:nvPicPr>
          <p:cNvPr id="49" name="Rectangle 130050"/>
          <p:cNvPicPr>
            <a:picLocks noChangeAspect="1" noChangeArrowheads="1"/>
          </p:cNvPicPr>
          <p:nvPr/>
        </p:nvPicPr>
        <p:blipFill>
          <a:blip r:embed="rId3" cstate="print">
            <a:clrChange>
              <a:clrFrom>
                <a:srgbClr val="FFFFFF"/>
              </a:clrFrom>
              <a:clrTo>
                <a:srgbClr val="FFFFFF">
                  <a:alpha val="0"/>
                </a:srgbClr>
              </a:clrTo>
            </a:clrChange>
            <a:duotone>
              <a:prstClr val="black"/>
              <a:srgbClr val="D9C3A5">
                <a:tint val="50000"/>
                <a:satMod val="180000"/>
              </a:srgbClr>
            </a:duotone>
          </a:blip>
          <a:srcRect/>
          <a:stretch>
            <a:fillRect/>
          </a:stretch>
        </p:blipFill>
        <p:spPr bwMode="auto">
          <a:xfrm>
            <a:off x="6056659" y="4721398"/>
            <a:ext cx="747713" cy="750888"/>
          </a:xfrm>
          <a:prstGeom prst="rect">
            <a:avLst/>
          </a:prstGeom>
          <a:noFill/>
          <a:ln w="9525">
            <a:noFill/>
            <a:miter lim="800000"/>
            <a:headEnd/>
            <a:tailEnd/>
          </a:ln>
        </p:spPr>
      </p:pic>
      <p:pic>
        <p:nvPicPr>
          <p:cNvPr id="51" name="Rectangle 130057"/>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5651847" y="4653136"/>
            <a:ext cx="862012" cy="865187"/>
          </a:xfrm>
          <a:prstGeom prst="rect">
            <a:avLst/>
          </a:prstGeom>
          <a:noFill/>
          <a:ln w="9525">
            <a:noFill/>
            <a:miter lim="800000"/>
            <a:headEnd/>
            <a:tailEnd/>
          </a:ln>
        </p:spPr>
      </p:pic>
      <p:pic>
        <p:nvPicPr>
          <p:cNvPr id="55" name="Rectangle 130062"/>
          <p:cNvPicPr>
            <a:picLocks noChangeAspect="1" noChangeArrowheads="1"/>
          </p:cNvPicPr>
          <p:nvPr/>
        </p:nvPicPr>
        <p:blipFill>
          <a:blip r:embed="rId5" cstate="print"/>
          <a:srcRect/>
          <a:stretch>
            <a:fillRect/>
          </a:stretch>
        </p:blipFill>
        <p:spPr bwMode="auto">
          <a:xfrm>
            <a:off x="7020272" y="4653136"/>
            <a:ext cx="1296987" cy="698500"/>
          </a:xfrm>
          <a:prstGeom prst="rect">
            <a:avLst/>
          </a:prstGeom>
          <a:noFill/>
          <a:ln w="9525">
            <a:noFill/>
            <a:miter lim="800000"/>
            <a:headEnd/>
            <a:tailEnd/>
          </a:ln>
        </p:spPr>
      </p:pic>
    </p:spTree>
    <p:extLst>
      <p:ext uri="{BB962C8B-B14F-4D97-AF65-F5344CB8AC3E}">
        <p14:creationId xmlns:p14="http://schemas.microsoft.com/office/powerpoint/2010/main" val="266907702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4-20 mA ‘On-Scale’ Faults</a:t>
            </a:r>
          </a:p>
        </p:txBody>
      </p:sp>
      <p:sp>
        <p:nvSpPr>
          <p:cNvPr id="6" name="Rectangle 5"/>
          <p:cNvSpPr/>
          <p:nvPr/>
        </p:nvSpPr>
        <p:spPr>
          <a:xfrm>
            <a:off x="467544" y="6228601"/>
            <a:ext cx="4392488" cy="584775"/>
          </a:xfrm>
          <a:prstGeom prst="rect">
            <a:avLst/>
          </a:prstGeom>
        </p:spPr>
        <p:txBody>
          <a:bodyPr wrap="square">
            <a:spAutoFit/>
          </a:bodyPr>
          <a:lstStyle/>
          <a:p>
            <a:r>
              <a:rPr lang="en-US" dirty="0"/>
              <a:t>Water in housing increases current but still appears valid (on-scale)</a:t>
            </a:r>
          </a:p>
        </p:txBody>
      </p:sp>
      <p:pic>
        <p:nvPicPr>
          <p:cNvPr id="1854466" name="Picture 2">
            <a:hlinkClick r:id="rId3" action="ppaction://hlinkfile"/>
          </p:cNvPr>
          <p:cNvPicPr>
            <a:picLocks noChangeAspect="1" noChangeArrowheads="1"/>
          </p:cNvPicPr>
          <p:nvPr/>
        </p:nvPicPr>
        <p:blipFill>
          <a:blip r:embed="rId4" cstate="print"/>
          <a:srcRect/>
          <a:stretch>
            <a:fillRect/>
          </a:stretch>
        </p:blipFill>
        <p:spPr bwMode="auto">
          <a:xfrm>
            <a:off x="1232782" y="4068361"/>
            <a:ext cx="2907170" cy="2232248"/>
          </a:xfrm>
          <a:prstGeom prst="rect">
            <a:avLst/>
          </a:prstGeom>
          <a:noFill/>
          <a:ln w="9525">
            <a:noFill/>
            <a:miter lim="800000"/>
            <a:headEnd/>
            <a:tailEnd/>
          </a:ln>
          <a:effectLst/>
        </p:spPr>
      </p:pic>
      <p:sp>
        <p:nvSpPr>
          <p:cNvPr id="13" name="Rectangle 12"/>
          <p:cNvSpPr/>
          <p:nvPr/>
        </p:nvSpPr>
        <p:spPr>
          <a:xfrm>
            <a:off x="467544" y="3284984"/>
            <a:ext cx="4464496" cy="830997"/>
          </a:xfrm>
          <a:prstGeom prst="rect">
            <a:avLst/>
          </a:prstGeom>
        </p:spPr>
        <p:txBody>
          <a:bodyPr wrap="square" lIns="0" rIns="0">
            <a:spAutoFit/>
          </a:bodyPr>
          <a:lstStyle/>
          <a:p>
            <a:r>
              <a:rPr lang="en-US" dirty="0"/>
              <a:t>For insufficient compliance voltage increasing PV limits output (power starvation) but still appears valid (on-scale)</a:t>
            </a:r>
          </a:p>
        </p:txBody>
      </p:sp>
      <p:pic>
        <p:nvPicPr>
          <p:cNvPr id="1854467" name="Picture 3">
            <a:hlinkClick r:id="rId5" action="ppaction://hlinkfile"/>
          </p:cNvPr>
          <p:cNvPicPr>
            <a:picLocks noChangeAspect="1" noChangeArrowheads="1"/>
          </p:cNvPicPr>
          <p:nvPr/>
        </p:nvPicPr>
        <p:blipFill>
          <a:blip r:embed="rId6" cstate="print"/>
          <a:srcRect/>
          <a:stretch>
            <a:fillRect/>
          </a:stretch>
        </p:blipFill>
        <p:spPr bwMode="auto">
          <a:xfrm>
            <a:off x="1259632" y="1124744"/>
            <a:ext cx="2902857" cy="2229044"/>
          </a:xfrm>
          <a:prstGeom prst="rect">
            <a:avLst/>
          </a:prstGeom>
          <a:noFill/>
          <a:ln w="9525">
            <a:noFill/>
            <a:miter lim="800000"/>
            <a:headEnd/>
            <a:tailEnd/>
          </a:ln>
          <a:effectLst/>
        </p:spPr>
      </p:pic>
      <p:sp>
        <p:nvSpPr>
          <p:cNvPr id="15" name="Rectangle 14"/>
          <p:cNvSpPr/>
          <p:nvPr/>
        </p:nvSpPr>
        <p:spPr>
          <a:xfrm>
            <a:off x="5076056" y="3284984"/>
            <a:ext cx="3744416" cy="830997"/>
          </a:xfrm>
          <a:prstGeom prst="rect">
            <a:avLst/>
          </a:prstGeom>
        </p:spPr>
        <p:txBody>
          <a:bodyPr wrap="square">
            <a:spAutoFit/>
          </a:bodyPr>
          <a:lstStyle/>
          <a:p>
            <a:r>
              <a:rPr lang="en-US" dirty="0"/>
              <a:t>Increasing loop resistance starves transmitter limiting output but still appears valid (on-scale)</a:t>
            </a:r>
          </a:p>
        </p:txBody>
      </p:sp>
      <p:pic>
        <p:nvPicPr>
          <p:cNvPr id="1854468" name="Picture 4">
            <a:hlinkClick r:id="rId7" action="ppaction://hlinkfile"/>
          </p:cNvPr>
          <p:cNvPicPr>
            <a:picLocks noChangeAspect="1" noChangeArrowheads="1"/>
          </p:cNvPicPr>
          <p:nvPr/>
        </p:nvPicPr>
        <p:blipFill>
          <a:blip r:embed="rId8" cstate="print"/>
          <a:srcRect/>
          <a:stretch>
            <a:fillRect/>
          </a:stretch>
        </p:blipFill>
        <p:spPr bwMode="auto">
          <a:xfrm>
            <a:off x="5508104" y="1124744"/>
            <a:ext cx="2902857" cy="2229044"/>
          </a:xfrm>
          <a:prstGeom prst="rect">
            <a:avLst/>
          </a:prstGeom>
          <a:noFill/>
          <a:ln w="9525">
            <a:noFill/>
            <a:miter lim="800000"/>
            <a:headEnd/>
            <a:tailEnd/>
          </a:ln>
          <a:effectLst/>
        </p:spPr>
      </p:pic>
      <p:sp>
        <p:nvSpPr>
          <p:cNvPr id="9" name="Folded Corner 8"/>
          <p:cNvSpPr/>
          <p:nvPr/>
        </p:nvSpPr>
        <p:spPr bwMode="auto">
          <a:xfrm>
            <a:off x="5364088" y="4572417"/>
            <a:ext cx="1728192" cy="1728192"/>
          </a:xfrm>
          <a:prstGeom prst="foldedCorne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System cannot tell the signal is invalid as long as it is between 4 mA and 20 mA</a:t>
            </a:r>
            <a:endParaRPr kumimoji="0" lang="en-US" sz="1600" b="0"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314422102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5507" name="Picture 3"/>
          <p:cNvPicPr>
            <a:picLocks noChangeAspect="1" noChangeArrowheads="1"/>
          </p:cNvPicPr>
          <p:nvPr/>
        </p:nvPicPr>
        <p:blipFill>
          <a:blip r:embed="rId3" cstate="print"/>
          <a:srcRect/>
          <a:stretch>
            <a:fillRect/>
          </a:stretch>
        </p:blipFill>
        <p:spPr bwMode="auto">
          <a:xfrm>
            <a:off x="4716016" y="3576334"/>
            <a:ext cx="4032448" cy="2334399"/>
          </a:xfrm>
          <a:prstGeom prst="rect">
            <a:avLst/>
          </a:prstGeom>
          <a:noFill/>
          <a:ln w="9525">
            <a:noFill/>
            <a:miter lim="800000"/>
            <a:headEnd/>
            <a:tailEnd/>
          </a:ln>
          <a:effectLst/>
        </p:spPr>
      </p:pic>
      <p:pic>
        <p:nvPicPr>
          <p:cNvPr id="1685506" name="Picture 2"/>
          <p:cNvPicPr>
            <a:picLocks noChangeAspect="1" noChangeArrowheads="1"/>
          </p:cNvPicPr>
          <p:nvPr/>
        </p:nvPicPr>
        <p:blipFill>
          <a:blip r:embed="rId4" cstate="print"/>
          <a:srcRect/>
          <a:stretch>
            <a:fillRect/>
          </a:stretch>
        </p:blipFill>
        <p:spPr bwMode="auto">
          <a:xfrm>
            <a:off x="539552" y="3572494"/>
            <a:ext cx="4032374" cy="233824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a:t>Easier and Safer</a:t>
            </a:r>
            <a:br>
              <a:rPr lang="en-US"/>
            </a:br>
            <a:r>
              <a:rPr lang="en-US"/>
              <a:t>- Full Sensor Limits</a:t>
            </a:r>
            <a:endParaRPr lang="en-US" dirty="0"/>
          </a:p>
        </p:txBody>
      </p:sp>
      <p:sp>
        <p:nvSpPr>
          <p:cNvPr id="3" name="Content Placeholder 2"/>
          <p:cNvSpPr>
            <a:spLocks noGrp="1"/>
          </p:cNvSpPr>
          <p:nvPr>
            <p:ph sz="half" idx="1"/>
          </p:nvPr>
        </p:nvSpPr>
        <p:spPr>
          <a:xfrm>
            <a:off x="590550" y="1206500"/>
            <a:ext cx="4095750" cy="1718444"/>
          </a:xfrm>
        </p:spPr>
        <p:txBody>
          <a:bodyPr/>
          <a:lstStyle/>
          <a:p>
            <a:pPr>
              <a:buNone/>
            </a:pPr>
            <a:r>
              <a:rPr lang="en-US" dirty="0"/>
              <a:t>Hardwired</a:t>
            </a:r>
          </a:p>
          <a:p>
            <a:r>
              <a:rPr lang="en-US" dirty="0"/>
              <a:t>Limited low and high at the set analog 4-20 mA output range</a:t>
            </a:r>
          </a:p>
        </p:txBody>
      </p:sp>
      <p:sp>
        <p:nvSpPr>
          <p:cNvPr id="4" name="Content Placeholder 3"/>
          <p:cNvSpPr>
            <a:spLocks noGrp="1"/>
          </p:cNvSpPr>
          <p:nvPr>
            <p:ph sz="half" idx="2"/>
          </p:nvPr>
        </p:nvSpPr>
        <p:spPr/>
        <p:txBody>
          <a:bodyPr/>
          <a:lstStyle/>
          <a:p>
            <a:pPr>
              <a:buNone/>
            </a:pPr>
            <a:r>
              <a:rPr lang="en-US"/>
              <a:t>Fieldbus</a:t>
            </a:r>
          </a:p>
          <a:p>
            <a:r>
              <a:rPr lang="en-US" dirty="0"/>
              <a:t>Utilizes sensor limits</a:t>
            </a:r>
          </a:p>
          <a:p>
            <a:pPr lvl="1"/>
            <a:r>
              <a:rPr lang="en-US" dirty="0"/>
              <a:t>Better understanding during abnormal conditions</a:t>
            </a:r>
          </a:p>
          <a:p>
            <a:endParaRPr lang="en-US" dirty="0"/>
          </a:p>
        </p:txBody>
      </p:sp>
      <p:sp>
        <p:nvSpPr>
          <p:cNvPr id="9" name="AutoShape 60"/>
          <p:cNvSpPr>
            <a:spLocks/>
          </p:cNvSpPr>
          <p:nvPr/>
        </p:nvSpPr>
        <p:spPr bwMode="auto">
          <a:xfrm>
            <a:off x="2483768" y="4004171"/>
            <a:ext cx="1872208" cy="288925"/>
          </a:xfrm>
          <a:prstGeom prst="borderCallout1">
            <a:avLst>
              <a:gd name="adj1" fmla="val 134094"/>
              <a:gd name="adj2" fmla="val 48272"/>
              <a:gd name="adj3" fmla="val 494643"/>
              <a:gd name="adj4" fmla="val 35944"/>
            </a:avLst>
          </a:prstGeom>
          <a:solidFill>
            <a:schemeClr val="accent1"/>
          </a:solidFill>
          <a:ln w="9525" algn="ctr">
            <a:solidFill>
              <a:schemeClr val="tx1"/>
            </a:solidFill>
            <a:miter lim="800000"/>
            <a:headEnd/>
            <a:tailEnd/>
          </a:ln>
        </p:spPr>
        <p:txBody>
          <a:bodyPr anchor="ctr"/>
          <a:lstStyle/>
          <a:p>
            <a:pPr algn="ctr" eaLnBrk="0" hangingPunct="0"/>
            <a:r>
              <a:rPr lang="en-US" dirty="0"/>
              <a:t>Saturates at 4 mA</a:t>
            </a:r>
            <a:endParaRPr lang="en-US" dirty="0">
              <a:solidFill>
                <a:srgbClr val="FF0000"/>
              </a:solidFill>
            </a:endParaRPr>
          </a:p>
        </p:txBody>
      </p:sp>
      <p:sp>
        <p:nvSpPr>
          <p:cNvPr id="10" name="AutoShape 61"/>
          <p:cNvSpPr>
            <a:spLocks/>
          </p:cNvSpPr>
          <p:nvPr/>
        </p:nvSpPr>
        <p:spPr bwMode="auto">
          <a:xfrm>
            <a:off x="2339752" y="3356992"/>
            <a:ext cx="2016224" cy="288925"/>
          </a:xfrm>
          <a:prstGeom prst="borderCallout1">
            <a:avLst>
              <a:gd name="adj1" fmla="val 56001"/>
              <a:gd name="adj2" fmla="val -4173"/>
              <a:gd name="adj3" fmla="val 349083"/>
              <a:gd name="adj4" fmla="val -32023"/>
            </a:avLst>
          </a:prstGeom>
          <a:solidFill>
            <a:schemeClr val="accent1"/>
          </a:solidFill>
          <a:ln w="9525" algn="ctr">
            <a:solidFill>
              <a:schemeClr val="tx1"/>
            </a:solidFill>
            <a:miter lim="800000"/>
            <a:headEnd/>
            <a:tailEnd/>
          </a:ln>
        </p:spPr>
        <p:txBody>
          <a:bodyPr anchor="ctr"/>
          <a:lstStyle/>
          <a:p>
            <a:pPr algn="ctr" eaLnBrk="0" hangingPunct="0"/>
            <a:r>
              <a:rPr lang="en-US" dirty="0"/>
              <a:t>Saturates at 20 mA</a:t>
            </a:r>
          </a:p>
        </p:txBody>
      </p:sp>
      <p:sp>
        <p:nvSpPr>
          <p:cNvPr id="11" name="AutoShape 61"/>
          <p:cNvSpPr>
            <a:spLocks/>
          </p:cNvSpPr>
          <p:nvPr/>
        </p:nvSpPr>
        <p:spPr bwMode="auto">
          <a:xfrm>
            <a:off x="6264696" y="3212083"/>
            <a:ext cx="2771800" cy="288925"/>
          </a:xfrm>
          <a:prstGeom prst="borderCallout1">
            <a:avLst>
              <a:gd name="adj1" fmla="val 56001"/>
              <a:gd name="adj2" fmla="val -4173"/>
              <a:gd name="adj3" fmla="val 221667"/>
              <a:gd name="adj4" fmla="val -12321"/>
            </a:avLst>
          </a:prstGeom>
          <a:solidFill>
            <a:schemeClr val="accent1"/>
          </a:solidFill>
          <a:ln w="9525" algn="ctr">
            <a:solidFill>
              <a:schemeClr val="tx1"/>
            </a:solidFill>
            <a:miter lim="800000"/>
            <a:headEnd/>
            <a:tailEnd/>
          </a:ln>
        </p:spPr>
        <p:txBody>
          <a:bodyPr anchor="ctr"/>
          <a:lstStyle/>
          <a:p>
            <a:pPr algn="ctr" eaLnBrk="0" hangingPunct="0"/>
            <a:r>
              <a:rPr lang="en-US" dirty="0"/>
              <a:t>Does not saturate at range</a:t>
            </a:r>
          </a:p>
        </p:txBody>
      </p:sp>
      <p:sp>
        <p:nvSpPr>
          <p:cNvPr id="13" name="AutoShape 60"/>
          <p:cNvSpPr>
            <a:spLocks/>
          </p:cNvSpPr>
          <p:nvPr/>
        </p:nvSpPr>
        <p:spPr bwMode="auto">
          <a:xfrm>
            <a:off x="6588224" y="4149080"/>
            <a:ext cx="2520280" cy="288032"/>
          </a:xfrm>
          <a:prstGeom prst="borderCallout1">
            <a:avLst>
              <a:gd name="adj1" fmla="val 134094"/>
              <a:gd name="adj2" fmla="val 48272"/>
              <a:gd name="adj3" fmla="val 498766"/>
              <a:gd name="adj4" fmla="val 32174"/>
            </a:avLst>
          </a:prstGeom>
          <a:solidFill>
            <a:schemeClr val="accent1"/>
          </a:solidFill>
          <a:ln w="9525" algn="ctr">
            <a:solidFill>
              <a:schemeClr val="tx1"/>
            </a:solidFill>
            <a:miter lim="800000"/>
            <a:headEnd/>
            <a:tailEnd/>
          </a:ln>
        </p:spPr>
        <p:txBody>
          <a:bodyPr anchor="ctr"/>
          <a:lstStyle/>
          <a:p>
            <a:pPr algn="ctr" eaLnBrk="0" hangingPunct="0"/>
            <a:r>
              <a:rPr lang="en-US" dirty="0"/>
              <a:t>Utilizes full sensor limits</a:t>
            </a:r>
            <a:endParaRPr lang="en-US" dirty="0">
              <a:solidFill>
                <a:srgbClr val="FF0000"/>
              </a:solidFill>
            </a:endParaRPr>
          </a:p>
        </p:txBody>
      </p:sp>
      <p:grpSp>
        <p:nvGrpSpPr>
          <p:cNvPr id="5" name="Group 65"/>
          <p:cNvGrpSpPr>
            <a:grpSpLocks noChangeAspect="1"/>
          </p:cNvGrpSpPr>
          <p:nvPr/>
        </p:nvGrpSpPr>
        <p:grpSpPr bwMode="auto">
          <a:xfrm>
            <a:off x="8172450" y="115888"/>
            <a:ext cx="900113" cy="900112"/>
            <a:chOff x="3061" y="2341"/>
            <a:chExt cx="1270" cy="1270"/>
          </a:xfrm>
        </p:grpSpPr>
        <p:sp>
          <p:nvSpPr>
            <p:cNvPr id="15" name="AutoShape 66"/>
            <p:cNvSpPr>
              <a:spLocks noChangeAspect="1" noChangeArrowheads="1"/>
            </p:cNvSpPr>
            <p:nvPr/>
          </p:nvSpPr>
          <p:spPr bwMode="auto">
            <a:xfrm>
              <a:off x="3061" y="2341"/>
              <a:ext cx="1270" cy="1270"/>
            </a:xfrm>
            <a:prstGeom prst="roundRect">
              <a:avLst>
                <a:gd name="adj" fmla="val 16667"/>
              </a:avLst>
            </a:prstGeom>
            <a:noFill/>
            <a:ln w="76200" algn="ctr">
              <a:solidFill>
                <a:srgbClr val="C0C0C0"/>
              </a:solidFill>
              <a:round/>
              <a:headEnd/>
              <a:tailEnd/>
            </a:ln>
            <a:effectLst/>
          </p:spPr>
          <p:txBody>
            <a:bodyPr wrap="none" anchor="ctr"/>
            <a:lstStyle/>
            <a:p>
              <a:endParaRPr lang="en-US"/>
            </a:p>
          </p:txBody>
        </p:sp>
        <p:grpSp>
          <p:nvGrpSpPr>
            <p:cNvPr id="6" name="Group 67"/>
            <p:cNvGrpSpPr>
              <a:grpSpLocks noChangeAspect="1"/>
            </p:cNvGrpSpPr>
            <p:nvPr/>
          </p:nvGrpSpPr>
          <p:grpSpPr bwMode="auto">
            <a:xfrm>
              <a:off x="3152" y="2794"/>
              <a:ext cx="1089" cy="364"/>
              <a:chOff x="3152" y="2794"/>
              <a:chExt cx="1089" cy="364"/>
            </a:xfrm>
          </p:grpSpPr>
          <p:sp>
            <p:nvSpPr>
              <p:cNvPr id="17" name="Line 68"/>
              <p:cNvSpPr>
                <a:spLocks noChangeAspect="1" noChangeShapeType="1"/>
              </p:cNvSpPr>
              <p:nvPr/>
            </p:nvSpPr>
            <p:spPr bwMode="auto">
              <a:xfrm flipV="1">
                <a:off x="3178" y="2794"/>
                <a:ext cx="26" cy="182"/>
              </a:xfrm>
              <a:prstGeom prst="line">
                <a:avLst/>
              </a:prstGeom>
              <a:noFill/>
              <a:ln w="28575">
                <a:solidFill>
                  <a:srgbClr val="C0C0C0"/>
                </a:solidFill>
                <a:round/>
                <a:headEnd/>
                <a:tailEnd/>
              </a:ln>
              <a:effectLst/>
            </p:spPr>
            <p:txBody>
              <a:bodyPr/>
              <a:lstStyle/>
              <a:p>
                <a:endParaRPr lang="en-US"/>
              </a:p>
            </p:txBody>
          </p:sp>
          <p:sp>
            <p:nvSpPr>
              <p:cNvPr id="18" name="Line 69"/>
              <p:cNvSpPr>
                <a:spLocks noChangeAspect="1" noChangeShapeType="1"/>
              </p:cNvSpPr>
              <p:nvPr/>
            </p:nvSpPr>
            <p:spPr bwMode="auto">
              <a:xfrm flipV="1">
                <a:off x="3204" y="2794"/>
                <a:ext cx="181" cy="0"/>
              </a:xfrm>
              <a:prstGeom prst="line">
                <a:avLst/>
              </a:prstGeom>
              <a:noFill/>
              <a:ln w="28575">
                <a:solidFill>
                  <a:srgbClr val="C0C0C0"/>
                </a:solidFill>
                <a:round/>
                <a:headEnd/>
                <a:tailEnd/>
              </a:ln>
              <a:effectLst/>
            </p:spPr>
            <p:txBody>
              <a:bodyPr/>
              <a:lstStyle/>
              <a:p>
                <a:endParaRPr lang="en-US"/>
              </a:p>
            </p:txBody>
          </p:sp>
          <p:sp>
            <p:nvSpPr>
              <p:cNvPr id="19" name="Line 70"/>
              <p:cNvSpPr>
                <a:spLocks noChangeAspect="1" noChangeShapeType="1"/>
              </p:cNvSpPr>
              <p:nvPr/>
            </p:nvSpPr>
            <p:spPr bwMode="auto">
              <a:xfrm flipV="1">
                <a:off x="3178" y="2976"/>
                <a:ext cx="181" cy="0"/>
              </a:xfrm>
              <a:prstGeom prst="line">
                <a:avLst/>
              </a:prstGeom>
              <a:noFill/>
              <a:ln w="28575">
                <a:solidFill>
                  <a:srgbClr val="C0C0C0"/>
                </a:solidFill>
                <a:round/>
                <a:headEnd/>
                <a:tailEnd/>
              </a:ln>
              <a:effectLst/>
            </p:spPr>
            <p:txBody>
              <a:bodyPr/>
              <a:lstStyle/>
              <a:p>
                <a:endParaRPr lang="en-US"/>
              </a:p>
            </p:txBody>
          </p:sp>
          <p:sp>
            <p:nvSpPr>
              <p:cNvPr id="20" name="Line 71"/>
              <p:cNvSpPr>
                <a:spLocks noChangeAspect="1" noChangeShapeType="1"/>
              </p:cNvSpPr>
              <p:nvPr/>
            </p:nvSpPr>
            <p:spPr bwMode="auto">
              <a:xfrm flipV="1">
                <a:off x="3152" y="3157"/>
                <a:ext cx="181" cy="0"/>
              </a:xfrm>
              <a:prstGeom prst="line">
                <a:avLst/>
              </a:prstGeom>
              <a:noFill/>
              <a:ln w="28575">
                <a:solidFill>
                  <a:srgbClr val="C0C0C0"/>
                </a:solidFill>
                <a:round/>
                <a:headEnd/>
                <a:tailEnd/>
              </a:ln>
              <a:effectLst/>
            </p:spPr>
            <p:txBody>
              <a:bodyPr/>
              <a:lstStyle/>
              <a:p>
                <a:endParaRPr lang="en-US"/>
              </a:p>
            </p:txBody>
          </p:sp>
          <p:sp>
            <p:nvSpPr>
              <p:cNvPr id="21" name="Line 72"/>
              <p:cNvSpPr>
                <a:spLocks noChangeAspect="1" noChangeShapeType="1"/>
              </p:cNvSpPr>
              <p:nvPr/>
            </p:nvSpPr>
            <p:spPr bwMode="auto">
              <a:xfrm flipV="1">
                <a:off x="3152" y="2976"/>
                <a:ext cx="26" cy="182"/>
              </a:xfrm>
              <a:prstGeom prst="line">
                <a:avLst/>
              </a:prstGeom>
              <a:noFill/>
              <a:ln w="28575">
                <a:solidFill>
                  <a:srgbClr val="C0C0C0"/>
                </a:solidFill>
                <a:round/>
                <a:headEnd/>
                <a:tailEnd/>
              </a:ln>
              <a:effectLst/>
            </p:spPr>
            <p:txBody>
              <a:bodyPr/>
              <a:lstStyle/>
              <a:p>
                <a:endParaRPr lang="en-US"/>
              </a:p>
            </p:txBody>
          </p:sp>
          <p:sp>
            <p:nvSpPr>
              <p:cNvPr id="22" name="Line 73"/>
              <p:cNvSpPr>
                <a:spLocks noChangeAspect="1" noChangeShapeType="1"/>
              </p:cNvSpPr>
              <p:nvPr/>
            </p:nvSpPr>
            <p:spPr bwMode="auto">
              <a:xfrm flipV="1">
                <a:off x="3334" y="2976"/>
                <a:ext cx="25" cy="182"/>
              </a:xfrm>
              <a:prstGeom prst="line">
                <a:avLst/>
              </a:prstGeom>
              <a:noFill/>
              <a:ln w="28575">
                <a:solidFill>
                  <a:srgbClr val="C0C0C0"/>
                </a:solidFill>
                <a:round/>
                <a:headEnd/>
                <a:tailEnd/>
              </a:ln>
              <a:effectLst/>
            </p:spPr>
            <p:txBody>
              <a:bodyPr/>
              <a:lstStyle/>
              <a:p>
                <a:endParaRPr lang="en-US"/>
              </a:p>
            </p:txBody>
          </p:sp>
          <p:sp>
            <p:nvSpPr>
              <p:cNvPr id="23" name="Line 74"/>
              <p:cNvSpPr>
                <a:spLocks noChangeAspect="1" noChangeShapeType="1"/>
              </p:cNvSpPr>
              <p:nvPr/>
            </p:nvSpPr>
            <p:spPr bwMode="auto">
              <a:xfrm flipV="1">
                <a:off x="3489" y="2794"/>
                <a:ext cx="181" cy="0"/>
              </a:xfrm>
              <a:prstGeom prst="line">
                <a:avLst/>
              </a:prstGeom>
              <a:noFill/>
              <a:ln w="28575">
                <a:solidFill>
                  <a:srgbClr val="C0C0C0"/>
                </a:solidFill>
                <a:round/>
                <a:headEnd/>
                <a:tailEnd/>
              </a:ln>
              <a:effectLst/>
            </p:spPr>
            <p:txBody>
              <a:bodyPr/>
              <a:lstStyle/>
              <a:p>
                <a:endParaRPr lang="en-US"/>
              </a:p>
            </p:txBody>
          </p:sp>
          <p:sp>
            <p:nvSpPr>
              <p:cNvPr id="24" name="Line 75"/>
              <p:cNvSpPr>
                <a:spLocks noChangeAspect="1" noChangeShapeType="1"/>
              </p:cNvSpPr>
              <p:nvPr/>
            </p:nvSpPr>
            <p:spPr bwMode="auto">
              <a:xfrm flipV="1">
                <a:off x="3644" y="2794"/>
                <a:ext cx="26" cy="182"/>
              </a:xfrm>
              <a:prstGeom prst="line">
                <a:avLst/>
              </a:prstGeom>
              <a:noFill/>
              <a:ln w="28575">
                <a:solidFill>
                  <a:srgbClr val="C0C0C0"/>
                </a:solidFill>
                <a:round/>
                <a:headEnd/>
                <a:tailEnd/>
              </a:ln>
              <a:effectLst/>
            </p:spPr>
            <p:txBody>
              <a:bodyPr/>
              <a:lstStyle/>
              <a:p>
                <a:endParaRPr lang="en-US"/>
              </a:p>
            </p:txBody>
          </p:sp>
          <p:sp>
            <p:nvSpPr>
              <p:cNvPr id="25" name="Line 76"/>
              <p:cNvSpPr>
                <a:spLocks noChangeAspect="1" noChangeShapeType="1"/>
              </p:cNvSpPr>
              <p:nvPr/>
            </p:nvSpPr>
            <p:spPr bwMode="auto">
              <a:xfrm flipV="1">
                <a:off x="3619" y="2976"/>
                <a:ext cx="25" cy="182"/>
              </a:xfrm>
              <a:prstGeom prst="line">
                <a:avLst/>
              </a:prstGeom>
              <a:noFill/>
              <a:ln w="28575">
                <a:solidFill>
                  <a:srgbClr val="C0C0C0"/>
                </a:solidFill>
                <a:round/>
                <a:headEnd/>
                <a:tailEnd/>
              </a:ln>
              <a:effectLst/>
            </p:spPr>
            <p:txBody>
              <a:bodyPr/>
              <a:lstStyle/>
              <a:p>
                <a:endParaRPr lang="en-US"/>
              </a:p>
            </p:txBody>
          </p:sp>
          <p:sp>
            <p:nvSpPr>
              <p:cNvPr id="26" name="Line 77"/>
              <p:cNvSpPr>
                <a:spLocks noChangeAspect="1" noChangeShapeType="1"/>
              </p:cNvSpPr>
              <p:nvPr/>
            </p:nvSpPr>
            <p:spPr bwMode="auto">
              <a:xfrm flipV="1">
                <a:off x="3749" y="2794"/>
                <a:ext cx="26" cy="182"/>
              </a:xfrm>
              <a:prstGeom prst="line">
                <a:avLst/>
              </a:prstGeom>
              <a:noFill/>
              <a:ln w="28575">
                <a:solidFill>
                  <a:srgbClr val="C0C0C0"/>
                </a:solidFill>
                <a:round/>
                <a:headEnd/>
                <a:tailEnd/>
              </a:ln>
              <a:effectLst/>
            </p:spPr>
            <p:txBody>
              <a:bodyPr/>
              <a:lstStyle/>
              <a:p>
                <a:endParaRPr lang="en-US"/>
              </a:p>
            </p:txBody>
          </p:sp>
          <p:sp>
            <p:nvSpPr>
              <p:cNvPr id="27" name="Line 78"/>
              <p:cNvSpPr>
                <a:spLocks noChangeAspect="1" noChangeShapeType="1"/>
              </p:cNvSpPr>
              <p:nvPr/>
            </p:nvSpPr>
            <p:spPr bwMode="auto">
              <a:xfrm flipV="1">
                <a:off x="3775" y="2794"/>
                <a:ext cx="181" cy="0"/>
              </a:xfrm>
              <a:prstGeom prst="line">
                <a:avLst/>
              </a:prstGeom>
              <a:noFill/>
              <a:ln w="28575">
                <a:solidFill>
                  <a:srgbClr val="C0C0C0"/>
                </a:solidFill>
                <a:round/>
                <a:headEnd/>
                <a:tailEnd/>
              </a:ln>
              <a:effectLst/>
            </p:spPr>
            <p:txBody>
              <a:bodyPr/>
              <a:lstStyle/>
              <a:p>
                <a:endParaRPr lang="en-US"/>
              </a:p>
            </p:txBody>
          </p:sp>
          <p:sp>
            <p:nvSpPr>
              <p:cNvPr id="28" name="Line 79"/>
              <p:cNvSpPr>
                <a:spLocks noChangeAspect="1" noChangeShapeType="1"/>
              </p:cNvSpPr>
              <p:nvPr/>
            </p:nvSpPr>
            <p:spPr bwMode="auto">
              <a:xfrm flipV="1">
                <a:off x="3749" y="2976"/>
                <a:ext cx="181" cy="0"/>
              </a:xfrm>
              <a:prstGeom prst="line">
                <a:avLst/>
              </a:prstGeom>
              <a:noFill/>
              <a:ln w="28575">
                <a:solidFill>
                  <a:srgbClr val="C0C0C0"/>
                </a:solidFill>
                <a:round/>
                <a:headEnd/>
                <a:tailEnd/>
              </a:ln>
              <a:effectLst/>
            </p:spPr>
            <p:txBody>
              <a:bodyPr/>
              <a:lstStyle/>
              <a:p>
                <a:endParaRPr lang="en-US"/>
              </a:p>
            </p:txBody>
          </p:sp>
          <p:sp>
            <p:nvSpPr>
              <p:cNvPr id="29" name="Line 80"/>
              <p:cNvSpPr>
                <a:spLocks noChangeAspect="1" noChangeShapeType="1"/>
              </p:cNvSpPr>
              <p:nvPr/>
            </p:nvSpPr>
            <p:spPr bwMode="auto">
              <a:xfrm flipV="1">
                <a:off x="3723" y="3157"/>
                <a:ext cx="181" cy="0"/>
              </a:xfrm>
              <a:prstGeom prst="line">
                <a:avLst/>
              </a:prstGeom>
              <a:noFill/>
              <a:ln w="28575">
                <a:solidFill>
                  <a:srgbClr val="C0C0C0"/>
                </a:solidFill>
                <a:round/>
                <a:headEnd/>
                <a:tailEnd/>
              </a:ln>
              <a:effectLst/>
            </p:spPr>
            <p:txBody>
              <a:bodyPr/>
              <a:lstStyle/>
              <a:p>
                <a:endParaRPr lang="en-US"/>
              </a:p>
            </p:txBody>
          </p:sp>
          <p:sp>
            <p:nvSpPr>
              <p:cNvPr id="30" name="Line 81"/>
              <p:cNvSpPr>
                <a:spLocks noChangeAspect="1" noChangeShapeType="1"/>
              </p:cNvSpPr>
              <p:nvPr/>
            </p:nvSpPr>
            <p:spPr bwMode="auto">
              <a:xfrm flipV="1">
                <a:off x="3723" y="2976"/>
                <a:ext cx="26" cy="182"/>
              </a:xfrm>
              <a:prstGeom prst="line">
                <a:avLst/>
              </a:prstGeom>
              <a:noFill/>
              <a:ln w="28575">
                <a:solidFill>
                  <a:srgbClr val="C0C0C0"/>
                </a:solidFill>
                <a:round/>
                <a:headEnd/>
                <a:tailEnd/>
              </a:ln>
              <a:effectLst/>
            </p:spPr>
            <p:txBody>
              <a:bodyPr/>
              <a:lstStyle/>
              <a:p>
                <a:endParaRPr lang="en-US"/>
              </a:p>
            </p:txBody>
          </p:sp>
          <p:sp>
            <p:nvSpPr>
              <p:cNvPr id="31" name="Line 82"/>
              <p:cNvSpPr>
                <a:spLocks noChangeAspect="1" noChangeShapeType="1"/>
              </p:cNvSpPr>
              <p:nvPr/>
            </p:nvSpPr>
            <p:spPr bwMode="auto">
              <a:xfrm flipV="1">
                <a:off x="3905" y="2976"/>
                <a:ext cx="25" cy="182"/>
              </a:xfrm>
              <a:prstGeom prst="line">
                <a:avLst/>
              </a:prstGeom>
              <a:noFill/>
              <a:ln w="28575">
                <a:solidFill>
                  <a:srgbClr val="C0C0C0"/>
                </a:solidFill>
                <a:round/>
                <a:headEnd/>
                <a:tailEnd/>
              </a:ln>
              <a:effectLst/>
            </p:spPr>
            <p:txBody>
              <a:bodyPr/>
              <a:lstStyle/>
              <a:p>
                <a:endParaRPr lang="en-US"/>
              </a:p>
            </p:txBody>
          </p:sp>
          <p:sp>
            <p:nvSpPr>
              <p:cNvPr id="32" name="Line 83"/>
              <p:cNvSpPr>
                <a:spLocks noChangeAspect="1" noChangeShapeType="1"/>
              </p:cNvSpPr>
              <p:nvPr/>
            </p:nvSpPr>
            <p:spPr bwMode="auto">
              <a:xfrm flipV="1">
                <a:off x="4034" y="2794"/>
                <a:ext cx="26" cy="182"/>
              </a:xfrm>
              <a:prstGeom prst="line">
                <a:avLst/>
              </a:prstGeom>
              <a:noFill/>
              <a:ln w="28575">
                <a:solidFill>
                  <a:srgbClr val="C0C0C0"/>
                </a:solidFill>
                <a:round/>
                <a:headEnd/>
                <a:tailEnd/>
              </a:ln>
              <a:effectLst/>
            </p:spPr>
            <p:txBody>
              <a:bodyPr/>
              <a:lstStyle/>
              <a:p>
                <a:endParaRPr lang="en-US"/>
              </a:p>
            </p:txBody>
          </p:sp>
          <p:sp>
            <p:nvSpPr>
              <p:cNvPr id="33" name="Line 84"/>
              <p:cNvSpPr>
                <a:spLocks noChangeAspect="1" noChangeShapeType="1"/>
              </p:cNvSpPr>
              <p:nvPr/>
            </p:nvSpPr>
            <p:spPr bwMode="auto">
              <a:xfrm flipV="1">
                <a:off x="4060" y="2794"/>
                <a:ext cx="181" cy="0"/>
              </a:xfrm>
              <a:prstGeom prst="line">
                <a:avLst/>
              </a:prstGeom>
              <a:noFill/>
              <a:ln w="28575">
                <a:solidFill>
                  <a:srgbClr val="C0C0C0"/>
                </a:solidFill>
                <a:round/>
                <a:headEnd/>
                <a:tailEnd/>
              </a:ln>
              <a:effectLst/>
            </p:spPr>
            <p:txBody>
              <a:bodyPr/>
              <a:lstStyle/>
              <a:p>
                <a:endParaRPr lang="en-US"/>
              </a:p>
            </p:txBody>
          </p:sp>
          <p:sp>
            <p:nvSpPr>
              <p:cNvPr id="34" name="Line 85"/>
              <p:cNvSpPr>
                <a:spLocks noChangeAspect="1" noChangeShapeType="1"/>
              </p:cNvSpPr>
              <p:nvPr/>
            </p:nvSpPr>
            <p:spPr bwMode="auto">
              <a:xfrm flipV="1">
                <a:off x="4034" y="2976"/>
                <a:ext cx="181" cy="0"/>
              </a:xfrm>
              <a:prstGeom prst="line">
                <a:avLst/>
              </a:prstGeom>
              <a:noFill/>
              <a:ln w="28575">
                <a:solidFill>
                  <a:srgbClr val="C0C0C0"/>
                </a:solidFill>
                <a:round/>
                <a:headEnd/>
                <a:tailEnd/>
              </a:ln>
              <a:effectLst/>
            </p:spPr>
            <p:txBody>
              <a:bodyPr/>
              <a:lstStyle/>
              <a:p>
                <a:endParaRPr lang="en-US"/>
              </a:p>
            </p:txBody>
          </p:sp>
          <p:sp>
            <p:nvSpPr>
              <p:cNvPr id="35" name="Line 86"/>
              <p:cNvSpPr>
                <a:spLocks noChangeAspect="1" noChangeShapeType="1"/>
              </p:cNvSpPr>
              <p:nvPr/>
            </p:nvSpPr>
            <p:spPr bwMode="auto">
              <a:xfrm flipV="1">
                <a:off x="4008" y="3157"/>
                <a:ext cx="181" cy="0"/>
              </a:xfrm>
              <a:prstGeom prst="line">
                <a:avLst/>
              </a:prstGeom>
              <a:noFill/>
              <a:ln w="28575">
                <a:solidFill>
                  <a:srgbClr val="C0C0C0"/>
                </a:solidFill>
                <a:round/>
                <a:headEnd/>
                <a:tailEnd/>
              </a:ln>
              <a:effectLst/>
            </p:spPr>
            <p:txBody>
              <a:bodyPr/>
              <a:lstStyle/>
              <a:p>
                <a:endParaRPr lang="en-US"/>
              </a:p>
            </p:txBody>
          </p:sp>
          <p:sp>
            <p:nvSpPr>
              <p:cNvPr id="36" name="Line 87"/>
              <p:cNvSpPr>
                <a:spLocks noChangeAspect="1" noChangeShapeType="1"/>
              </p:cNvSpPr>
              <p:nvPr/>
            </p:nvSpPr>
            <p:spPr bwMode="auto">
              <a:xfrm flipV="1">
                <a:off x="4190" y="2976"/>
                <a:ext cx="25" cy="182"/>
              </a:xfrm>
              <a:prstGeom prst="line">
                <a:avLst/>
              </a:prstGeom>
              <a:noFill/>
              <a:ln w="28575">
                <a:solidFill>
                  <a:srgbClr val="C0C0C0"/>
                </a:solidFill>
                <a:round/>
                <a:headEnd/>
                <a:tailEnd/>
              </a:ln>
              <a:effectLst/>
            </p:spPr>
            <p:txBody>
              <a:bodyPr/>
              <a:lstStyle/>
              <a:p>
                <a:endParaRPr lang="en-US"/>
              </a:p>
            </p:txBody>
          </p:sp>
        </p:grpSp>
      </p:grpSp>
      <p:sp>
        <p:nvSpPr>
          <p:cNvPr id="37" name="AutoShape 61"/>
          <p:cNvSpPr>
            <a:spLocks/>
          </p:cNvSpPr>
          <p:nvPr/>
        </p:nvSpPr>
        <p:spPr bwMode="auto">
          <a:xfrm>
            <a:off x="2195736" y="2996952"/>
            <a:ext cx="1656184" cy="288925"/>
          </a:xfrm>
          <a:prstGeom prst="borderCallout1">
            <a:avLst>
              <a:gd name="adj1" fmla="val 56001"/>
              <a:gd name="adj2" fmla="val -4173"/>
              <a:gd name="adj3" fmla="val 314869"/>
              <a:gd name="adj4" fmla="val -34474"/>
            </a:avLst>
          </a:prstGeom>
          <a:solidFill>
            <a:schemeClr val="accent1"/>
          </a:solidFill>
          <a:ln w="9525" algn="ctr">
            <a:solidFill>
              <a:schemeClr val="tx1"/>
            </a:solidFill>
            <a:miter lim="800000"/>
            <a:headEnd/>
            <a:tailEnd/>
          </a:ln>
        </p:spPr>
        <p:txBody>
          <a:bodyPr anchor="ctr"/>
          <a:lstStyle/>
          <a:p>
            <a:pPr algn="l" eaLnBrk="0" hangingPunct="0"/>
            <a:r>
              <a:rPr lang="en-US" dirty="0"/>
              <a:t>Actual Process</a:t>
            </a:r>
          </a:p>
        </p:txBody>
      </p:sp>
      <p:sp>
        <p:nvSpPr>
          <p:cNvPr id="38" name="TextBox 37"/>
          <p:cNvSpPr txBox="1"/>
          <p:nvPr/>
        </p:nvSpPr>
        <p:spPr>
          <a:xfrm>
            <a:off x="971600" y="4860449"/>
            <a:ext cx="1981504" cy="584775"/>
          </a:xfrm>
          <a:prstGeom prst="rect">
            <a:avLst/>
          </a:prstGeom>
          <a:noFill/>
        </p:spPr>
        <p:txBody>
          <a:bodyPr wrap="none" rtlCol="0">
            <a:spAutoFit/>
          </a:bodyPr>
          <a:lstStyle/>
          <a:p>
            <a:pPr algn="l"/>
            <a:r>
              <a:rPr lang="en-US" dirty="0"/>
              <a:t>4 mA = 0 inH2O</a:t>
            </a:r>
          </a:p>
          <a:p>
            <a:pPr algn="l"/>
            <a:r>
              <a:rPr lang="en-US" dirty="0"/>
              <a:t>20 mA = 150 inH2O</a:t>
            </a:r>
          </a:p>
        </p:txBody>
      </p:sp>
      <p:sp>
        <p:nvSpPr>
          <p:cNvPr id="39" name="TextBox 38"/>
          <p:cNvSpPr txBox="1"/>
          <p:nvPr/>
        </p:nvSpPr>
        <p:spPr>
          <a:xfrm>
            <a:off x="5148064" y="4869160"/>
            <a:ext cx="1824923" cy="584775"/>
          </a:xfrm>
          <a:prstGeom prst="rect">
            <a:avLst/>
          </a:prstGeom>
          <a:noFill/>
        </p:spPr>
        <p:txBody>
          <a:bodyPr wrap="none" rtlCol="0">
            <a:spAutoFit/>
          </a:bodyPr>
          <a:lstStyle/>
          <a:p>
            <a:pPr algn="l"/>
            <a:r>
              <a:rPr lang="en-US" dirty="0"/>
              <a:t>LSL = -250 inH2O</a:t>
            </a:r>
          </a:p>
          <a:p>
            <a:pPr algn="l"/>
            <a:r>
              <a:rPr lang="en-US" dirty="0"/>
              <a:t>USL = 250 inH2O</a:t>
            </a:r>
          </a:p>
        </p:txBody>
      </p:sp>
    </p:spTree>
    <p:extLst>
      <p:ext uri="{BB962C8B-B14F-4D97-AF65-F5344CB8AC3E}">
        <p14:creationId xmlns:p14="http://schemas.microsoft.com/office/powerpoint/2010/main" val="2383041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8" name="Rectangle 4"/>
          <p:cNvSpPr>
            <a:spLocks noGrp="1" noChangeArrowheads="1"/>
          </p:cNvSpPr>
          <p:nvPr>
            <p:ph type="title"/>
          </p:nvPr>
        </p:nvSpPr>
        <p:spPr/>
        <p:txBody>
          <a:bodyPr/>
          <a:lstStyle/>
          <a:p>
            <a:r>
              <a:rPr lang="en-US" altLang="zh-TW" dirty="0">
                <a:ea typeface="PMingLiU" pitchFamily="18" charset="-120"/>
              </a:rPr>
              <a:t>Operate With Confidence</a:t>
            </a:r>
            <a:br>
              <a:rPr lang="en-US" altLang="zh-TW" dirty="0">
                <a:ea typeface="PMingLiU" pitchFamily="18" charset="-120"/>
              </a:rPr>
            </a:br>
            <a:r>
              <a:rPr lang="en-US" altLang="zh-TW" dirty="0">
                <a:ea typeface="PMingLiU" pitchFamily="18" charset="-120"/>
              </a:rPr>
              <a:t>- Real-Time PV Validity Indication</a:t>
            </a:r>
          </a:p>
        </p:txBody>
      </p:sp>
      <p:sp>
        <p:nvSpPr>
          <p:cNvPr id="594949" name="Rectangle 5"/>
          <p:cNvSpPr>
            <a:spLocks noGrp="1" noChangeArrowheads="1"/>
          </p:cNvSpPr>
          <p:nvPr>
            <p:ph sz="half" idx="1"/>
          </p:nvPr>
        </p:nvSpPr>
        <p:spPr>
          <a:xfrm>
            <a:off x="590550" y="4005263"/>
            <a:ext cx="4095750" cy="3240087"/>
          </a:xfrm>
        </p:spPr>
        <p:txBody>
          <a:bodyPr/>
          <a:lstStyle/>
          <a:p>
            <a:pPr>
              <a:buFont typeface="Wingdings" pitchFamily="2" charset="2"/>
              <a:buNone/>
            </a:pPr>
            <a:r>
              <a:rPr lang="en-US" sz="2400" dirty="0"/>
              <a:t>Speed</a:t>
            </a:r>
          </a:p>
          <a:p>
            <a:r>
              <a:rPr lang="en-US" sz="2400" dirty="0"/>
              <a:t>25 times faster than hybrids of analog/digital</a:t>
            </a:r>
          </a:p>
          <a:p>
            <a:r>
              <a:rPr lang="en-US" sz="2400" dirty="0"/>
              <a:t>True 250 ms loops</a:t>
            </a:r>
          </a:p>
          <a:p>
            <a:r>
              <a:rPr lang="en-US" sz="2400" dirty="0"/>
              <a:t>Real-time value and status</a:t>
            </a:r>
          </a:p>
          <a:p>
            <a:endParaRPr lang="en-US" sz="2400" dirty="0"/>
          </a:p>
        </p:txBody>
      </p:sp>
      <p:sp>
        <p:nvSpPr>
          <p:cNvPr id="594950" name="Rectangle 6"/>
          <p:cNvSpPr>
            <a:spLocks noGrp="1" noChangeArrowheads="1"/>
          </p:cNvSpPr>
          <p:nvPr>
            <p:ph sz="half" idx="2"/>
          </p:nvPr>
        </p:nvSpPr>
        <p:spPr>
          <a:xfrm>
            <a:off x="4427538" y="4005263"/>
            <a:ext cx="4506912" cy="3240087"/>
          </a:xfrm>
        </p:spPr>
        <p:txBody>
          <a:bodyPr/>
          <a:lstStyle/>
          <a:p>
            <a:pPr>
              <a:buFont typeface="Wingdings" pitchFamily="2" charset="2"/>
              <a:buNone/>
            </a:pPr>
            <a:r>
              <a:rPr lang="en-US" sz="2400" dirty="0"/>
              <a:t>Status Propagation (CIF &amp; CIC)</a:t>
            </a:r>
          </a:p>
          <a:p>
            <a:r>
              <a:rPr lang="en-US" sz="2400" dirty="0"/>
              <a:t>Validated information</a:t>
            </a:r>
          </a:p>
          <a:p>
            <a:pPr lvl="1"/>
            <a:r>
              <a:rPr lang="en-US" sz="2000" dirty="0"/>
              <a:t>Quality and limits</a:t>
            </a:r>
          </a:p>
          <a:p>
            <a:r>
              <a:rPr lang="en-US" sz="2400" dirty="0"/>
              <a:t>Windup protection</a:t>
            </a:r>
          </a:p>
          <a:p>
            <a:r>
              <a:rPr lang="en-US" sz="2400" dirty="0"/>
              <a:t>Bumpless transfer for valves</a:t>
            </a:r>
          </a:p>
          <a:p>
            <a:r>
              <a:rPr lang="en-US" sz="2400" dirty="0"/>
              <a:t>Optional fault state for valves</a:t>
            </a:r>
          </a:p>
          <a:p>
            <a:r>
              <a:rPr lang="en-US" sz="2400" dirty="0"/>
              <a:t>etc.</a:t>
            </a:r>
          </a:p>
        </p:txBody>
      </p:sp>
      <p:pic>
        <p:nvPicPr>
          <p:cNvPr id="595017" name="Picture 73"/>
          <p:cNvPicPr>
            <a:picLocks noChangeAspect="1" noChangeArrowheads="1"/>
          </p:cNvPicPr>
          <p:nvPr/>
        </p:nvPicPr>
        <p:blipFill>
          <a:blip r:embed="rId3" cstate="print"/>
          <a:srcRect/>
          <a:stretch>
            <a:fillRect/>
          </a:stretch>
        </p:blipFill>
        <p:spPr bwMode="auto">
          <a:xfrm>
            <a:off x="539750" y="1125538"/>
            <a:ext cx="6480175" cy="2487612"/>
          </a:xfrm>
          <a:prstGeom prst="rect">
            <a:avLst/>
          </a:prstGeom>
          <a:noFill/>
          <a:ln w="9525" algn="ctr">
            <a:noFill/>
            <a:miter lim="800000"/>
            <a:headEnd/>
            <a:tailEnd/>
          </a:ln>
          <a:effectLst/>
        </p:spPr>
      </p:pic>
      <p:sp>
        <p:nvSpPr>
          <p:cNvPr id="594951" name="AutoShape 7"/>
          <p:cNvSpPr>
            <a:spLocks noChangeArrowheads="1"/>
          </p:cNvSpPr>
          <p:nvPr/>
        </p:nvSpPr>
        <p:spPr bwMode="auto">
          <a:xfrm>
            <a:off x="1979613" y="2349500"/>
            <a:ext cx="280987" cy="277813"/>
          </a:xfrm>
          <a:prstGeom prst="smileyFace">
            <a:avLst>
              <a:gd name="adj" fmla="val -4653"/>
            </a:avLst>
          </a:prstGeom>
          <a:solidFill>
            <a:srgbClr val="FFFF00"/>
          </a:solidFill>
          <a:ln w="19050">
            <a:solidFill>
              <a:schemeClr val="tx1"/>
            </a:solidFill>
            <a:round/>
            <a:headEnd/>
            <a:tailEnd/>
          </a:ln>
          <a:effectLst/>
        </p:spPr>
        <p:txBody>
          <a:bodyPr wrap="none" anchor="ctr"/>
          <a:lstStyle/>
          <a:p>
            <a:pPr defTabSz="762000"/>
            <a:endParaRPr lang="zh-TW" altLang="en-US" sz="2800">
              <a:solidFill>
                <a:schemeClr val="tx1"/>
              </a:solidFill>
              <a:latin typeface="Times" pitchFamily="18" charset="0"/>
              <a:ea typeface="PMingLiU" pitchFamily="18" charset="-120"/>
            </a:endParaRPr>
          </a:p>
        </p:txBody>
      </p:sp>
      <p:sp>
        <p:nvSpPr>
          <p:cNvPr id="594952" name="Freeform 8"/>
          <p:cNvSpPr>
            <a:spLocks/>
          </p:cNvSpPr>
          <p:nvPr/>
        </p:nvSpPr>
        <p:spPr bwMode="auto">
          <a:xfrm flipV="1">
            <a:off x="1979613" y="1628775"/>
            <a:ext cx="576262" cy="344488"/>
          </a:xfrm>
          <a:custGeom>
            <a:avLst/>
            <a:gdLst/>
            <a:ahLst/>
            <a:cxnLst>
              <a:cxn ang="0">
                <a:pos x="0" y="16"/>
              </a:cxn>
              <a:cxn ang="0">
                <a:pos x="331" y="198"/>
              </a:cxn>
              <a:cxn ang="0">
                <a:pos x="1057" y="292"/>
              </a:cxn>
              <a:cxn ang="0">
                <a:pos x="1846" y="0"/>
              </a:cxn>
            </a:cxnLst>
            <a:rect l="0" t="0" r="r" b="b"/>
            <a:pathLst>
              <a:path w="1846" h="325">
                <a:moveTo>
                  <a:pt x="0" y="16"/>
                </a:moveTo>
                <a:cubicBezTo>
                  <a:pt x="77" y="84"/>
                  <a:pt x="155" y="152"/>
                  <a:pt x="331" y="198"/>
                </a:cubicBezTo>
                <a:cubicBezTo>
                  <a:pt x="507" y="244"/>
                  <a:pt x="805" y="325"/>
                  <a:pt x="1057" y="292"/>
                </a:cubicBezTo>
                <a:cubicBezTo>
                  <a:pt x="1309" y="259"/>
                  <a:pt x="1577" y="129"/>
                  <a:pt x="1846" y="0"/>
                </a:cubicBezTo>
              </a:path>
            </a:pathLst>
          </a:custGeom>
          <a:noFill/>
          <a:ln w="38100" cap="flat" cmpd="sng">
            <a:solidFill>
              <a:srgbClr val="0000FF"/>
            </a:solidFill>
            <a:prstDash val="solid"/>
            <a:round/>
            <a:headEnd type="none" w="med" len="med"/>
            <a:tailEnd type="triangle" w="med" len="med"/>
          </a:ln>
          <a:effectLst/>
        </p:spPr>
        <p:txBody>
          <a:bodyPr wrap="none" anchor="ctr"/>
          <a:lstStyle/>
          <a:p>
            <a:endParaRPr lang="en-US"/>
          </a:p>
        </p:txBody>
      </p:sp>
      <p:grpSp>
        <p:nvGrpSpPr>
          <p:cNvPr id="2" name="Group 11"/>
          <p:cNvGrpSpPr>
            <a:grpSpLocks noChangeAspect="1"/>
          </p:cNvGrpSpPr>
          <p:nvPr/>
        </p:nvGrpSpPr>
        <p:grpSpPr bwMode="auto">
          <a:xfrm>
            <a:off x="8135938" y="80963"/>
            <a:ext cx="900112" cy="900112"/>
            <a:chOff x="3061" y="754"/>
            <a:chExt cx="1270" cy="1270"/>
          </a:xfrm>
        </p:grpSpPr>
        <p:sp>
          <p:nvSpPr>
            <p:cNvPr id="594956" name="AutoShape 12"/>
            <p:cNvSpPr>
              <a:spLocks noChangeAspect="1" noChangeArrowheads="1"/>
            </p:cNvSpPr>
            <p:nvPr/>
          </p:nvSpPr>
          <p:spPr bwMode="auto">
            <a:xfrm>
              <a:off x="3061" y="754"/>
              <a:ext cx="1270" cy="1270"/>
            </a:xfrm>
            <a:prstGeom prst="roundRect">
              <a:avLst>
                <a:gd name="adj" fmla="val 16667"/>
              </a:avLst>
            </a:prstGeom>
            <a:noFill/>
            <a:ln w="76200" algn="ctr">
              <a:solidFill>
                <a:srgbClr val="0000FF"/>
              </a:solidFill>
              <a:round/>
              <a:headEnd/>
              <a:tailEnd/>
            </a:ln>
            <a:effectLst/>
          </p:spPr>
          <p:txBody>
            <a:bodyPr wrap="none" anchor="ctr"/>
            <a:lstStyle/>
            <a:p>
              <a:endParaRPr lang="en-US"/>
            </a:p>
          </p:txBody>
        </p:sp>
        <p:sp>
          <p:nvSpPr>
            <p:cNvPr id="594957" name="AutoShape 13"/>
            <p:cNvSpPr>
              <a:spLocks noChangeAspect="1" noChangeArrowheads="1"/>
            </p:cNvSpPr>
            <p:nvPr/>
          </p:nvSpPr>
          <p:spPr bwMode="auto">
            <a:xfrm>
              <a:off x="3152" y="1253"/>
              <a:ext cx="272" cy="272"/>
            </a:xfrm>
            <a:prstGeom prst="flowChartSummingJunction">
              <a:avLst/>
            </a:prstGeom>
            <a:noFill/>
            <a:ln w="28575">
              <a:solidFill>
                <a:srgbClr val="0000FF"/>
              </a:solidFill>
              <a:round/>
              <a:headEnd/>
              <a:tailEnd/>
            </a:ln>
            <a:effectLst/>
          </p:spPr>
          <p:txBody>
            <a:bodyPr wrap="none" anchor="ctr"/>
            <a:lstStyle/>
            <a:p>
              <a:endParaRPr lang="en-US"/>
            </a:p>
          </p:txBody>
        </p:sp>
        <p:grpSp>
          <p:nvGrpSpPr>
            <p:cNvPr id="3" name="Group 14"/>
            <p:cNvGrpSpPr>
              <a:grpSpLocks noChangeAspect="1"/>
            </p:cNvGrpSpPr>
            <p:nvPr/>
          </p:nvGrpSpPr>
          <p:grpSpPr bwMode="auto">
            <a:xfrm>
              <a:off x="3986" y="1207"/>
              <a:ext cx="255" cy="317"/>
              <a:chOff x="3379" y="1525"/>
              <a:chExt cx="182" cy="226"/>
            </a:xfrm>
          </p:grpSpPr>
          <p:sp>
            <p:nvSpPr>
              <p:cNvPr id="594959" name="AutoShape 15"/>
              <p:cNvSpPr>
                <a:spLocks noChangeAspect="1" noChangeArrowheads="1"/>
              </p:cNvSpPr>
              <p:nvPr/>
            </p:nvSpPr>
            <p:spPr bwMode="auto">
              <a:xfrm rot="-5400000">
                <a:off x="3425" y="1615"/>
                <a:ext cx="90" cy="182"/>
              </a:xfrm>
              <a:prstGeom prst="flowChartCollate">
                <a:avLst/>
              </a:prstGeom>
              <a:noFill/>
              <a:ln w="28575">
                <a:solidFill>
                  <a:srgbClr val="0000FF"/>
                </a:solidFill>
                <a:miter lim="800000"/>
                <a:headEnd/>
                <a:tailEnd/>
              </a:ln>
              <a:effectLst/>
            </p:spPr>
            <p:txBody>
              <a:bodyPr wrap="none" anchor="ctr"/>
              <a:lstStyle/>
              <a:p>
                <a:endParaRPr lang="en-US"/>
              </a:p>
            </p:txBody>
          </p:sp>
          <p:sp>
            <p:nvSpPr>
              <p:cNvPr id="594960" name="AutoShape 16"/>
              <p:cNvSpPr>
                <a:spLocks noChangeAspect="1" noChangeArrowheads="1"/>
              </p:cNvSpPr>
              <p:nvPr/>
            </p:nvSpPr>
            <p:spPr bwMode="auto">
              <a:xfrm rot="-5400000">
                <a:off x="3424" y="1480"/>
                <a:ext cx="91" cy="181"/>
              </a:xfrm>
              <a:prstGeom prst="flowChartDelay">
                <a:avLst/>
              </a:prstGeom>
              <a:noFill/>
              <a:ln w="28575">
                <a:solidFill>
                  <a:srgbClr val="0000FF"/>
                </a:solidFill>
                <a:miter lim="800000"/>
                <a:headEnd/>
                <a:tailEnd/>
              </a:ln>
              <a:effectLst/>
            </p:spPr>
            <p:txBody>
              <a:bodyPr wrap="none" anchor="ctr"/>
              <a:lstStyle/>
              <a:p>
                <a:endParaRPr lang="en-US"/>
              </a:p>
            </p:txBody>
          </p:sp>
          <p:sp>
            <p:nvSpPr>
              <p:cNvPr id="594961" name="Line 17"/>
              <p:cNvSpPr>
                <a:spLocks noChangeAspect="1" noChangeShapeType="1"/>
              </p:cNvSpPr>
              <p:nvPr/>
            </p:nvSpPr>
            <p:spPr bwMode="auto">
              <a:xfrm>
                <a:off x="3470" y="1616"/>
                <a:ext cx="0" cy="90"/>
              </a:xfrm>
              <a:prstGeom prst="line">
                <a:avLst/>
              </a:prstGeom>
              <a:noFill/>
              <a:ln w="28575">
                <a:solidFill>
                  <a:srgbClr val="0000FF"/>
                </a:solidFill>
                <a:round/>
                <a:headEnd/>
                <a:tailEnd/>
              </a:ln>
              <a:effectLst/>
            </p:spPr>
            <p:txBody>
              <a:bodyPr/>
              <a:lstStyle/>
              <a:p>
                <a:endParaRPr lang="en-US"/>
              </a:p>
            </p:txBody>
          </p:sp>
        </p:grpSp>
        <p:grpSp>
          <p:nvGrpSpPr>
            <p:cNvPr id="4" name="Group 18"/>
            <p:cNvGrpSpPr>
              <a:grpSpLocks noChangeAspect="1"/>
            </p:cNvGrpSpPr>
            <p:nvPr/>
          </p:nvGrpSpPr>
          <p:grpSpPr bwMode="auto">
            <a:xfrm>
              <a:off x="3471" y="1340"/>
              <a:ext cx="452" cy="94"/>
              <a:chOff x="3471" y="1340"/>
              <a:chExt cx="452" cy="94"/>
            </a:xfrm>
          </p:grpSpPr>
          <p:grpSp>
            <p:nvGrpSpPr>
              <p:cNvPr id="5" name="Group 19"/>
              <p:cNvGrpSpPr>
                <a:grpSpLocks noChangeAspect="1"/>
              </p:cNvGrpSpPr>
              <p:nvPr/>
            </p:nvGrpSpPr>
            <p:grpSpPr bwMode="auto">
              <a:xfrm>
                <a:off x="3471" y="1340"/>
                <a:ext cx="13" cy="94"/>
                <a:chOff x="3471" y="1340"/>
                <a:chExt cx="13" cy="94"/>
              </a:xfrm>
            </p:grpSpPr>
            <p:sp>
              <p:nvSpPr>
                <p:cNvPr id="594964" name="Line 20"/>
                <p:cNvSpPr>
                  <a:spLocks noChangeAspect="1" noChangeShapeType="1"/>
                </p:cNvSpPr>
                <p:nvPr/>
              </p:nvSpPr>
              <p:spPr bwMode="auto">
                <a:xfrm flipV="1">
                  <a:off x="3477" y="1340"/>
                  <a:ext cx="7" cy="47"/>
                </a:xfrm>
                <a:prstGeom prst="line">
                  <a:avLst/>
                </a:prstGeom>
                <a:noFill/>
                <a:ln w="28575">
                  <a:solidFill>
                    <a:srgbClr val="0000FF"/>
                  </a:solidFill>
                  <a:round/>
                  <a:headEnd/>
                  <a:tailEnd/>
                </a:ln>
                <a:effectLst/>
              </p:spPr>
              <p:txBody>
                <a:bodyPr/>
                <a:lstStyle/>
                <a:p>
                  <a:endParaRPr lang="en-US"/>
                </a:p>
              </p:txBody>
            </p:sp>
            <p:sp>
              <p:nvSpPr>
                <p:cNvPr id="594965" name="Line 21"/>
                <p:cNvSpPr>
                  <a:spLocks noChangeAspect="1" noChangeShapeType="1"/>
                </p:cNvSpPr>
                <p:nvPr/>
              </p:nvSpPr>
              <p:spPr bwMode="auto">
                <a:xfrm flipV="1">
                  <a:off x="3471" y="1387"/>
                  <a:ext cx="6" cy="47"/>
                </a:xfrm>
                <a:prstGeom prst="line">
                  <a:avLst/>
                </a:prstGeom>
                <a:noFill/>
                <a:ln w="28575">
                  <a:solidFill>
                    <a:srgbClr val="0000FF"/>
                  </a:solidFill>
                  <a:round/>
                  <a:headEnd/>
                  <a:tailEnd/>
                </a:ln>
                <a:effectLst/>
              </p:spPr>
              <p:txBody>
                <a:bodyPr/>
                <a:lstStyle/>
                <a:p>
                  <a:endParaRPr lang="en-US"/>
                </a:p>
              </p:txBody>
            </p:sp>
          </p:grpSp>
          <p:grpSp>
            <p:nvGrpSpPr>
              <p:cNvPr id="6" name="Group 22"/>
              <p:cNvGrpSpPr>
                <a:grpSpLocks noChangeAspect="1"/>
              </p:cNvGrpSpPr>
              <p:nvPr/>
            </p:nvGrpSpPr>
            <p:grpSpPr bwMode="auto">
              <a:xfrm>
                <a:off x="3497" y="1340"/>
                <a:ext cx="60" cy="94"/>
                <a:chOff x="3497" y="1340"/>
                <a:chExt cx="60" cy="94"/>
              </a:xfrm>
            </p:grpSpPr>
            <p:sp>
              <p:nvSpPr>
                <p:cNvPr id="594967" name="Line 23"/>
                <p:cNvSpPr>
                  <a:spLocks noChangeAspect="1" noChangeShapeType="1"/>
                </p:cNvSpPr>
                <p:nvPr/>
              </p:nvSpPr>
              <p:spPr bwMode="auto">
                <a:xfrm flipV="1">
                  <a:off x="3504" y="1340"/>
                  <a:ext cx="6" cy="47"/>
                </a:xfrm>
                <a:prstGeom prst="line">
                  <a:avLst/>
                </a:prstGeom>
                <a:noFill/>
                <a:ln w="28575">
                  <a:solidFill>
                    <a:srgbClr val="0000FF"/>
                  </a:solidFill>
                  <a:round/>
                  <a:headEnd/>
                  <a:tailEnd/>
                </a:ln>
                <a:effectLst/>
              </p:spPr>
              <p:txBody>
                <a:bodyPr/>
                <a:lstStyle/>
                <a:p>
                  <a:endParaRPr lang="en-US"/>
                </a:p>
              </p:txBody>
            </p:sp>
            <p:sp>
              <p:nvSpPr>
                <p:cNvPr id="594968" name="Line 24"/>
                <p:cNvSpPr>
                  <a:spLocks noChangeAspect="1" noChangeShapeType="1"/>
                </p:cNvSpPr>
                <p:nvPr/>
              </p:nvSpPr>
              <p:spPr bwMode="auto">
                <a:xfrm flipV="1">
                  <a:off x="3510" y="1340"/>
                  <a:ext cx="47" cy="0"/>
                </a:xfrm>
                <a:prstGeom prst="line">
                  <a:avLst/>
                </a:prstGeom>
                <a:noFill/>
                <a:ln w="28575">
                  <a:solidFill>
                    <a:srgbClr val="0000FF"/>
                  </a:solidFill>
                  <a:round/>
                  <a:headEnd/>
                  <a:tailEnd/>
                </a:ln>
                <a:effectLst/>
              </p:spPr>
              <p:txBody>
                <a:bodyPr/>
                <a:lstStyle/>
                <a:p>
                  <a:endParaRPr lang="en-US"/>
                </a:p>
              </p:txBody>
            </p:sp>
            <p:sp>
              <p:nvSpPr>
                <p:cNvPr id="594969" name="Line 25"/>
                <p:cNvSpPr>
                  <a:spLocks noChangeAspect="1" noChangeShapeType="1"/>
                </p:cNvSpPr>
                <p:nvPr/>
              </p:nvSpPr>
              <p:spPr bwMode="auto">
                <a:xfrm flipV="1">
                  <a:off x="3497" y="1434"/>
                  <a:ext cx="47" cy="0"/>
                </a:xfrm>
                <a:prstGeom prst="line">
                  <a:avLst/>
                </a:prstGeom>
                <a:noFill/>
                <a:ln w="28575">
                  <a:solidFill>
                    <a:srgbClr val="0000FF"/>
                  </a:solidFill>
                  <a:round/>
                  <a:headEnd/>
                  <a:tailEnd/>
                </a:ln>
                <a:effectLst/>
              </p:spPr>
              <p:txBody>
                <a:bodyPr/>
                <a:lstStyle/>
                <a:p>
                  <a:endParaRPr lang="en-US"/>
                </a:p>
              </p:txBody>
            </p:sp>
            <p:sp>
              <p:nvSpPr>
                <p:cNvPr id="594970" name="Line 26"/>
                <p:cNvSpPr>
                  <a:spLocks noChangeAspect="1" noChangeShapeType="1"/>
                </p:cNvSpPr>
                <p:nvPr/>
              </p:nvSpPr>
              <p:spPr bwMode="auto">
                <a:xfrm flipV="1">
                  <a:off x="3497" y="1387"/>
                  <a:ext cx="7" cy="47"/>
                </a:xfrm>
                <a:prstGeom prst="line">
                  <a:avLst/>
                </a:prstGeom>
                <a:noFill/>
                <a:ln w="28575">
                  <a:solidFill>
                    <a:srgbClr val="0000FF"/>
                  </a:solidFill>
                  <a:round/>
                  <a:headEnd/>
                  <a:tailEnd/>
                </a:ln>
                <a:effectLst/>
              </p:spPr>
              <p:txBody>
                <a:bodyPr/>
                <a:lstStyle/>
                <a:p>
                  <a:endParaRPr lang="en-US"/>
                </a:p>
              </p:txBody>
            </p:sp>
            <p:sp>
              <p:nvSpPr>
                <p:cNvPr id="594971" name="Line 27"/>
                <p:cNvSpPr>
                  <a:spLocks noChangeAspect="1" noChangeShapeType="1"/>
                </p:cNvSpPr>
                <p:nvPr/>
              </p:nvSpPr>
              <p:spPr bwMode="auto">
                <a:xfrm flipV="1">
                  <a:off x="3550" y="1340"/>
                  <a:ext cx="7" cy="47"/>
                </a:xfrm>
                <a:prstGeom prst="line">
                  <a:avLst/>
                </a:prstGeom>
                <a:noFill/>
                <a:ln w="28575">
                  <a:solidFill>
                    <a:srgbClr val="0000FF"/>
                  </a:solidFill>
                  <a:round/>
                  <a:headEnd/>
                  <a:tailEnd/>
                </a:ln>
                <a:effectLst/>
              </p:spPr>
              <p:txBody>
                <a:bodyPr/>
                <a:lstStyle/>
                <a:p>
                  <a:endParaRPr lang="en-US"/>
                </a:p>
              </p:txBody>
            </p:sp>
            <p:sp>
              <p:nvSpPr>
                <p:cNvPr id="594972" name="Line 28"/>
                <p:cNvSpPr>
                  <a:spLocks noChangeAspect="1" noChangeShapeType="1"/>
                </p:cNvSpPr>
                <p:nvPr/>
              </p:nvSpPr>
              <p:spPr bwMode="auto">
                <a:xfrm flipV="1">
                  <a:off x="3544" y="1387"/>
                  <a:ext cx="6" cy="47"/>
                </a:xfrm>
                <a:prstGeom prst="line">
                  <a:avLst/>
                </a:prstGeom>
                <a:noFill/>
                <a:ln w="28575">
                  <a:solidFill>
                    <a:srgbClr val="0000FF"/>
                  </a:solidFill>
                  <a:round/>
                  <a:headEnd/>
                  <a:tailEnd/>
                </a:ln>
                <a:effectLst/>
              </p:spPr>
              <p:txBody>
                <a:bodyPr/>
                <a:lstStyle/>
                <a:p>
                  <a:endParaRPr lang="en-US"/>
                </a:p>
              </p:txBody>
            </p:sp>
          </p:grpSp>
          <p:grpSp>
            <p:nvGrpSpPr>
              <p:cNvPr id="7" name="Group 29"/>
              <p:cNvGrpSpPr>
                <a:grpSpLocks noChangeAspect="1"/>
              </p:cNvGrpSpPr>
              <p:nvPr/>
            </p:nvGrpSpPr>
            <p:grpSpPr bwMode="auto">
              <a:xfrm>
                <a:off x="3617" y="1340"/>
                <a:ext cx="13" cy="94"/>
                <a:chOff x="3617" y="1340"/>
                <a:chExt cx="13" cy="94"/>
              </a:xfrm>
            </p:grpSpPr>
            <p:sp>
              <p:nvSpPr>
                <p:cNvPr id="594974" name="Line 30"/>
                <p:cNvSpPr>
                  <a:spLocks noChangeAspect="1" noChangeShapeType="1"/>
                </p:cNvSpPr>
                <p:nvPr/>
              </p:nvSpPr>
              <p:spPr bwMode="auto">
                <a:xfrm flipV="1">
                  <a:off x="3623" y="1340"/>
                  <a:ext cx="7" cy="47"/>
                </a:xfrm>
                <a:prstGeom prst="line">
                  <a:avLst/>
                </a:prstGeom>
                <a:noFill/>
                <a:ln w="28575">
                  <a:solidFill>
                    <a:srgbClr val="0000FF"/>
                  </a:solidFill>
                  <a:round/>
                  <a:headEnd/>
                  <a:tailEnd/>
                </a:ln>
                <a:effectLst/>
              </p:spPr>
              <p:txBody>
                <a:bodyPr/>
                <a:lstStyle/>
                <a:p>
                  <a:endParaRPr lang="en-US"/>
                </a:p>
              </p:txBody>
            </p:sp>
            <p:sp>
              <p:nvSpPr>
                <p:cNvPr id="594975" name="Line 31"/>
                <p:cNvSpPr>
                  <a:spLocks noChangeAspect="1" noChangeShapeType="1"/>
                </p:cNvSpPr>
                <p:nvPr/>
              </p:nvSpPr>
              <p:spPr bwMode="auto">
                <a:xfrm flipV="1">
                  <a:off x="3617" y="1387"/>
                  <a:ext cx="6" cy="47"/>
                </a:xfrm>
                <a:prstGeom prst="line">
                  <a:avLst/>
                </a:prstGeom>
                <a:noFill/>
                <a:ln w="28575">
                  <a:solidFill>
                    <a:srgbClr val="0000FF"/>
                  </a:solidFill>
                  <a:round/>
                  <a:headEnd/>
                  <a:tailEnd/>
                </a:ln>
                <a:effectLst/>
              </p:spPr>
              <p:txBody>
                <a:bodyPr/>
                <a:lstStyle/>
                <a:p>
                  <a:endParaRPr lang="en-US"/>
                </a:p>
              </p:txBody>
            </p:sp>
          </p:grpSp>
          <p:grpSp>
            <p:nvGrpSpPr>
              <p:cNvPr id="8" name="Group 32"/>
              <p:cNvGrpSpPr>
                <a:grpSpLocks noChangeAspect="1"/>
              </p:cNvGrpSpPr>
              <p:nvPr/>
            </p:nvGrpSpPr>
            <p:grpSpPr bwMode="auto">
              <a:xfrm>
                <a:off x="3644" y="1340"/>
                <a:ext cx="59" cy="94"/>
                <a:chOff x="3644" y="1340"/>
                <a:chExt cx="59" cy="94"/>
              </a:xfrm>
            </p:grpSpPr>
            <p:sp>
              <p:nvSpPr>
                <p:cNvPr id="594977" name="Line 33"/>
                <p:cNvSpPr>
                  <a:spLocks noChangeAspect="1" noChangeShapeType="1"/>
                </p:cNvSpPr>
                <p:nvPr/>
              </p:nvSpPr>
              <p:spPr bwMode="auto">
                <a:xfrm flipV="1">
                  <a:off x="3651" y="1340"/>
                  <a:ext cx="6" cy="47"/>
                </a:xfrm>
                <a:prstGeom prst="line">
                  <a:avLst/>
                </a:prstGeom>
                <a:noFill/>
                <a:ln w="28575">
                  <a:solidFill>
                    <a:srgbClr val="0000FF"/>
                  </a:solidFill>
                  <a:round/>
                  <a:headEnd/>
                  <a:tailEnd/>
                </a:ln>
                <a:effectLst/>
              </p:spPr>
              <p:txBody>
                <a:bodyPr/>
                <a:lstStyle/>
                <a:p>
                  <a:endParaRPr lang="en-US"/>
                </a:p>
              </p:txBody>
            </p:sp>
            <p:sp>
              <p:nvSpPr>
                <p:cNvPr id="594978" name="Line 34"/>
                <p:cNvSpPr>
                  <a:spLocks noChangeAspect="1" noChangeShapeType="1"/>
                </p:cNvSpPr>
                <p:nvPr/>
              </p:nvSpPr>
              <p:spPr bwMode="auto">
                <a:xfrm flipV="1">
                  <a:off x="3657" y="1340"/>
                  <a:ext cx="46" cy="0"/>
                </a:xfrm>
                <a:prstGeom prst="line">
                  <a:avLst/>
                </a:prstGeom>
                <a:noFill/>
                <a:ln w="28575">
                  <a:solidFill>
                    <a:srgbClr val="0000FF"/>
                  </a:solidFill>
                  <a:round/>
                  <a:headEnd/>
                  <a:tailEnd/>
                </a:ln>
                <a:effectLst/>
              </p:spPr>
              <p:txBody>
                <a:bodyPr/>
                <a:lstStyle/>
                <a:p>
                  <a:endParaRPr lang="en-US"/>
                </a:p>
              </p:txBody>
            </p:sp>
            <p:sp>
              <p:nvSpPr>
                <p:cNvPr id="594979" name="Line 35"/>
                <p:cNvSpPr>
                  <a:spLocks noChangeAspect="1" noChangeShapeType="1"/>
                </p:cNvSpPr>
                <p:nvPr/>
              </p:nvSpPr>
              <p:spPr bwMode="auto">
                <a:xfrm flipV="1">
                  <a:off x="3644" y="1434"/>
                  <a:ext cx="46" cy="0"/>
                </a:xfrm>
                <a:prstGeom prst="line">
                  <a:avLst/>
                </a:prstGeom>
                <a:noFill/>
                <a:ln w="28575">
                  <a:solidFill>
                    <a:srgbClr val="0000FF"/>
                  </a:solidFill>
                  <a:round/>
                  <a:headEnd/>
                  <a:tailEnd/>
                </a:ln>
                <a:effectLst/>
              </p:spPr>
              <p:txBody>
                <a:bodyPr/>
                <a:lstStyle/>
                <a:p>
                  <a:endParaRPr lang="en-US"/>
                </a:p>
              </p:txBody>
            </p:sp>
            <p:sp>
              <p:nvSpPr>
                <p:cNvPr id="594980" name="Line 36"/>
                <p:cNvSpPr>
                  <a:spLocks noChangeAspect="1" noChangeShapeType="1"/>
                </p:cNvSpPr>
                <p:nvPr/>
              </p:nvSpPr>
              <p:spPr bwMode="auto">
                <a:xfrm flipV="1">
                  <a:off x="3644" y="1387"/>
                  <a:ext cx="7" cy="47"/>
                </a:xfrm>
                <a:prstGeom prst="line">
                  <a:avLst/>
                </a:prstGeom>
                <a:noFill/>
                <a:ln w="28575">
                  <a:solidFill>
                    <a:srgbClr val="0000FF"/>
                  </a:solidFill>
                  <a:round/>
                  <a:headEnd/>
                  <a:tailEnd/>
                </a:ln>
                <a:effectLst/>
              </p:spPr>
              <p:txBody>
                <a:bodyPr/>
                <a:lstStyle/>
                <a:p>
                  <a:endParaRPr lang="en-US"/>
                </a:p>
              </p:txBody>
            </p:sp>
            <p:sp>
              <p:nvSpPr>
                <p:cNvPr id="594981" name="Line 37"/>
                <p:cNvSpPr>
                  <a:spLocks noChangeAspect="1" noChangeShapeType="1"/>
                </p:cNvSpPr>
                <p:nvPr/>
              </p:nvSpPr>
              <p:spPr bwMode="auto">
                <a:xfrm flipV="1">
                  <a:off x="3696" y="1340"/>
                  <a:ext cx="7" cy="47"/>
                </a:xfrm>
                <a:prstGeom prst="line">
                  <a:avLst/>
                </a:prstGeom>
                <a:noFill/>
                <a:ln w="28575">
                  <a:solidFill>
                    <a:srgbClr val="0000FF"/>
                  </a:solidFill>
                  <a:round/>
                  <a:headEnd/>
                  <a:tailEnd/>
                </a:ln>
                <a:effectLst/>
              </p:spPr>
              <p:txBody>
                <a:bodyPr/>
                <a:lstStyle/>
                <a:p>
                  <a:endParaRPr lang="en-US"/>
                </a:p>
              </p:txBody>
            </p:sp>
            <p:sp>
              <p:nvSpPr>
                <p:cNvPr id="594982" name="Line 38"/>
                <p:cNvSpPr>
                  <a:spLocks noChangeAspect="1" noChangeShapeType="1"/>
                </p:cNvSpPr>
                <p:nvPr/>
              </p:nvSpPr>
              <p:spPr bwMode="auto">
                <a:xfrm flipV="1">
                  <a:off x="3690" y="1387"/>
                  <a:ext cx="6" cy="47"/>
                </a:xfrm>
                <a:prstGeom prst="line">
                  <a:avLst/>
                </a:prstGeom>
                <a:noFill/>
                <a:ln w="28575">
                  <a:solidFill>
                    <a:srgbClr val="0000FF"/>
                  </a:solidFill>
                  <a:round/>
                  <a:headEnd/>
                  <a:tailEnd/>
                </a:ln>
                <a:effectLst/>
              </p:spPr>
              <p:txBody>
                <a:bodyPr/>
                <a:lstStyle/>
                <a:p>
                  <a:endParaRPr lang="en-US"/>
                </a:p>
              </p:txBody>
            </p:sp>
          </p:grpSp>
          <p:grpSp>
            <p:nvGrpSpPr>
              <p:cNvPr id="9" name="Group 39"/>
              <p:cNvGrpSpPr>
                <a:grpSpLocks noChangeAspect="1"/>
              </p:cNvGrpSpPr>
              <p:nvPr/>
            </p:nvGrpSpPr>
            <p:grpSpPr bwMode="auto">
              <a:xfrm>
                <a:off x="3717" y="1340"/>
                <a:ext cx="60" cy="94"/>
                <a:chOff x="3717" y="1340"/>
                <a:chExt cx="60" cy="94"/>
              </a:xfrm>
            </p:grpSpPr>
            <p:sp>
              <p:nvSpPr>
                <p:cNvPr id="594984" name="Line 40"/>
                <p:cNvSpPr>
                  <a:spLocks noChangeAspect="1" noChangeShapeType="1"/>
                </p:cNvSpPr>
                <p:nvPr/>
              </p:nvSpPr>
              <p:spPr bwMode="auto">
                <a:xfrm flipV="1">
                  <a:off x="3724" y="1340"/>
                  <a:ext cx="6" cy="47"/>
                </a:xfrm>
                <a:prstGeom prst="line">
                  <a:avLst/>
                </a:prstGeom>
                <a:noFill/>
                <a:ln w="28575">
                  <a:solidFill>
                    <a:srgbClr val="0000FF"/>
                  </a:solidFill>
                  <a:round/>
                  <a:headEnd/>
                  <a:tailEnd/>
                </a:ln>
                <a:effectLst/>
              </p:spPr>
              <p:txBody>
                <a:bodyPr/>
                <a:lstStyle/>
                <a:p>
                  <a:endParaRPr lang="en-US"/>
                </a:p>
              </p:txBody>
            </p:sp>
            <p:sp>
              <p:nvSpPr>
                <p:cNvPr id="594985" name="Line 41"/>
                <p:cNvSpPr>
                  <a:spLocks noChangeAspect="1" noChangeShapeType="1"/>
                </p:cNvSpPr>
                <p:nvPr/>
              </p:nvSpPr>
              <p:spPr bwMode="auto">
                <a:xfrm flipV="1">
                  <a:off x="3730" y="1340"/>
                  <a:ext cx="47" cy="0"/>
                </a:xfrm>
                <a:prstGeom prst="line">
                  <a:avLst/>
                </a:prstGeom>
                <a:noFill/>
                <a:ln w="28575">
                  <a:solidFill>
                    <a:srgbClr val="0000FF"/>
                  </a:solidFill>
                  <a:round/>
                  <a:headEnd/>
                  <a:tailEnd/>
                </a:ln>
                <a:effectLst/>
              </p:spPr>
              <p:txBody>
                <a:bodyPr/>
                <a:lstStyle/>
                <a:p>
                  <a:endParaRPr lang="en-US"/>
                </a:p>
              </p:txBody>
            </p:sp>
            <p:sp>
              <p:nvSpPr>
                <p:cNvPr id="594986" name="Line 42"/>
                <p:cNvSpPr>
                  <a:spLocks noChangeAspect="1" noChangeShapeType="1"/>
                </p:cNvSpPr>
                <p:nvPr/>
              </p:nvSpPr>
              <p:spPr bwMode="auto">
                <a:xfrm flipV="1">
                  <a:off x="3717" y="1434"/>
                  <a:ext cx="47" cy="0"/>
                </a:xfrm>
                <a:prstGeom prst="line">
                  <a:avLst/>
                </a:prstGeom>
                <a:noFill/>
                <a:ln w="28575">
                  <a:solidFill>
                    <a:srgbClr val="0000FF"/>
                  </a:solidFill>
                  <a:round/>
                  <a:headEnd/>
                  <a:tailEnd/>
                </a:ln>
                <a:effectLst/>
              </p:spPr>
              <p:txBody>
                <a:bodyPr/>
                <a:lstStyle/>
                <a:p>
                  <a:endParaRPr lang="en-US"/>
                </a:p>
              </p:txBody>
            </p:sp>
            <p:sp>
              <p:nvSpPr>
                <p:cNvPr id="594987" name="Line 43"/>
                <p:cNvSpPr>
                  <a:spLocks noChangeAspect="1" noChangeShapeType="1"/>
                </p:cNvSpPr>
                <p:nvPr/>
              </p:nvSpPr>
              <p:spPr bwMode="auto">
                <a:xfrm flipV="1">
                  <a:off x="3717" y="1387"/>
                  <a:ext cx="7" cy="47"/>
                </a:xfrm>
                <a:prstGeom prst="line">
                  <a:avLst/>
                </a:prstGeom>
                <a:noFill/>
                <a:ln w="28575">
                  <a:solidFill>
                    <a:srgbClr val="0000FF"/>
                  </a:solidFill>
                  <a:round/>
                  <a:headEnd/>
                  <a:tailEnd/>
                </a:ln>
                <a:effectLst/>
              </p:spPr>
              <p:txBody>
                <a:bodyPr/>
                <a:lstStyle/>
                <a:p>
                  <a:endParaRPr lang="en-US"/>
                </a:p>
              </p:txBody>
            </p:sp>
            <p:sp>
              <p:nvSpPr>
                <p:cNvPr id="594988" name="Line 44"/>
                <p:cNvSpPr>
                  <a:spLocks noChangeAspect="1" noChangeShapeType="1"/>
                </p:cNvSpPr>
                <p:nvPr/>
              </p:nvSpPr>
              <p:spPr bwMode="auto">
                <a:xfrm flipV="1">
                  <a:off x="3770" y="1340"/>
                  <a:ext cx="7" cy="47"/>
                </a:xfrm>
                <a:prstGeom prst="line">
                  <a:avLst/>
                </a:prstGeom>
                <a:noFill/>
                <a:ln w="28575">
                  <a:solidFill>
                    <a:srgbClr val="0000FF"/>
                  </a:solidFill>
                  <a:round/>
                  <a:headEnd/>
                  <a:tailEnd/>
                </a:ln>
                <a:effectLst/>
              </p:spPr>
              <p:txBody>
                <a:bodyPr/>
                <a:lstStyle/>
                <a:p>
                  <a:endParaRPr lang="en-US"/>
                </a:p>
              </p:txBody>
            </p:sp>
            <p:sp>
              <p:nvSpPr>
                <p:cNvPr id="594989" name="Line 45"/>
                <p:cNvSpPr>
                  <a:spLocks noChangeAspect="1" noChangeShapeType="1"/>
                </p:cNvSpPr>
                <p:nvPr/>
              </p:nvSpPr>
              <p:spPr bwMode="auto">
                <a:xfrm flipV="1">
                  <a:off x="3764" y="1387"/>
                  <a:ext cx="6" cy="47"/>
                </a:xfrm>
                <a:prstGeom prst="line">
                  <a:avLst/>
                </a:prstGeom>
                <a:noFill/>
                <a:ln w="28575">
                  <a:solidFill>
                    <a:srgbClr val="0000FF"/>
                  </a:solidFill>
                  <a:round/>
                  <a:headEnd/>
                  <a:tailEnd/>
                </a:ln>
                <a:effectLst/>
              </p:spPr>
              <p:txBody>
                <a:bodyPr/>
                <a:lstStyle/>
                <a:p>
                  <a:endParaRPr lang="en-US"/>
                </a:p>
              </p:txBody>
            </p:sp>
          </p:grpSp>
          <p:grpSp>
            <p:nvGrpSpPr>
              <p:cNvPr id="10" name="Group 46"/>
              <p:cNvGrpSpPr>
                <a:grpSpLocks noChangeAspect="1"/>
              </p:cNvGrpSpPr>
              <p:nvPr/>
            </p:nvGrpSpPr>
            <p:grpSpPr bwMode="auto">
              <a:xfrm>
                <a:off x="3837" y="1340"/>
                <a:ext cx="13" cy="94"/>
                <a:chOff x="3837" y="1340"/>
                <a:chExt cx="13" cy="94"/>
              </a:xfrm>
            </p:grpSpPr>
            <p:sp>
              <p:nvSpPr>
                <p:cNvPr id="594991" name="Line 47"/>
                <p:cNvSpPr>
                  <a:spLocks noChangeAspect="1" noChangeShapeType="1"/>
                </p:cNvSpPr>
                <p:nvPr/>
              </p:nvSpPr>
              <p:spPr bwMode="auto">
                <a:xfrm flipV="1">
                  <a:off x="3843" y="1340"/>
                  <a:ext cx="7" cy="47"/>
                </a:xfrm>
                <a:prstGeom prst="line">
                  <a:avLst/>
                </a:prstGeom>
                <a:noFill/>
                <a:ln w="28575">
                  <a:solidFill>
                    <a:srgbClr val="0000FF"/>
                  </a:solidFill>
                  <a:round/>
                  <a:headEnd/>
                  <a:tailEnd/>
                </a:ln>
                <a:effectLst/>
              </p:spPr>
              <p:txBody>
                <a:bodyPr/>
                <a:lstStyle/>
                <a:p>
                  <a:endParaRPr lang="en-US"/>
                </a:p>
              </p:txBody>
            </p:sp>
            <p:sp>
              <p:nvSpPr>
                <p:cNvPr id="594992" name="Line 48"/>
                <p:cNvSpPr>
                  <a:spLocks noChangeAspect="1" noChangeShapeType="1"/>
                </p:cNvSpPr>
                <p:nvPr/>
              </p:nvSpPr>
              <p:spPr bwMode="auto">
                <a:xfrm flipV="1">
                  <a:off x="3837" y="1387"/>
                  <a:ext cx="6" cy="47"/>
                </a:xfrm>
                <a:prstGeom prst="line">
                  <a:avLst/>
                </a:prstGeom>
                <a:noFill/>
                <a:ln w="28575">
                  <a:solidFill>
                    <a:srgbClr val="0000FF"/>
                  </a:solidFill>
                  <a:round/>
                  <a:headEnd/>
                  <a:tailEnd/>
                </a:ln>
                <a:effectLst/>
              </p:spPr>
              <p:txBody>
                <a:bodyPr/>
                <a:lstStyle/>
                <a:p>
                  <a:endParaRPr lang="en-US"/>
                </a:p>
              </p:txBody>
            </p:sp>
          </p:grpSp>
          <p:grpSp>
            <p:nvGrpSpPr>
              <p:cNvPr id="11" name="Group 49"/>
              <p:cNvGrpSpPr>
                <a:grpSpLocks noChangeAspect="1"/>
              </p:cNvGrpSpPr>
              <p:nvPr/>
            </p:nvGrpSpPr>
            <p:grpSpPr bwMode="auto">
              <a:xfrm>
                <a:off x="3863" y="1340"/>
                <a:ext cx="60" cy="94"/>
                <a:chOff x="3863" y="1340"/>
                <a:chExt cx="60" cy="94"/>
              </a:xfrm>
            </p:grpSpPr>
            <p:sp>
              <p:nvSpPr>
                <p:cNvPr id="594994" name="Line 50"/>
                <p:cNvSpPr>
                  <a:spLocks noChangeAspect="1" noChangeShapeType="1"/>
                </p:cNvSpPr>
                <p:nvPr/>
              </p:nvSpPr>
              <p:spPr bwMode="auto">
                <a:xfrm flipV="1">
                  <a:off x="3870" y="1340"/>
                  <a:ext cx="6" cy="47"/>
                </a:xfrm>
                <a:prstGeom prst="line">
                  <a:avLst/>
                </a:prstGeom>
                <a:noFill/>
                <a:ln w="28575">
                  <a:solidFill>
                    <a:srgbClr val="0000FF"/>
                  </a:solidFill>
                  <a:round/>
                  <a:headEnd/>
                  <a:tailEnd/>
                </a:ln>
                <a:effectLst/>
              </p:spPr>
              <p:txBody>
                <a:bodyPr/>
                <a:lstStyle/>
                <a:p>
                  <a:endParaRPr lang="en-US"/>
                </a:p>
              </p:txBody>
            </p:sp>
            <p:sp>
              <p:nvSpPr>
                <p:cNvPr id="594995" name="Line 51"/>
                <p:cNvSpPr>
                  <a:spLocks noChangeAspect="1" noChangeShapeType="1"/>
                </p:cNvSpPr>
                <p:nvPr/>
              </p:nvSpPr>
              <p:spPr bwMode="auto">
                <a:xfrm flipV="1">
                  <a:off x="3876" y="1340"/>
                  <a:ext cx="47" cy="0"/>
                </a:xfrm>
                <a:prstGeom prst="line">
                  <a:avLst/>
                </a:prstGeom>
                <a:noFill/>
                <a:ln w="28575">
                  <a:solidFill>
                    <a:srgbClr val="0000FF"/>
                  </a:solidFill>
                  <a:round/>
                  <a:headEnd/>
                  <a:tailEnd/>
                </a:ln>
                <a:effectLst/>
              </p:spPr>
              <p:txBody>
                <a:bodyPr/>
                <a:lstStyle/>
                <a:p>
                  <a:endParaRPr lang="en-US"/>
                </a:p>
              </p:txBody>
            </p:sp>
            <p:sp>
              <p:nvSpPr>
                <p:cNvPr id="594996" name="Line 52"/>
                <p:cNvSpPr>
                  <a:spLocks noChangeAspect="1" noChangeShapeType="1"/>
                </p:cNvSpPr>
                <p:nvPr/>
              </p:nvSpPr>
              <p:spPr bwMode="auto">
                <a:xfrm flipV="1">
                  <a:off x="3863" y="1434"/>
                  <a:ext cx="47" cy="0"/>
                </a:xfrm>
                <a:prstGeom prst="line">
                  <a:avLst/>
                </a:prstGeom>
                <a:noFill/>
                <a:ln w="28575">
                  <a:solidFill>
                    <a:srgbClr val="0000FF"/>
                  </a:solidFill>
                  <a:round/>
                  <a:headEnd/>
                  <a:tailEnd/>
                </a:ln>
                <a:effectLst/>
              </p:spPr>
              <p:txBody>
                <a:bodyPr/>
                <a:lstStyle/>
                <a:p>
                  <a:endParaRPr lang="en-US"/>
                </a:p>
              </p:txBody>
            </p:sp>
            <p:sp>
              <p:nvSpPr>
                <p:cNvPr id="594997" name="Line 53"/>
                <p:cNvSpPr>
                  <a:spLocks noChangeAspect="1" noChangeShapeType="1"/>
                </p:cNvSpPr>
                <p:nvPr/>
              </p:nvSpPr>
              <p:spPr bwMode="auto">
                <a:xfrm flipV="1">
                  <a:off x="3863" y="1387"/>
                  <a:ext cx="7" cy="47"/>
                </a:xfrm>
                <a:prstGeom prst="line">
                  <a:avLst/>
                </a:prstGeom>
                <a:noFill/>
                <a:ln w="28575">
                  <a:solidFill>
                    <a:srgbClr val="0000FF"/>
                  </a:solidFill>
                  <a:round/>
                  <a:headEnd/>
                  <a:tailEnd/>
                </a:ln>
                <a:effectLst/>
              </p:spPr>
              <p:txBody>
                <a:bodyPr/>
                <a:lstStyle/>
                <a:p>
                  <a:endParaRPr lang="en-US"/>
                </a:p>
              </p:txBody>
            </p:sp>
            <p:sp>
              <p:nvSpPr>
                <p:cNvPr id="594998" name="Line 54"/>
                <p:cNvSpPr>
                  <a:spLocks noChangeAspect="1" noChangeShapeType="1"/>
                </p:cNvSpPr>
                <p:nvPr/>
              </p:nvSpPr>
              <p:spPr bwMode="auto">
                <a:xfrm flipV="1">
                  <a:off x="3916" y="1340"/>
                  <a:ext cx="7" cy="47"/>
                </a:xfrm>
                <a:prstGeom prst="line">
                  <a:avLst/>
                </a:prstGeom>
                <a:noFill/>
                <a:ln w="28575">
                  <a:solidFill>
                    <a:srgbClr val="0000FF"/>
                  </a:solidFill>
                  <a:round/>
                  <a:headEnd/>
                  <a:tailEnd/>
                </a:ln>
                <a:effectLst/>
              </p:spPr>
              <p:txBody>
                <a:bodyPr/>
                <a:lstStyle/>
                <a:p>
                  <a:endParaRPr lang="en-US"/>
                </a:p>
              </p:txBody>
            </p:sp>
            <p:sp>
              <p:nvSpPr>
                <p:cNvPr id="594999" name="Line 55"/>
                <p:cNvSpPr>
                  <a:spLocks noChangeAspect="1" noChangeShapeType="1"/>
                </p:cNvSpPr>
                <p:nvPr/>
              </p:nvSpPr>
              <p:spPr bwMode="auto">
                <a:xfrm flipV="1">
                  <a:off x="3910" y="1387"/>
                  <a:ext cx="6" cy="47"/>
                </a:xfrm>
                <a:prstGeom prst="line">
                  <a:avLst/>
                </a:prstGeom>
                <a:noFill/>
                <a:ln w="28575">
                  <a:solidFill>
                    <a:srgbClr val="0000FF"/>
                  </a:solidFill>
                  <a:round/>
                  <a:headEnd/>
                  <a:tailEnd/>
                </a:ln>
                <a:effectLst/>
              </p:spPr>
              <p:txBody>
                <a:bodyPr/>
                <a:lstStyle/>
                <a:p>
                  <a:endParaRPr lang="en-US"/>
                </a:p>
              </p:txBody>
            </p:sp>
          </p:grpSp>
        </p:grpSp>
      </p:grpSp>
      <p:sp>
        <p:nvSpPr>
          <p:cNvPr id="595000" name="AutoShape 56"/>
          <p:cNvSpPr>
            <a:spLocks noChangeArrowheads="1"/>
          </p:cNvSpPr>
          <p:nvPr/>
        </p:nvSpPr>
        <p:spPr bwMode="auto">
          <a:xfrm>
            <a:off x="2052638" y="5857892"/>
            <a:ext cx="2303462" cy="1008062"/>
          </a:xfrm>
          <a:prstGeom prst="foldedCorner">
            <a:avLst>
              <a:gd name="adj" fmla="val 12500"/>
            </a:avLst>
          </a:prstGeom>
          <a:solidFill>
            <a:schemeClr val="accent1"/>
          </a:solidFill>
          <a:ln w="9525">
            <a:solidFill>
              <a:schemeClr val="tx1"/>
            </a:solidFill>
            <a:round/>
            <a:headEnd/>
            <a:tailEnd/>
          </a:ln>
          <a:effectLst/>
        </p:spPr>
        <p:txBody>
          <a:bodyPr anchor="ctr"/>
          <a:lstStyle/>
          <a:p>
            <a:r>
              <a:rPr lang="en-US" dirty="0"/>
              <a:t>Only fieldbus eliminates the analog signal</a:t>
            </a:r>
          </a:p>
        </p:txBody>
      </p:sp>
      <p:sp>
        <p:nvSpPr>
          <p:cNvPr id="595001" name="Freeform 57"/>
          <p:cNvSpPr>
            <a:spLocks/>
          </p:cNvSpPr>
          <p:nvPr/>
        </p:nvSpPr>
        <p:spPr bwMode="auto">
          <a:xfrm>
            <a:off x="539750" y="1966913"/>
            <a:ext cx="1368425" cy="309562"/>
          </a:xfrm>
          <a:custGeom>
            <a:avLst/>
            <a:gdLst/>
            <a:ahLst/>
            <a:cxnLst>
              <a:cxn ang="0">
                <a:pos x="0" y="16"/>
              </a:cxn>
              <a:cxn ang="0">
                <a:pos x="331" y="198"/>
              </a:cxn>
              <a:cxn ang="0">
                <a:pos x="1057" y="292"/>
              </a:cxn>
              <a:cxn ang="0">
                <a:pos x="1846" y="0"/>
              </a:cxn>
            </a:cxnLst>
            <a:rect l="0" t="0" r="r" b="b"/>
            <a:pathLst>
              <a:path w="1846" h="325">
                <a:moveTo>
                  <a:pt x="0" y="16"/>
                </a:moveTo>
                <a:cubicBezTo>
                  <a:pt x="77" y="84"/>
                  <a:pt x="155" y="152"/>
                  <a:pt x="331" y="198"/>
                </a:cubicBezTo>
                <a:cubicBezTo>
                  <a:pt x="507" y="244"/>
                  <a:pt x="805" y="325"/>
                  <a:pt x="1057" y="292"/>
                </a:cubicBezTo>
                <a:cubicBezTo>
                  <a:pt x="1309" y="259"/>
                  <a:pt x="1577" y="129"/>
                  <a:pt x="1846" y="0"/>
                </a:cubicBezTo>
              </a:path>
            </a:pathLst>
          </a:custGeom>
          <a:noFill/>
          <a:ln w="38100" cap="flat" cmpd="sng">
            <a:solidFill>
              <a:srgbClr val="0000FF"/>
            </a:solidFill>
            <a:prstDash val="solid"/>
            <a:round/>
            <a:headEnd type="none" w="med" len="med"/>
            <a:tailEnd type="triangle" w="med" len="med"/>
          </a:ln>
          <a:effectLst/>
        </p:spPr>
        <p:txBody>
          <a:bodyPr wrap="none" anchor="ctr"/>
          <a:lstStyle/>
          <a:p>
            <a:endParaRPr lang="en-US"/>
          </a:p>
        </p:txBody>
      </p:sp>
      <p:sp>
        <p:nvSpPr>
          <p:cNvPr id="595002" name="Freeform 58"/>
          <p:cNvSpPr>
            <a:spLocks/>
          </p:cNvSpPr>
          <p:nvPr/>
        </p:nvSpPr>
        <p:spPr bwMode="auto">
          <a:xfrm>
            <a:off x="2555875" y="2189163"/>
            <a:ext cx="1571625" cy="952500"/>
          </a:xfrm>
          <a:custGeom>
            <a:avLst/>
            <a:gdLst/>
            <a:ahLst/>
            <a:cxnLst>
              <a:cxn ang="0">
                <a:pos x="0" y="292"/>
              </a:cxn>
              <a:cxn ang="0">
                <a:pos x="179" y="446"/>
              </a:cxn>
              <a:cxn ang="0">
                <a:pos x="571" y="526"/>
              </a:cxn>
              <a:cxn ang="0">
                <a:pos x="990" y="0"/>
              </a:cxn>
            </a:cxnLst>
            <a:rect l="0" t="0" r="r" b="b"/>
            <a:pathLst>
              <a:path w="990" h="600">
                <a:moveTo>
                  <a:pt x="0" y="292"/>
                </a:moveTo>
                <a:cubicBezTo>
                  <a:pt x="42" y="349"/>
                  <a:pt x="84" y="407"/>
                  <a:pt x="179" y="446"/>
                </a:cubicBezTo>
                <a:cubicBezTo>
                  <a:pt x="274" y="485"/>
                  <a:pt x="436" y="600"/>
                  <a:pt x="571" y="526"/>
                </a:cubicBezTo>
                <a:cubicBezTo>
                  <a:pt x="706" y="452"/>
                  <a:pt x="903" y="110"/>
                  <a:pt x="990" y="0"/>
                </a:cubicBezTo>
              </a:path>
            </a:pathLst>
          </a:custGeom>
          <a:noFill/>
          <a:ln w="38100" cap="flat" cmpd="sng">
            <a:solidFill>
              <a:srgbClr val="0000FF"/>
            </a:solidFill>
            <a:prstDash val="solid"/>
            <a:round/>
            <a:headEnd type="none" w="med" len="med"/>
            <a:tailEnd type="triangle" w="med" len="med"/>
          </a:ln>
          <a:effectLst/>
        </p:spPr>
        <p:txBody>
          <a:bodyPr wrap="none" anchor="ctr"/>
          <a:lstStyle/>
          <a:p>
            <a:endParaRPr lang="en-US"/>
          </a:p>
        </p:txBody>
      </p:sp>
      <p:sp>
        <p:nvSpPr>
          <p:cNvPr id="595003" name="Freeform 59"/>
          <p:cNvSpPr>
            <a:spLocks/>
          </p:cNvSpPr>
          <p:nvPr/>
        </p:nvSpPr>
        <p:spPr bwMode="auto">
          <a:xfrm flipV="1">
            <a:off x="4140200" y="1622425"/>
            <a:ext cx="863600" cy="438150"/>
          </a:xfrm>
          <a:custGeom>
            <a:avLst/>
            <a:gdLst/>
            <a:ahLst/>
            <a:cxnLst>
              <a:cxn ang="0">
                <a:pos x="0" y="16"/>
              </a:cxn>
              <a:cxn ang="0">
                <a:pos x="331" y="198"/>
              </a:cxn>
              <a:cxn ang="0">
                <a:pos x="1057" y="292"/>
              </a:cxn>
              <a:cxn ang="0">
                <a:pos x="1846" y="0"/>
              </a:cxn>
            </a:cxnLst>
            <a:rect l="0" t="0" r="r" b="b"/>
            <a:pathLst>
              <a:path w="1846" h="325">
                <a:moveTo>
                  <a:pt x="0" y="16"/>
                </a:moveTo>
                <a:cubicBezTo>
                  <a:pt x="77" y="84"/>
                  <a:pt x="155" y="152"/>
                  <a:pt x="331" y="198"/>
                </a:cubicBezTo>
                <a:cubicBezTo>
                  <a:pt x="507" y="244"/>
                  <a:pt x="805" y="325"/>
                  <a:pt x="1057" y="292"/>
                </a:cubicBezTo>
                <a:cubicBezTo>
                  <a:pt x="1309" y="259"/>
                  <a:pt x="1577" y="129"/>
                  <a:pt x="1846" y="0"/>
                </a:cubicBezTo>
              </a:path>
            </a:pathLst>
          </a:custGeom>
          <a:noFill/>
          <a:ln w="38100" cap="flat" cmpd="sng">
            <a:solidFill>
              <a:srgbClr val="0000FF"/>
            </a:solidFill>
            <a:prstDash val="solid"/>
            <a:round/>
            <a:headEnd type="none" w="med" len="med"/>
            <a:tailEnd type="triangle" w="med" len="med"/>
          </a:ln>
          <a:effectLst/>
        </p:spPr>
        <p:txBody>
          <a:bodyPr wrap="none" anchor="ctr"/>
          <a:lstStyle/>
          <a:p>
            <a:endParaRPr lang="en-US"/>
          </a:p>
        </p:txBody>
      </p:sp>
      <p:sp>
        <p:nvSpPr>
          <p:cNvPr id="595004" name="Freeform 60"/>
          <p:cNvSpPr>
            <a:spLocks/>
          </p:cNvSpPr>
          <p:nvPr/>
        </p:nvSpPr>
        <p:spPr bwMode="auto">
          <a:xfrm>
            <a:off x="5148263" y="2349500"/>
            <a:ext cx="1439862" cy="438150"/>
          </a:xfrm>
          <a:custGeom>
            <a:avLst/>
            <a:gdLst/>
            <a:ahLst/>
            <a:cxnLst>
              <a:cxn ang="0">
                <a:pos x="0" y="16"/>
              </a:cxn>
              <a:cxn ang="0">
                <a:pos x="331" y="198"/>
              </a:cxn>
              <a:cxn ang="0">
                <a:pos x="1057" y="292"/>
              </a:cxn>
              <a:cxn ang="0">
                <a:pos x="1846" y="0"/>
              </a:cxn>
            </a:cxnLst>
            <a:rect l="0" t="0" r="r" b="b"/>
            <a:pathLst>
              <a:path w="1846" h="325">
                <a:moveTo>
                  <a:pt x="0" y="16"/>
                </a:moveTo>
                <a:cubicBezTo>
                  <a:pt x="77" y="84"/>
                  <a:pt x="155" y="152"/>
                  <a:pt x="331" y="198"/>
                </a:cubicBezTo>
                <a:cubicBezTo>
                  <a:pt x="507" y="244"/>
                  <a:pt x="805" y="325"/>
                  <a:pt x="1057" y="292"/>
                </a:cubicBezTo>
                <a:cubicBezTo>
                  <a:pt x="1309" y="259"/>
                  <a:pt x="1577" y="129"/>
                  <a:pt x="1846" y="0"/>
                </a:cubicBezTo>
              </a:path>
            </a:pathLst>
          </a:custGeom>
          <a:noFill/>
          <a:ln w="38100" cap="flat" cmpd="sng">
            <a:solidFill>
              <a:srgbClr val="0000FF"/>
            </a:solidFill>
            <a:prstDash val="solid"/>
            <a:round/>
            <a:headEnd type="none" w="med" len="med"/>
            <a:tailEnd type="triangle" w="med" len="med"/>
          </a:ln>
          <a:effectLst/>
        </p:spPr>
        <p:txBody>
          <a:bodyPr wrap="none" anchor="ctr"/>
          <a:lstStyle/>
          <a:p>
            <a:endParaRPr lang="en-US"/>
          </a:p>
        </p:txBody>
      </p:sp>
      <p:sp>
        <p:nvSpPr>
          <p:cNvPr id="595005" name="AutoShape 61"/>
          <p:cNvSpPr>
            <a:spLocks noChangeArrowheads="1"/>
          </p:cNvSpPr>
          <p:nvPr/>
        </p:nvSpPr>
        <p:spPr bwMode="auto">
          <a:xfrm>
            <a:off x="2268538" y="2790825"/>
            <a:ext cx="280987" cy="277813"/>
          </a:xfrm>
          <a:prstGeom prst="smileyFace">
            <a:avLst>
              <a:gd name="adj" fmla="val -4653"/>
            </a:avLst>
          </a:prstGeom>
          <a:solidFill>
            <a:srgbClr val="FFFF00"/>
          </a:solidFill>
          <a:ln w="19050">
            <a:solidFill>
              <a:schemeClr val="tx1"/>
            </a:solidFill>
            <a:round/>
            <a:headEnd/>
            <a:tailEnd/>
          </a:ln>
          <a:effectLst/>
        </p:spPr>
        <p:txBody>
          <a:bodyPr wrap="none" anchor="ctr"/>
          <a:lstStyle/>
          <a:p>
            <a:pPr defTabSz="762000"/>
            <a:endParaRPr lang="zh-TW" altLang="en-US" sz="2800">
              <a:solidFill>
                <a:schemeClr val="tx1"/>
              </a:solidFill>
              <a:latin typeface="Times" pitchFamily="18" charset="0"/>
              <a:ea typeface="PMingLiU" pitchFamily="18" charset="-120"/>
            </a:endParaRPr>
          </a:p>
        </p:txBody>
      </p:sp>
      <p:sp>
        <p:nvSpPr>
          <p:cNvPr id="595006" name="AutoShape 62"/>
          <p:cNvSpPr>
            <a:spLocks noChangeArrowheads="1"/>
          </p:cNvSpPr>
          <p:nvPr/>
        </p:nvSpPr>
        <p:spPr bwMode="auto">
          <a:xfrm>
            <a:off x="4211638" y="2349500"/>
            <a:ext cx="280987" cy="277813"/>
          </a:xfrm>
          <a:prstGeom prst="smileyFace">
            <a:avLst>
              <a:gd name="adj" fmla="val -4653"/>
            </a:avLst>
          </a:prstGeom>
          <a:solidFill>
            <a:srgbClr val="FFFF00"/>
          </a:solidFill>
          <a:ln w="19050">
            <a:solidFill>
              <a:schemeClr val="tx1"/>
            </a:solidFill>
            <a:round/>
            <a:headEnd/>
            <a:tailEnd/>
          </a:ln>
          <a:effectLst/>
        </p:spPr>
        <p:txBody>
          <a:bodyPr wrap="none" anchor="ctr"/>
          <a:lstStyle/>
          <a:p>
            <a:pPr defTabSz="762000"/>
            <a:endParaRPr lang="zh-TW" altLang="en-US" sz="2800">
              <a:solidFill>
                <a:schemeClr val="tx1"/>
              </a:solidFill>
              <a:latin typeface="Times" pitchFamily="18" charset="0"/>
              <a:ea typeface="PMingLiU" pitchFamily="18" charset="-120"/>
            </a:endParaRPr>
          </a:p>
        </p:txBody>
      </p:sp>
      <p:sp>
        <p:nvSpPr>
          <p:cNvPr id="595007" name="AutoShape 63"/>
          <p:cNvSpPr>
            <a:spLocks noChangeArrowheads="1"/>
          </p:cNvSpPr>
          <p:nvPr/>
        </p:nvSpPr>
        <p:spPr bwMode="auto">
          <a:xfrm>
            <a:off x="4716463" y="2349500"/>
            <a:ext cx="280987" cy="277813"/>
          </a:xfrm>
          <a:prstGeom prst="smileyFace">
            <a:avLst>
              <a:gd name="adj" fmla="val -4653"/>
            </a:avLst>
          </a:prstGeom>
          <a:solidFill>
            <a:srgbClr val="FFFF00"/>
          </a:solidFill>
          <a:ln w="19050">
            <a:solidFill>
              <a:schemeClr val="tx1"/>
            </a:solidFill>
            <a:round/>
            <a:headEnd/>
            <a:tailEnd/>
          </a:ln>
          <a:effectLst/>
        </p:spPr>
        <p:txBody>
          <a:bodyPr wrap="none" anchor="ctr"/>
          <a:lstStyle/>
          <a:p>
            <a:pPr defTabSz="762000"/>
            <a:endParaRPr lang="zh-TW" altLang="en-US" sz="2800">
              <a:solidFill>
                <a:schemeClr val="tx1"/>
              </a:solidFill>
              <a:latin typeface="Times" pitchFamily="18" charset="0"/>
              <a:ea typeface="PMingLiU" pitchFamily="18" charset="-120"/>
            </a:endParaRPr>
          </a:p>
        </p:txBody>
      </p:sp>
      <p:sp>
        <p:nvSpPr>
          <p:cNvPr id="595014" name="AutoShape 70"/>
          <p:cNvSpPr>
            <a:spLocks/>
          </p:cNvSpPr>
          <p:nvPr/>
        </p:nvSpPr>
        <p:spPr bwMode="auto">
          <a:xfrm>
            <a:off x="501650" y="2708275"/>
            <a:ext cx="1439863" cy="863600"/>
          </a:xfrm>
          <a:prstGeom prst="borderCallout2">
            <a:avLst>
              <a:gd name="adj1" fmla="val 13236"/>
              <a:gd name="adj2" fmla="val 105292"/>
              <a:gd name="adj3" fmla="val 13236"/>
              <a:gd name="adj4" fmla="val 115213"/>
              <a:gd name="adj5" fmla="val 366"/>
              <a:gd name="adj6" fmla="val 125579"/>
            </a:avLst>
          </a:prstGeom>
          <a:solidFill>
            <a:schemeClr val="accent1"/>
          </a:solidFill>
          <a:ln w="9525" algn="ctr">
            <a:solidFill>
              <a:schemeClr val="tx1"/>
            </a:solidFill>
            <a:miter lim="800000"/>
            <a:headEnd/>
            <a:tailEnd/>
          </a:ln>
          <a:effectLst/>
        </p:spPr>
        <p:txBody>
          <a:bodyPr anchor="ctr"/>
          <a:lstStyle/>
          <a:p>
            <a:r>
              <a:rPr lang="en-US"/>
              <a:t>Validity:</a:t>
            </a:r>
          </a:p>
          <a:p>
            <a:r>
              <a:rPr lang="en-US"/>
              <a:t>Good/Bad/Uncertain</a:t>
            </a:r>
          </a:p>
        </p:txBody>
      </p:sp>
      <p:sp>
        <p:nvSpPr>
          <p:cNvPr id="595015" name="AutoShape 71"/>
          <p:cNvSpPr>
            <a:spLocks/>
          </p:cNvSpPr>
          <p:nvPr/>
        </p:nvSpPr>
        <p:spPr bwMode="auto">
          <a:xfrm>
            <a:off x="5000628" y="1227138"/>
            <a:ext cx="1928825" cy="609600"/>
          </a:xfrm>
          <a:prstGeom prst="borderCallout2">
            <a:avLst>
              <a:gd name="adj1" fmla="val 18750"/>
              <a:gd name="adj2" fmla="val -5588"/>
              <a:gd name="adj3" fmla="val 18750"/>
              <a:gd name="adj4" fmla="val -18509"/>
              <a:gd name="adj5" fmla="val 140645"/>
              <a:gd name="adj6" fmla="val -32014"/>
            </a:avLst>
          </a:prstGeom>
          <a:solidFill>
            <a:schemeClr val="accent1"/>
          </a:solidFill>
          <a:ln w="9525" algn="ctr">
            <a:solidFill>
              <a:schemeClr val="tx1"/>
            </a:solidFill>
            <a:miter lim="800000"/>
            <a:headEnd/>
            <a:tailEnd/>
          </a:ln>
          <a:effectLst/>
        </p:spPr>
        <p:txBody>
          <a:bodyPr anchor="ctr"/>
          <a:lstStyle/>
          <a:p>
            <a:r>
              <a:rPr lang="en-US" dirty="0"/>
              <a:t>Optional fault state Command</a:t>
            </a:r>
          </a:p>
        </p:txBody>
      </p:sp>
      <p:sp>
        <p:nvSpPr>
          <p:cNvPr id="595016" name="AutoShape 72"/>
          <p:cNvSpPr>
            <a:spLocks/>
          </p:cNvSpPr>
          <p:nvPr/>
        </p:nvSpPr>
        <p:spPr bwMode="auto">
          <a:xfrm>
            <a:off x="4716463" y="2997200"/>
            <a:ext cx="1943100" cy="1074742"/>
          </a:xfrm>
          <a:prstGeom prst="borderCallout2">
            <a:avLst>
              <a:gd name="adj1" fmla="val 13713"/>
              <a:gd name="adj2" fmla="val 103921"/>
              <a:gd name="adj3" fmla="val 13713"/>
              <a:gd name="adj4" fmla="val 108333"/>
              <a:gd name="adj5" fmla="val -52954"/>
              <a:gd name="adj6" fmla="val 112907"/>
            </a:avLst>
          </a:prstGeom>
          <a:solidFill>
            <a:schemeClr val="accent1"/>
          </a:solidFill>
          <a:ln w="9525" algn="ctr">
            <a:solidFill>
              <a:schemeClr val="tx1"/>
            </a:solidFill>
            <a:miter lim="800000"/>
            <a:headEnd/>
            <a:tailEnd/>
          </a:ln>
          <a:effectLst/>
        </p:spPr>
        <p:txBody>
          <a:bodyPr anchor="ctr"/>
          <a:lstStyle/>
          <a:p>
            <a:r>
              <a:rPr lang="en-US" dirty="0"/>
              <a:t>Limited: High/Low</a:t>
            </a:r>
          </a:p>
          <a:p>
            <a:r>
              <a:rPr lang="en-US" dirty="0"/>
              <a:t>Bumpless Transfer</a:t>
            </a:r>
          </a:p>
          <a:p>
            <a:r>
              <a:rPr lang="en-US" dirty="0"/>
              <a:t>Windup Protection</a:t>
            </a:r>
          </a:p>
          <a:p>
            <a:r>
              <a:rPr lang="en-US" dirty="0"/>
              <a:t>fault state Status</a:t>
            </a:r>
          </a:p>
        </p:txBody>
      </p:sp>
      <p:sp>
        <p:nvSpPr>
          <p:cNvPr id="68" name="AutoShape 56"/>
          <p:cNvSpPr>
            <a:spLocks noChangeArrowheads="1"/>
          </p:cNvSpPr>
          <p:nvPr/>
        </p:nvSpPr>
        <p:spPr bwMode="auto">
          <a:xfrm>
            <a:off x="7000892" y="3071810"/>
            <a:ext cx="1946272" cy="936624"/>
          </a:xfrm>
          <a:prstGeom prst="foldedCorner">
            <a:avLst>
              <a:gd name="adj" fmla="val 12500"/>
            </a:avLst>
          </a:prstGeom>
          <a:solidFill>
            <a:schemeClr val="accent1"/>
          </a:solidFill>
          <a:ln w="9525">
            <a:solidFill>
              <a:schemeClr val="tx1"/>
            </a:solidFill>
            <a:round/>
            <a:headEnd/>
            <a:tailEnd/>
          </a:ln>
          <a:effectLst/>
        </p:spPr>
        <p:txBody>
          <a:bodyPr anchor="ctr"/>
          <a:lstStyle/>
          <a:p>
            <a:r>
              <a:rPr lang="en-US" dirty="0"/>
              <a:t>Designed for process control</a:t>
            </a:r>
          </a:p>
        </p:txBody>
      </p:sp>
      <p:sp>
        <p:nvSpPr>
          <p:cNvPr id="65" name="Oval 64"/>
          <p:cNvSpPr/>
          <p:nvPr/>
        </p:nvSpPr>
        <p:spPr bwMode="auto">
          <a:xfrm>
            <a:off x="9324528" y="1268760"/>
            <a:ext cx="360040" cy="36004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6" name="Oval 65"/>
          <p:cNvSpPr/>
          <p:nvPr/>
        </p:nvSpPr>
        <p:spPr bwMode="auto">
          <a:xfrm>
            <a:off x="9324528" y="6093296"/>
            <a:ext cx="360040" cy="36004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2564353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9500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949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59495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595005"/>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595002"/>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0"/>
                                  </p:stCondLst>
                                  <p:childTnLst>
                                    <p:set>
                                      <p:cBhvr>
                                        <p:cTn id="21" dur="1" fill="hold">
                                          <p:stCondLst>
                                            <p:cond delay="0"/>
                                          </p:stCondLst>
                                        </p:cTn>
                                        <p:tgtEl>
                                          <p:spTgt spid="595006"/>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1000"/>
                                  </p:stCondLst>
                                  <p:childTnLst>
                                    <p:set>
                                      <p:cBhvr>
                                        <p:cTn id="24" dur="1" fill="hold">
                                          <p:stCondLst>
                                            <p:cond delay="0"/>
                                          </p:stCondLst>
                                        </p:cTn>
                                        <p:tgtEl>
                                          <p:spTgt spid="59500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0"/>
                                  </p:stCondLst>
                                  <p:childTnLst>
                                    <p:set>
                                      <p:cBhvr>
                                        <p:cTn id="27" dur="1" fill="hold">
                                          <p:stCondLst>
                                            <p:cond delay="0"/>
                                          </p:stCondLst>
                                        </p:cTn>
                                        <p:tgtEl>
                                          <p:spTgt spid="595007"/>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1000"/>
                                  </p:stCondLst>
                                  <p:childTnLst>
                                    <p:set>
                                      <p:cBhvr>
                                        <p:cTn id="30" dur="1" fill="hold">
                                          <p:stCondLst>
                                            <p:cond delay="0"/>
                                          </p:stCondLst>
                                        </p:cTn>
                                        <p:tgtEl>
                                          <p:spTgt spid="595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1" grpId="0" animBg="1"/>
      <p:bldP spid="594952" grpId="0" animBg="1"/>
      <p:bldP spid="595001" grpId="0" animBg="1"/>
      <p:bldP spid="595002" grpId="0" animBg="1"/>
      <p:bldP spid="595003" grpId="0" animBg="1"/>
      <p:bldP spid="595004" grpId="0" animBg="1"/>
      <p:bldP spid="595005" grpId="0" animBg="1"/>
      <p:bldP spid="595006" grpId="0" animBg="1"/>
      <p:bldP spid="59500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Time Status and Validity</a:t>
            </a:r>
          </a:p>
        </p:txBody>
      </p:sp>
      <p:sp>
        <p:nvSpPr>
          <p:cNvPr id="3" name="Content Placeholder 2"/>
          <p:cNvSpPr>
            <a:spLocks noGrp="1"/>
          </p:cNvSpPr>
          <p:nvPr>
            <p:ph sz="half" idx="1"/>
          </p:nvPr>
        </p:nvSpPr>
        <p:spPr>
          <a:xfrm>
            <a:off x="590550" y="1206500"/>
            <a:ext cx="4095750" cy="638324"/>
          </a:xfrm>
        </p:spPr>
        <p:txBody>
          <a:bodyPr/>
          <a:lstStyle/>
          <a:p>
            <a:pPr>
              <a:buNone/>
            </a:pPr>
            <a:r>
              <a:rPr lang="en-US" dirty="0"/>
              <a:t>Hardwired</a:t>
            </a:r>
          </a:p>
          <a:p>
            <a:r>
              <a:rPr lang="en-US" dirty="0"/>
              <a:t>Two functions, one signal:</a:t>
            </a:r>
          </a:p>
          <a:p>
            <a:pPr lvl="1"/>
            <a:r>
              <a:rPr lang="en-US" dirty="0"/>
              <a:t>Measurement value</a:t>
            </a:r>
          </a:p>
          <a:p>
            <a:pPr lvl="1"/>
            <a:r>
              <a:rPr lang="en-US" dirty="0"/>
              <a:t>Failure signal</a:t>
            </a:r>
          </a:p>
          <a:p>
            <a:r>
              <a:rPr lang="en-US" dirty="0"/>
              <a:t>Bad status flagged by masquerading as high or low PV</a:t>
            </a:r>
          </a:p>
          <a:p>
            <a:r>
              <a:rPr lang="en-US" dirty="0"/>
              <a:t>Process problems not distinguished from device problems</a:t>
            </a:r>
          </a:p>
        </p:txBody>
      </p:sp>
      <p:sp>
        <p:nvSpPr>
          <p:cNvPr id="4" name="Content Placeholder 3"/>
          <p:cNvSpPr>
            <a:spLocks noGrp="1"/>
          </p:cNvSpPr>
          <p:nvPr>
            <p:ph sz="half" idx="2"/>
          </p:nvPr>
        </p:nvSpPr>
        <p:spPr>
          <a:xfrm>
            <a:off x="4838700" y="1206500"/>
            <a:ext cx="4095750" cy="1142380"/>
          </a:xfrm>
        </p:spPr>
        <p:txBody>
          <a:bodyPr/>
          <a:lstStyle/>
          <a:p>
            <a:pPr>
              <a:buNone/>
            </a:pPr>
            <a:r>
              <a:rPr lang="en-US" dirty="0"/>
              <a:t>Fieldbus</a:t>
            </a:r>
          </a:p>
          <a:p>
            <a:r>
              <a:rPr lang="en-US" dirty="0"/>
              <a:t>Dedicated status signal</a:t>
            </a:r>
          </a:p>
        </p:txBody>
      </p:sp>
      <p:grpSp>
        <p:nvGrpSpPr>
          <p:cNvPr id="6" name="Group 17"/>
          <p:cNvGrpSpPr/>
          <p:nvPr/>
        </p:nvGrpSpPr>
        <p:grpSpPr>
          <a:xfrm>
            <a:off x="567625" y="6021288"/>
            <a:ext cx="1296144" cy="432048"/>
            <a:chOff x="755576" y="2132856"/>
            <a:chExt cx="1296144" cy="432048"/>
          </a:xfrm>
        </p:grpSpPr>
        <p:cxnSp>
          <p:nvCxnSpPr>
            <p:cNvPr id="8" name="Straight Connector 7"/>
            <p:cNvCxnSpPr/>
            <p:nvPr/>
          </p:nvCxnSpPr>
          <p:spPr bwMode="auto">
            <a:xfrm>
              <a:off x="1115616" y="2348880"/>
              <a:ext cx="936104"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 name="Flowchart: Summing Junction 4"/>
            <p:cNvSpPr/>
            <p:nvPr/>
          </p:nvSpPr>
          <p:spPr bwMode="auto">
            <a:xfrm>
              <a:off x="755576" y="2132856"/>
              <a:ext cx="432048" cy="432048"/>
            </a:xfrm>
            <a:prstGeom prst="flowChartSummingJunction">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grpSp>
      <p:sp>
        <p:nvSpPr>
          <p:cNvPr id="19" name="TextBox 18"/>
          <p:cNvSpPr txBox="1"/>
          <p:nvPr/>
        </p:nvSpPr>
        <p:spPr>
          <a:xfrm>
            <a:off x="1791761" y="6093296"/>
            <a:ext cx="3428311" cy="338554"/>
          </a:xfrm>
          <a:prstGeom prst="rect">
            <a:avLst/>
          </a:prstGeom>
          <a:noFill/>
        </p:spPr>
        <p:txBody>
          <a:bodyPr wrap="none" rtlCol="0">
            <a:spAutoFit/>
          </a:bodyPr>
          <a:lstStyle/>
          <a:p>
            <a:pPr algn="l"/>
            <a:r>
              <a:rPr lang="en-US" dirty="0"/>
              <a:t>Measurement Value / Failure Signal</a:t>
            </a:r>
          </a:p>
        </p:txBody>
      </p:sp>
      <p:sp>
        <p:nvSpPr>
          <p:cNvPr id="23" name="TextBox 22"/>
          <p:cNvSpPr txBox="1"/>
          <p:nvPr/>
        </p:nvSpPr>
        <p:spPr>
          <a:xfrm>
            <a:off x="937415" y="5970766"/>
            <a:ext cx="960519" cy="338554"/>
          </a:xfrm>
          <a:prstGeom prst="rect">
            <a:avLst/>
          </a:prstGeom>
          <a:noFill/>
        </p:spPr>
        <p:txBody>
          <a:bodyPr wrap="none" rtlCol="0">
            <a:spAutoFit/>
          </a:bodyPr>
          <a:lstStyle/>
          <a:p>
            <a:r>
              <a:rPr lang="en-US" dirty="0"/>
              <a:t>4-20 mA</a:t>
            </a:r>
          </a:p>
        </p:txBody>
      </p:sp>
      <p:pic>
        <p:nvPicPr>
          <p:cNvPr id="24" name="Picture 9" descr="MCj03521320000[1]"/>
          <p:cNvPicPr>
            <a:picLocks noChangeAspect="1" noChangeArrowheads="1"/>
          </p:cNvPicPr>
          <p:nvPr/>
        </p:nvPicPr>
        <p:blipFill>
          <a:blip r:embed="rId2" cstate="print"/>
          <a:srcRect/>
          <a:stretch>
            <a:fillRect/>
          </a:stretch>
        </p:blipFill>
        <p:spPr bwMode="auto">
          <a:xfrm flipH="1">
            <a:off x="8316416" y="1196752"/>
            <a:ext cx="691399" cy="1440160"/>
          </a:xfrm>
          <a:prstGeom prst="rect">
            <a:avLst/>
          </a:prstGeom>
          <a:noFill/>
          <a:ln w="9525">
            <a:noFill/>
            <a:miter lim="800000"/>
            <a:headEnd/>
            <a:tailEnd/>
          </a:ln>
        </p:spPr>
      </p:pic>
      <p:grpSp>
        <p:nvGrpSpPr>
          <p:cNvPr id="34" name="Group 33">
            <a:extLst>
              <a:ext uri="{FF2B5EF4-FFF2-40B4-BE49-F238E27FC236}">
                <a16:creationId xmlns:a16="http://schemas.microsoft.com/office/drawing/2014/main" id="{77507AD8-BD98-4634-9B7A-3EAFC5ADBCBA}"/>
              </a:ext>
            </a:extLst>
          </p:cNvPr>
          <p:cNvGrpSpPr/>
          <p:nvPr/>
        </p:nvGrpSpPr>
        <p:grpSpPr>
          <a:xfrm>
            <a:off x="4932040" y="2679884"/>
            <a:ext cx="4100244" cy="1325180"/>
            <a:chOff x="4932040" y="4098558"/>
            <a:chExt cx="4100244" cy="1325180"/>
          </a:xfrm>
        </p:grpSpPr>
        <p:sp>
          <p:nvSpPr>
            <p:cNvPr id="14" name="Flowchart: Summing Junction 13"/>
            <p:cNvSpPr/>
            <p:nvPr/>
          </p:nvSpPr>
          <p:spPr bwMode="auto">
            <a:xfrm>
              <a:off x="4932040" y="4365104"/>
              <a:ext cx="432048" cy="432048"/>
            </a:xfrm>
            <a:prstGeom prst="flowChartSummingJunction">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cxnSp>
          <p:nvCxnSpPr>
            <p:cNvPr id="16" name="Straight Connector 15"/>
            <p:cNvCxnSpPr/>
            <p:nvPr/>
          </p:nvCxnSpPr>
          <p:spPr bwMode="auto">
            <a:xfrm>
              <a:off x="5292080" y="4437112"/>
              <a:ext cx="936104"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7" name="Straight Connector 16"/>
            <p:cNvCxnSpPr/>
            <p:nvPr/>
          </p:nvCxnSpPr>
          <p:spPr bwMode="auto">
            <a:xfrm>
              <a:off x="5292080" y="4725144"/>
              <a:ext cx="936104"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0" name="TextBox 19"/>
            <p:cNvSpPr txBox="1"/>
            <p:nvPr/>
          </p:nvSpPr>
          <p:spPr>
            <a:xfrm>
              <a:off x="6156176" y="4242574"/>
              <a:ext cx="2004844" cy="338554"/>
            </a:xfrm>
            <a:prstGeom prst="rect">
              <a:avLst/>
            </a:prstGeom>
            <a:noFill/>
          </p:spPr>
          <p:txBody>
            <a:bodyPr wrap="none" rtlCol="0">
              <a:spAutoFit/>
            </a:bodyPr>
            <a:lstStyle/>
            <a:p>
              <a:pPr algn="l"/>
              <a:r>
                <a:rPr lang="en-US" dirty="0"/>
                <a:t>Measurement Value</a:t>
              </a:r>
            </a:p>
          </p:txBody>
        </p:sp>
        <p:sp>
          <p:nvSpPr>
            <p:cNvPr id="21" name="TextBox 20"/>
            <p:cNvSpPr txBox="1"/>
            <p:nvPr/>
          </p:nvSpPr>
          <p:spPr>
            <a:xfrm>
              <a:off x="6156176" y="4530606"/>
              <a:ext cx="2876108" cy="338554"/>
            </a:xfrm>
            <a:prstGeom prst="rect">
              <a:avLst/>
            </a:prstGeom>
            <a:noFill/>
          </p:spPr>
          <p:txBody>
            <a:bodyPr wrap="none" rtlCol="0">
              <a:spAutoFit/>
            </a:bodyPr>
            <a:lstStyle/>
            <a:p>
              <a:pPr algn="l"/>
              <a:r>
                <a:rPr lang="en-US" dirty="0"/>
                <a:t>Quality (Bad/Uncertain/Good)</a:t>
              </a:r>
            </a:p>
          </p:txBody>
        </p:sp>
        <p:sp>
          <p:nvSpPr>
            <p:cNvPr id="26" name="TextBox 25">
              <a:extLst>
                <a:ext uri="{FF2B5EF4-FFF2-40B4-BE49-F238E27FC236}">
                  <a16:creationId xmlns:a16="http://schemas.microsoft.com/office/drawing/2014/main" id="{2814671C-4BDB-46EB-90A0-541A144A6DA5}"/>
                </a:ext>
              </a:extLst>
            </p:cNvPr>
            <p:cNvSpPr txBox="1"/>
            <p:nvPr/>
          </p:nvSpPr>
          <p:spPr>
            <a:xfrm>
              <a:off x="5364088" y="4098558"/>
              <a:ext cx="434734" cy="338554"/>
            </a:xfrm>
            <a:prstGeom prst="rect">
              <a:avLst/>
            </a:prstGeom>
            <a:noFill/>
          </p:spPr>
          <p:txBody>
            <a:bodyPr wrap="none" rtlCol="0">
              <a:spAutoFit/>
            </a:bodyPr>
            <a:lstStyle/>
            <a:p>
              <a:r>
                <a:rPr lang="en-US" dirty="0"/>
                <a:t>FF</a:t>
              </a:r>
            </a:p>
          </p:txBody>
        </p:sp>
        <p:cxnSp>
          <p:nvCxnSpPr>
            <p:cNvPr id="27" name="Straight Connector 26">
              <a:extLst>
                <a:ext uri="{FF2B5EF4-FFF2-40B4-BE49-F238E27FC236}">
                  <a16:creationId xmlns:a16="http://schemas.microsoft.com/office/drawing/2014/main" id="{A6171037-DEF2-43D9-8543-6D0625D65992}"/>
                </a:ext>
              </a:extLst>
            </p:cNvPr>
            <p:cNvCxnSpPr>
              <a:cxnSpLocks/>
            </p:cNvCxnSpPr>
            <p:nvPr/>
          </p:nvCxnSpPr>
          <p:spPr bwMode="auto">
            <a:xfrm>
              <a:off x="5868144" y="5013176"/>
              <a:ext cx="36004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9" name="TextBox 28">
              <a:extLst>
                <a:ext uri="{FF2B5EF4-FFF2-40B4-BE49-F238E27FC236}">
                  <a16:creationId xmlns:a16="http://schemas.microsoft.com/office/drawing/2014/main" id="{39A08E2A-A6A3-4610-B7D0-5A5E3DA37A33}"/>
                </a:ext>
              </a:extLst>
            </p:cNvPr>
            <p:cNvSpPr txBox="1"/>
            <p:nvPr/>
          </p:nvSpPr>
          <p:spPr>
            <a:xfrm>
              <a:off x="6156176" y="4818638"/>
              <a:ext cx="2544286" cy="338554"/>
            </a:xfrm>
            <a:prstGeom prst="rect">
              <a:avLst/>
            </a:prstGeom>
            <a:noFill/>
          </p:spPr>
          <p:txBody>
            <a:bodyPr wrap="none" rtlCol="0">
              <a:spAutoFit/>
            </a:bodyPr>
            <a:lstStyle/>
            <a:p>
              <a:pPr algn="l"/>
              <a:r>
                <a:rPr lang="en-US" dirty="0"/>
                <a:t>Limit (High/Low/Constant)</a:t>
              </a:r>
            </a:p>
          </p:txBody>
        </p:sp>
        <p:sp>
          <p:nvSpPr>
            <p:cNvPr id="30" name="TextBox 29">
              <a:extLst>
                <a:ext uri="{FF2B5EF4-FFF2-40B4-BE49-F238E27FC236}">
                  <a16:creationId xmlns:a16="http://schemas.microsoft.com/office/drawing/2014/main" id="{E2FC11B1-6415-4973-9FDC-9958C72AFFB5}"/>
                </a:ext>
              </a:extLst>
            </p:cNvPr>
            <p:cNvSpPr txBox="1"/>
            <p:nvPr/>
          </p:nvSpPr>
          <p:spPr>
            <a:xfrm>
              <a:off x="6156176" y="5085184"/>
              <a:ext cx="2204450" cy="338554"/>
            </a:xfrm>
            <a:prstGeom prst="rect">
              <a:avLst/>
            </a:prstGeom>
            <a:noFill/>
          </p:spPr>
          <p:txBody>
            <a:bodyPr wrap="none" rtlCol="0">
              <a:spAutoFit/>
            </a:bodyPr>
            <a:lstStyle/>
            <a:p>
              <a:pPr algn="l"/>
              <a:r>
                <a:rPr lang="en-US" dirty="0"/>
                <a:t>Sub-status (problems)</a:t>
              </a:r>
            </a:p>
          </p:txBody>
        </p:sp>
        <p:cxnSp>
          <p:nvCxnSpPr>
            <p:cNvPr id="31" name="Straight Connector 30">
              <a:extLst>
                <a:ext uri="{FF2B5EF4-FFF2-40B4-BE49-F238E27FC236}">
                  <a16:creationId xmlns:a16="http://schemas.microsoft.com/office/drawing/2014/main" id="{CC2F7503-4B12-450E-BC12-103A448271C2}"/>
                </a:ext>
              </a:extLst>
            </p:cNvPr>
            <p:cNvCxnSpPr>
              <a:cxnSpLocks/>
            </p:cNvCxnSpPr>
            <p:nvPr/>
          </p:nvCxnSpPr>
          <p:spPr bwMode="auto">
            <a:xfrm>
              <a:off x="5868144" y="5301208"/>
              <a:ext cx="36004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3" name="Straight Connector 32">
              <a:extLst>
                <a:ext uri="{FF2B5EF4-FFF2-40B4-BE49-F238E27FC236}">
                  <a16:creationId xmlns:a16="http://schemas.microsoft.com/office/drawing/2014/main" id="{2492BDA4-413A-4EAF-8654-F6C1E879FEB8}"/>
                </a:ext>
              </a:extLst>
            </p:cNvPr>
            <p:cNvCxnSpPr/>
            <p:nvPr/>
          </p:nvCxnSpPr>
          <p:spPr bwMode="auto">
            <a:xfrm>
              <a:off x="5868144" y="4725144"/>
              <a:ext cx="0" cy="57606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48" name="Rectangle: Folded Corner 47">
            <a:extLst>
              <a:ext uri="{FF2B5EF4-FFF2-40B4-BE49-F238E27FC236}">
                <a16:creationId xmlns:a16="http://schemas.microsoft.com/office/drawing/2014/main" id="{6FBFBDCE-CDBB-4246-902E-AA8CBA8B457A}"/>
              </a:ext>
            </a:extLst>
          </p:cNvPr>
          <p:cNvSpPr/>
          <p:nvPr/>
        </p:nvSpPr>
        <p:spPr bwMode="auto">
          <a:xfrm>
            <a:off x="8028384" y="5121696"/>
            <a:ext cx="1115616" cy="1115616"/>
          </a:xfrm>
          <a:prstGeom prst="foldedCorner">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4-7 pieces of data in one link</a:t>
            </a:r>
          </a:p>
        </p:txBody>
      </p:sp>
      <p:grpSp>
        <p:nvGrpSpPr>
          <p:cNvPr id="55" name="Group 54">
            <a:extLst>
              <a:ext uri="{FF2B5EF4-FFF2-40B4-BE49-F238E27FC236}">
                <a16:creationId xmlns:a16="http://schemas.microsoft.com/office/drawing/2014/main" id="{9BC33E7F-1721-4C6C-B112-A6412B59E3D6}"/>
              </a:ext>
            </a:extLst>
          </p:cNvPr>
          <p:cNvGrpSpPr/>
          <p:nvPr/>
        </p:nvGrpSpPr>
        <p:grpSpPr>
          <a:xfrm>
            <a:off x="4776802" y="4120044"/>
            <a:ext cx="4259694" cy="1858272"/>
            <a:chOff x="4776802" y="4120044"/>
            <a:chExt cx="4259694" cy="1858272"/>
          </a:xfrm>
        </p:grpSpPr>
        <p:grpSp>
          <p:nvGrpSpPr>
            <p:cNvPr id="22" name="Group 21">
              <a:extLst>
                <a:ext uri="{FF2B5EF4-FFF2-40B4-BE49-F238E27FC236}">
                  <a16:creationId xmlns:a16="http://schemas.microsoft.com/office/drawing/2014/main" id="{533EFEBC-1677-4288-987A-4ABC3629E1CC}"/>
                </a:ext>
              </a:extLst>
            </p:cNvPr>
            <p:cNvGrpSpPr/>
            <p:nvPr/>
          </p:nvGrpSpPr>
          <p:grpSpPr>
            <a:xfrm rot="16200000">
              <a:off x="8532440" y="4408076"/>
              <a:ext cx="576064" cy="432048"/>
              <a:chOff x="5508104" y="5013177"/>
              <a:chExt cx="576064" cy="432048"/>
            </a:xfrm>
          </p:grpSpPr>
          <p:sp>
            <p:nvSpPr>
              <p:cNvPr id="12" name="Flowchart: Delay 11">
                <a:extLst>
                  <a:ext uri="{FF2B5EF4-FFF2-40B4-BE49-F238E27FC236}">
                    <a16:creationId xmlns:a16="http://schemas.microsoft.com/office/drawing/2014/main" id="{B917866B-2631-4841-BC44-C6357F05C91E}"/>
                  </a:ext>
                </a:extLst>
              </p:cNvPr>
              <p:cNvSpPr/>
              <p:nvPr/>
            </p:nvSpPr>
            <p:spPr bwMode="auto">
              <a:xfrm>
                <a:off x="5868144" y="5013177"/>
                <a:ext cx="216024" cy="432048"/>
              </a:xfrm>
              <a:prstGeom prst="flowChartDelay">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3" name="Flowchart: Collate 12">
                <a:extLst>
                  <a:ext uri="{FF2B5EF4-FFF2-40B4-BE49-F238E27FC236}">
                    <a16:creationId xmlns:a16="http://schemas.microsoft.com/office/drawing/2014/main" id="{856DC13E-0070-4558-886A-9083E6D0194D}"/>
                  </a:ext>
                </a:extLst>
              </p:cNvPr>
              <p:cNvSpPr/>
              <p:nvPr/>
            </p:nvSpPr>
            <p:spPr bwMode="auto">
              <a:xfrm>
                <a:off x="5508104" y="5013177"/>
                <a:ext cx="288032" cy="432048"/>
              </a:xfrm>
              <a:prstGeom prst="flowChartCollat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cxnSp>
            <p:nvCxnSpPr>
              <p:cNvPr id="18" name="Straight Connector 17">
                <a:extLst>
                  <a:ext uri="{FF2B5EF4-FFF2-40B4-BE49-F238E27FC236}">
                    <a16:creationId xmlns:a16="http://schemas.microsoft.com/office/drawing/2014/main" id="{F773E7DA-D304-4252-A5C8-E6EC22C121FF}"/>
                  </a:ext>
                </a:extLst>
              </p:cNvPr>
              <p:cNvCxnSpPr>
                <a:cxnSpLocks/>
                <a:stCxn id="13" idx="1"/>
                <a:endCxn id="12" idx="1"/>
              </p:cNvCxnSpPr>
              <p:nvPr/>
            </p:nvCxnSpPr>
            <p:spPr bwMode="auto">
              <a:xfrm rot="5400000" flipV="1">
                <a:off x="5760132" y="5121189"/>
                <a:ext cx="0"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38" name="Straight Connector 37">
              <a:extLst>
                <a:ext uri="{FF2B5EF4-FFF2-40B4-BE49-F238E27FC236}">
                  <a16:creationId xmlns:a16="http://schemas.microsoft.com/office/drawing/2014/main" id="{C0B7C3FC-D3A3-4545-88AD-D7271D6E3675}"/>
                </a:ext>
              </a:extLst>
            </p:cNvPr>
            <p:cNvCxnSpPr/>
            <p:nvPr/>
          </p:nvCxnSpPr>
          <p:spPr bwMode="auto">
            <a:xfrm flipH="1">
              <a:off x="7592124" y="4458598"/>
              <a:ext cx="936104"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9" name="Straight Connector 38">
              <a:extLst>
                <a:ext uri="{FF2B5EF4-FFF2-40B4-BE49-F238E27FC236}">
                  <a16:creationId xmlns:a16="http://schemas.microsoft.com/office/drawing/2014/main" id="{5702DE2B-4E98-4F70-B0AA-3F020FFB85BF}"/>
                </a:ext>
              </a:extLst>
            </p:cNvPr>
            <p:cNvCxnSpPr/>
            <p:nvPr/>
          </p:nvCxnSpPr>
          <p:spPr bwMode="auto">
            <a:xfrm flipH="1">
              <a:off x="7592124" y="4746630"/>
              <a:ext cx="936104"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0" name="TextBox 39">
              <a:extLst>
                <a:ext uri="{FF2B5EF4-FFF2-40B4-BE49-F238E27FC236}">
                  <a16:creationId xmlns:a16="http://schemas.microsoft.com/office/drawing/2014/main" id="{915C9DDB-DFF0-472D-84A9-109CB0712BF0}"/>
                </a:ext>
              </a:extLst>
            </p:cNvPr>
            <p:cNvSpPr txBox="1"/>
            <p:nvPr/>
          </p:nvSpPr>
          <p:spPr>
            <a:xfrm flipH="1">
              <a:off x="5947358" y="4264060"/>
              <a:ext cx="1648978" cy="338554"/>
            </a:xfrm>
            <a:prstGeom prst="rect">
              <a:avLst/>
            </a:prstGeom>
            <a:noFill/>
          </p:spPr>
          <p:txBody>
            <a:bodyPr wrap="none" rtlCol="0">
              <a:spAutoFit/>
            </a:bodyPr>
            <a:lstStyle/>
            <a:p>
              <a:pPr algn="r"/>
              <a:r>
                <a:rPr lang="en-US" dirty="0"/>
                <a:t>Feedback Value</a:t>
              </a:r>
            </a:p>
          </p:txBody>
        </p:sp>
        <p:sp>
          <p:nvSpPr>
            <p:cNvPr id="41" name="TextBox 40">
              <a:extLst>
                <a:ext uri="{FF2B5EF4-FFF2-40B4-BE49-F238E27FC236}">
                  <a16:creationId xmlns:a16="http://schemas.microsoft.com/office/drawing/2014/main" id="{066A2F6B-511F-4662-94EA-FE97F51110BE}"/>
                </a:ext>
              </a:extLst>
            </p:cNvPr>
            <p:cNvSpPr txBox="1"/>
            <p:nvPr/>
          </p:nvSpPr>
          <p:spPr>
            <a:xfrm flipH="1">
              <a:off x="4788024" y="4552092"/>
              <a:ext cx="2876108" cy="338554"/>
            </a:xfrm>
            <a:prstGeom prst="rect">
              <a:avLst/>
            </a:prstGeom>
            <a:noFill/>
          </p:spPr>
          <p:txBody>
            <a:bodyPr wrap="none" rtlCol="0">
              <a:spAutoFit/>
            </a:bodyPr>
            <a:lstStyle/>
            <a:p>
              <a:pPr algn="r"/>
              <a:r>
                <a:rPr lang="en-US" dirty="0"/>
                <a:t>Quality (Bad/Uncertain/Good)</a:t>
              </a:r>
            </a:p>
          </p:txBody>
        </p:sp>
        <p:sp>
          <p:nvSpPr>
            <p:cNvPr id="42" name="TextBox 41">
              <a:extLst>
                <a:ext uri="{FF2B5EF4-FFF2-40B4-BE49-F238E27FC236}">
                  <a16:creationId xmlns:a16="http://schemas.microsoft.com/office/drawing/2014/main" id="{4DE1FDA1-FEBF-4ED0-B481-8AFADD2B11DF}"/>
                </a:ext>
              </a:extLst>
            </p:cNvPr>
            <p:cNvSpPr txBox="1"/>
            <p:nvPr/>
          </p:nvSpPr>
          <p:spPr>
            <a:xfrm flipH="1">
              <a:off x="8021486" y="4120044"/>
              <a:ext cx="434734" cy="338554"/>
            </a:xfrm>
            <a:prstGeom prst="rect">
              <a:avLst/>
            </a:prstGeom>
            <a:noFill/>
          </p:spPr>
          <p:txBody>
            <a:bodyPr wrap="none" rtlCol="0">
              <a:spAutoFit/>
            </a:bodyPr>
            <a:lstStyle/>
            <a:p>
              <a:r>
                <a:rPr lang="en-US" dirty="0"/>
                <a:t>FF</a:t>
              </a:r>
            </a:p>
          </p:txBody>
        </p:sp>
        <p:cxnSp>
          <p:nvCxnSpPr>
            <p:cNvPr id="43" name="Straight Connector 42">
              <a:extLst>
                <a:ext uri="{FF2B5EF4-FFF2-40B4-BE49-F238E27FC236}">
                  <a16:creationId xmlns:a16="http://schemas.microsoft.com/office/drawing/2014/main" id="{5020BF39-4D9B-4222-800D-24B1CE33CF95}"/>
                </a:ext>
              </a:extLst>
            </p:cNvPr>
            <p:cNvCxnSpPr>
              <a:cxnSpLocks/>
            </p:cNvCxnSpPr>
            <p:nvPr/>
          </p:nvCxnSpPr>
          <p:spPr bwMode="auto">
            <a:xfrm flipH="1">
              <a:off x="7592124" y="5013176"/>
              <a:ext cx="36004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a:extLst>
                <a:ext uri="{FF2B5EF4-FFF2-40B4-BE49-F238E27FC236}">
                  <a16:creationId xmlns:a16="http://schemas.microsoft.com/office/drawing/2014/main" id="{4120B29C-5D3B-42E2-A22E-BCD3DDF61A3D}"/>
                </a:ext>
              </a:extLst>
            </p:cNvPr>
            <p:cNvSpPr txBox="1"/>
            <p:nvPr/>
          </p:nvSpPr>
          <p:spPr>
            <a:xfrm flipH="1">
              <a:off x="4776802" y="4840124"/>
              <a:ext cx="2887330" cy="338554"/>
            </a:xfrm>
            <a:prstGeom prst="rect">
              <a:avLst/>
            </a:prstGeom>
            <a:noFill/>
          </p:spPr>
          <p:txBody>
            <a:bodyPr wrap="none" rtlCol="0">
              <a:spAutoFit/>
            </a:bodyPr>
            <a:lstStyle/>
            <a:p>
              <a:pPr algn="r"/>
              <a:r>
                <a:rPr lang="en-US" dirty="0"/>
                <a:t>Limit (Open/Closed/Constant)</a:t>
              </a:r>
            </a:p>
          </p:txBody>
        </p:sp>
        <p:sp>
          <p:nvSpPr>
            <p:cNvPr id="45" name="TextBox 44">
              <a:extLst>
                <a:ext uri="{FF2B5EF4-FFF2-40B4-BE49-F238E27FC236}">
                  <a16:creationId xmlns:a16="http://schemas.microsoft.com/office/drawing/2014/main" id="{EA6B2083-7A2A-475E-9231-FFD2BCEEC4C8}"/>
                </a:ext>
              </a:extLst>
            </p:cNvPr>
            <p:cNvSpPr txBox="1"/>
            <p:nvPr/>
          </p:nvSpPr>
          <p:spPr>
            <a:xfrm flipH="1">
              <a:off x="5459682" y="5106670"/>
              <a:ext cx="2204450" cy="338554"/>
            </a:xfrm>
            <a:prstGeom prst="rect">
              <a:avLst/>
            </a:prstGeom>
            <a:noFill/>
          </p:spPr>
          <p:txBody>
            <a:bodyPr wrap="none" rtlCol="0">
              <a:spAutoFit/>
            </a:bodyPr>
            <a:lstStyle/>
            <a:p>
              <a:pPr algn="r"/>
              <a:r>
                <a:rPr lang="en-US" dirty="0"/>
                <a:t>Sub-status </a:t>
              </a:r>
              <a:r>
                <a:rPr lang="en-US"/>
                <a:t>(problems)</a:t>
              </a:r>
              <a:endParaRPr lang="en-US" dirty="0"/>
            </a:p>
          </p:txBody>
        </p:sp>
        <p:cxnSp>
          <p:nvCxnSpPr>
            <p:cNvPr id="46" name="Straight Connector 45">
              <a:extLst>
                <a:ext uri="{FF2B5EF4-FFF2-40B4-BE49-F238E27FC236}">
                  <a16:creationId xmlns:a16="http://schemas.microsoft.com/office/drawing/2014/main" id="{C52CBF91-4CE6-4D92-9DFF-8B1112DB84FD}"/>
                </a:ext>
              </a:extLst>
            </p:cNvPr>
            <p:cNvCxnSpPr>
              <a:cxnSpLocks/>
            </p:cNvCxnSpPr>
            <p:nvPr/>
          </p:nvCxnSpPr>
          <p:spPr bwMode="auto">
            <a:xfrm flipH="1">
              <a:off x="7592124" y="5301208"/>
              <a:ext cx="36004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7" name="Straight Connector 46">
              <a:extLst>
                <a:ext uri="{FF2B5EF4-FFF2-40B4-BE49-F238E27FC236}">
                  <a16:creationId xmlns:a16="http://schemas.microsoft.com/office/drawing/2014/main" id="{9561A20F-9661-404A-9AE6-D1D7D0AB7A99}"/>
                </a:ext>
              </a:extLst>
            </p:cNvPr>
            <p:cNvCxnSpPr>
              <a:cxnSpLocks/>
            </p:cNvCxnSpPr>
            <p:nvPr/>
          </p:nvCxnSpPr>
          <p:spPr bwMode="auto">
            <a:xfrm>
              <a:off x="7952164" y="4746630"/>
              <a:ext cx="0" cy="105863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9" name="TextBox 48">
              <a:extLst>
                <a:ext uri="{FF2B5EF4-FFF2-40B4-BE49-F238E27FC236}">
                  <a16:creationId xmlns:a16="http://schemas.microsoft.com/office/drawing/2014/main" id="{FF0CB029-854D-47A4-A109-4F6FC5F0F810}"/>
                </a:ext>
              </a:extLst>
            </p:cNvPr>
            <p:cNvSpPr txBox="1"/>
            <p:nvPr/>
          </p:nvSpPr>
          <p:spPr>
            <a:xfrm flipH="1">
              <a:off x="6468977" y="5373216"/>
              <a:ext cx="1199367" cy="338554"/>
            </a:xfrm>
            <a:prstGeom prst="rect">
              <a:avLst/>
            </a:prstGeom>
            <a:noFill/>
          </p:spPr>
          <p:txBody>
            <a:bodyPr wrap="none" rtlCol="0">
              <a:spAutoFit/>
            </a:bodyPr>
            <a:lstStyle/>
            <a:p>
              <a:pPr algn="r"/>
              <a:r>
                <a:rPr lang="en-US" dirty="0"/>
                <a:t>Open Loop</a:t>
              </a:r>
            </a:p>
          </p:txBody>
        </p:sp>
        <p:sp>
          <p:nvSpPr>
            <p:cNvPr id="50" name="TextBox 49">
              <a:extLst>
                <a:ext uri="{FF2B5EF4-FFF2-40B4-BE49-F238E27FC236}">
                  <a16:creationId xmlns:a16="http://schemas.microsoft.com/office/drawing/2014/main" id="{1B83022A-A734-4877-9AAF-B2CD6FCFF976}"/>
                </a:ext>
              </a:extLst>
            </p:cNvPr>
            <p:cNvSpPr txBox="1"/>
            <p:nvPr/>
          </p:nvSpPr>
          <p:spPr>
            <a:xfrm flipH="1">
              <a:off x="5891426" y="5639762"/>
              <a:ext cx="1781130" cy="338554"/>
            </a:xfrm>
            <a:prstGeom prst="rect">
              <a:avLst/>
            </a:prstGeom>
            <a:noFill/>
          </p:spPr>
          <p:txBody>
            <a:bodyPr wrap="none" rtlCol="0">
              <a:spAutoFit/>
            </a:bodyPr>
            <a:lstStyle/>
            <a:p>
              <a:pPr algn="r"/>
              <a:r>
                <a:rPr lang="en-US" dirty="0"/>
                <a:t>Fault State Active</a:t>
              </a:r>
            </a:p>
          </p:txBody>
        </p:sp>
        <p:cxnSp>
          <p:nvCxnSpPr>
            <p:cNvPr id="51" name="Straight Connector 50">
              <a:extLst>
                <a:ext uri="{FF2B5EF4-FFF2-40B4-BE49-F238E27FC236}">
                  <a16:creationId xmlns:a16="http://schemas.microsoft.com/office/drawing/2014/main" id="{9F81F132-FE91-45A9-8D51-785777A65DC3}"/>
                </a:ext>
              </a:extLst>
            </p:cNvPr>
            <p:cNvCxnSpPr>
              <a:cxnSpLocks/>
            </p:cNvCxnSpPr>
            <p:nvPr/>
          </p:nvCxnSpPr>
          <p:spPr bwMode="auto">
            <a:xfrm flipH="1">
              <a:off x="7596336" y="5589240"/>
              <a:ext cx="36004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2" name="Straight Connector 51">
              <a:extLst>
                <a:ext uri="{FF2B5EF4-FFF2-40B4-BE49-F238E27FC236}">
                  <a16:creationId xmlns:a16="http://schemas.microsoft.com/office/drawing/2014/main" id="{463FAF95-1597-4E78-BBA4-39E8F845FA96}"/>
                </a:ext>
              </a:extLst>
            </p:cNvPr>
            <p:cNvCxnSpPr>
              <a:cxnSpLocks/>
            </p:cNvCxnSpPr>
            <p:nvPr/>
          </p:nvCxnSpPr>
          <p:spPr bwMode="auto">
            <a:xfrm flipH="1">
              <a:off x="7600548" y="5805264"/>
              <a:ext cx="360040"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grpSp>
    </p:spTree>
    <p:extLst>
      <p:ext uri="{BB962C8B-B14F-4D97-AF65-F5344CB8AC3E}">
        <p14:creationId xmlns:p14="http://schemas.microsoft.com/office/powerpoint/2010/main" val="407698072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4200" y="406400"/>
            <a:ext cx="7732216" cy="723900"/>
          </a:xfrm>
        </p:spPr>
        <p:txBody>
          <a:bodyPr/>
          <a:lstStyle/>
          <a:p>
            <a:pPr eaLnBrk="1" hangingPunct="1">
              <a:defRPr/>
            </a:pPr>
            <a:r>
              <a:rPr lang="en-US" dirty="0">
                <a:effectLst>
                  <a:outerShdw blurRad="38100" dist="38100" dir="2700000" algn="tl">
                    <a:srgbClr val="C0C0C0"/>
                  </a:outerShdw>
                </a:effectLst>
              </a:rPr>
              <a:t>Higher Availability: Distinguishing Device Problem from Process Problem</a:t>
            </a:r>
          </a:p>
        </p:txBody>
      </p:sp>
      <p:sp>
        <p:nvSpPr>
          <p:cNvPr id="26626" name="Rectangle 3"/>
          <p:cNvSpPr>
            <a:spLocks noGrp="1" noChangeArrowheads="1"/>
          </p:cNvSpPr>
          <p:nvPr>
            <p:ph sz="half" idx="1"/>
          </p:nvPr>
        </p:nvSpPr>
        <p:spPr/>
        <p:txBody>
          <a:bodyPr/>
          <a:lstStyle/>
          <a:p>
            <a:pPr eaLnBrk="1" hangingPunct="1">
              <a:buNone/>
            </a:pPr>
            <a:r>
              <a:rPr lang="en-US" sz="2400" dirty="0"/>
              <a:t>Hardwired</a:t>
            </a:r>
          </a:p>
          <a:p>
            <a:r>
              <a:rPr lang="en-US" sz="2400" dirty="0"/>
              <a:t>Device drives current &lt;4 mA or &gt;20 mA on device failure</a:t>
            </a:r>
          </a:p>
          <a:p>
            <a:pPr lvl="1"/>
            <a:r>
              <a:rPr lang="en-US" sz="2000" dirty="0"/>
              <a:t>Looks like process problem</a:t>
            </a:r>
          </a:p>
          <a:p>
            <a:r>
              <a:rPr lang="en-US" sz="2400" dirty="0"/>
              <a:t>PID counteracts thus tripping the loop </a:t>
            </a:r>
          </a:p>
          <a:p>
            <a:r>
              <a:rPr lang="en-US" sz="2400" dirty="0"/>
              <a:t>Operator cannot tell the difference between a process alarm and a device alarm</a:t>
            </a:r>
          </a:p>
        </p:txBody>
      </p:sp>
      <p:sp>
        <p:nvSpPr>
          <p:cNvPr id="26627" name="Content Placeholder 5"/>
          <p:cNvSpPr>
            <a:spLocks noGrp="1"/>
          </p:cNvSpPr>
          <p:nvPr>
            <p:ph sz="half" idx="2"/>
          </p:nvPr>
        </p:nvSpPr>
        <p:spPr/>
        <p:txBody>
          <a:bodyPr/>
          <a:lstStyle/>
          <a:p>
            <a:pPr eaLnBrk="1" hangingPunct="1">
              <a:buNone/>
            </a:pPr>
            <a:r>
              <a:rPr lang="en-US" sz="2400" dirty="0"/>
              <a:t>Fieldbus</a:t>
            </a:r>
          </a:p>
          <a:p>
            <a:r>
              <a:rPr lang="en-US" sz="2400" dirty="0"/>
              <a:t>Device health indicated by associated status</a:t>
            </a:r>
          </a:p>
          <a:p>
            <a:pPr lvl="1"/>
            <a:r>
              <a:rPr lang="en-US" sz="2000" dirty="0"/>
              <a:t>Good/Uncertain/Bad</a:t>
            </a:r>
          </a:p>
          <a:p>
            <a:r>
              <a:rPr lang="en-US" sz="2400" dirty="0"/>
              <a:t>Controller holds last position on device failure</a:t>
            </a:r>
          </a:p>
          <a:p>
            <a:pPr lvl="1"/>
            <a:r>
              <a:rPr lang="en-US" sz="2000" dirty="0"/>
              <a:t>Shutdown is optional</a:t>
            </a:r>
          </a:p>
          <a:p>
            <a:r>
              <a:rPr lang="en-US" sz="2400" dirty="0"/>
              <a:t>Operator can easily distinguish process problem from a device problem</a:t>
            </a:r>
          </a:p>
        </p:txBody>
      </p:sp>
      <p:sp>
        <p:nvSpPr>
          <p:cNvPr id="7" name="Rectangle 6"/>
          <p:cNvSpPr/>
          <p:nvPr/>
        </p:nvSpPr>
        <p:spPr bwMode="auto">
          <a:xfrm>
            <a:off x="4067944" y="4077072"/>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Burnout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grpSp>
        <p:nvGrpSpPr>
          <p:cNvPr id="2" name="Group 11"/>
          <p:cNvGrpSpPr>
            <a:grpSpLocks noChangeAspect="1"/>
          </p:cNvGrpSpPr>
          <p:nvPr/>
        </p:nvGrpSpPr>
        <p:grpSpPr bwMode="auto">
          <a:xfrm>
            <a:off x="8135938" y="80963"/>
            <a:ext cx="900112" cy="900112"/>
            <a:chOff x="3061" y="754"/>
            <a:chExt cx="1270" cy="1270"/>
          </a:xfrm>
        </p:grpSpPr>
        <p:sp>
          <p:nvSpPr>
            <p:cNvPr id="9" name="AutoShape 12"/>
            <p:cNvSpPr>
              <a:spLocks noChangeAspect="1" noChangeArrowheads="1"/>
            </p:cNvSpPr>
            <p:nvPr/>
          </p:nvSpPr>
          <p:spPr bwMode="auto">
            <a:xfrm>
              <a:off x="3061" y="754"/>
              <a:ext cx="1270" cy="1270"/>
            </a:xfrm>
            <a:prstGeom prst="roundRect">
              <a:avLst>
                <a:gd name="adj" fmla="val 16667"/>
              </a:avLst>
            </a:prstGeom>
            <a:noFill/>
            <a:ln w="76200" algn="ctr">
              <a:solidFill>
                <a:srgbClr val="0000FF"/>
              </a:solidFill>
              <a:round/>
              <a:headEnd/>
              <a:tailEnd/>
            </a:ln>
            <a:effectLst/>
          </p:spPr>
          <p:txBody>
            <a:bodyPr wrap="none" anchor="ctr"/>
            <a:lstStyle/>
            <a:p>
              <a:endParaRPr lang="en-US"/>
            </a:p>
          </p:txBody>
        </p:sp>
        <p:sp>
          <p:nvSpPr>
            <p:cNvPr id="10" name="AutoShape 13"/>
            <p:cNvSpPr>
              <a:spLocks noChangeAspect="1" noChangeArrowheads="1"/>
            </p:cNvSpPr>
            <p:nvPr/>
          </p:nvSpPr>
          <p:spPr bwMode="auto">
            <a:xfrm>
              <a:off x="3152" y="1253"/>
              <a:ext cx="272" cy="272"/>
            </a:xfrm>
            <a:prstGeom prst="flowChartSummingJunction">
              <a:avLst/>
            </a:prstGeom>
            <a:noFill/>
            <a:ln w="28575">
              <a:solidFill>
                <a:srgbClr val="0000FF"/>
              </a:solidFill>
              <a:round/>
              <a:headEnd/>
              <a:tailEnd/>
            </a:ln>
            <a:effectLst/>
          </p:spPr>
          <p:txBody>
            <a:bodyPr wrap="none" anchor="ctr"/>
            <a:lstStyle/>
            <a:p>
              <a:endParaRPr lang="en-US"/>
            </a:p>
          </p:txBody>
        </p:sp>
        <p:grpSp>
          <p:nvGrpSpPr>
            <p:cNvPr id="3" name="Group 14"/>
            <p:cNvGrpSpPr>
              <a:grpSpLocks noChangeAspect="1"/>
            </p:cNvGrpSpPr>
            <p:nvPr/>
          </p:nvGrpSpPr>
          <p:grpSpPr bwMode="auto">
            <a:xfrm>
              <a:off x="3986" y="1200"/>
              <a:ext cx="255" cy="316"/>
              <a:chOff x="3379" y="1525"/>
              <a:chExt cx="182" cy="226"/>
            </a:xfrm>
          </p:grpSpPr>
          <p:sp>
            <p:nvSpPr>
              <p:cNvPr id="50" name="AutoShape 15"/>
              <p:cNvSpPr>
                <a:spLocks noChangeAspect="1" noChangeArrowheads="1"/>
              </p:cNvSpPr>
              <p:nvPr/>
            </p:nvSpPr>
            <p:spPr bwMode="auto">
              <a:xfrm rot="-5400000">
                <a:off x="3425" y="1615"/>
                <a:ext cx="90" cy="182"/>
              </a:xfrm>
              <a:prstGeom prst="flowChartCollate">
                <a:avLst/>
              </a:prstGeom>
              <a:noFill/>
              <a:ln w="28575">
                <a:solidFill>
                  <a:srgbClr val="0000FF"/>
                </a:solidFill>
                <a:miter lim="800000"/>
                <a:headEnd/>
                <a:tailEnd/>
              </a:ln>
              <a:effectLst/>
            </p:spPr>
            <p:txBody>
              <a:bodyPr wrap="none" anchor="ctr"/>
              <a:lstStyle/>
              <a:p>
                <a:endParaRPr lang="en-US"/>
              </a:p>
            </p:txBody>
          </p:sp>
          <p:sp>
            <p:nvSpPr>
              <p:cNvPr id="51" name="AutoShape 16"/>
              <p:cNvSpPr>
                <a:spLocks noChangeAspect="1" noChangeArrowheads="1"/>
              </p:cNvSpPr>
              <p:nvPr/>
            </p:nvSpPr>
            <p:spPr bwMode="auto">
              <a:xfrm rot="-5400000">
                <a:off x="3424" y="1480"/>
                <a:ext cx="91" cy="181"/>
              </a:xfrm>
              <a:prstGeom prst="flowChartDelay">
                <a:avLst/>
              </a:prstGeom>
              <a:noFill/>
              <a:ln w="28575">
                <a:solidFill>
                  <a:srgbClr val="0000FF"/>
                </a:solidFill>
                <a:miter lim="800000"/>
                <a:headEnd/>
                <a:tailEnd/>
              </a:ln>
              <a:effectLst/>
            </p:spPr>
            <p:txBody>
              <a:bodyPr wrap="none" anchor="ctr"/>
              <a:lstStyle/>
              <a:p>
                <a:endParaRPr lang="en-US"/>
              </a:p>
            </p:txBody>
          </p:sp>
          <p:sp>
            <p:nvSpPr>
              <p:cNvPr id="52" name="Line 17"/>
              <p:cNvSpPr>
                <a:spLocks noChangeAspect="1" noChangeShapeType="1"/>
              </p:cNvSpPr>
              <p:nvPr/>
            </p:nvSpPr>
            <p:spPr bwMode="auto">
              <a:xfrm>
                <a:off x="3470" y="1616"/>
                <a:ext cx="0" cy="90"/>
              </a:xfrm>
              <a:prstGeom prst="line">
                <a:avLst/>
              </a:prstGeom>
              <a:noFill/>
              <a:ln w="28575">
                <a:solidFill>
                  <a:srgbClr val="0000FF"/>
                </a:solidFill>
                <a:round/>
                <a:headEnd/>
                <a:tailEnd/>
              </a:ln>
              <a:effectLst/>
            </p:spPr>
            <p:txBody>
              <a:bodyPr/>
              <a:lstStyle/>
              <a:p>
                <a:endParaRPr lang="en-US"/>
              </a:p>
            </p:txBody>
          </p:sp>
        </p:grpSp>
        <p:grpSp>
          <p:nvGrpSpPr>
            <p:cNvPr id="4" name="Group 18"/>
            <p:cNvGrpSpPr>
              <a:grpSpLocks noChangeAspect="1"/>
            </p:cNvGrpSpPr>
            <p:nvPr/>
          </p:nvGrpSpPr>
          <p:grpSpPr bwMode="auto">
            <a:xfrm>
              <a:off x="3471" y="1340"/>
              <a:ext cx="452" cy="94"/>
              <a:chOff x="3471" y="1340"/>
              <a:chExt cx="452" cy="94"/>
            </a:xfrm>
          </p:grpSpPr>
          <p:grpSp>
            <p:nvGrpSpPr>
              <p:cNvPr id="6" name="Group 19"/>
              <p:cNvGrpSpPr>
                <a:grpSpLocks noChangeAspect="1"/>
              </p:cNvGrpSpPr>
              <p:nvPr/>
            </p:nvGrpSpPr>
            <p:grpSpPr bwMode="auto">
              <a:xfrm>
                <a:off x="3471" y="1340"/>
                <a:ext cx="13" cy="94"/>
                <a:chOff x="3471" y="1340"/>
                <a:chExt cx="13" cy="94"/>
              </a:xfrm>
            </p:grpSpPr>
            <p:sp>
              <p:nvSpPr>
                <p:cNvPr id="48" name="Line 20"/>
                <p:cNvSpPr>
                  <a:spLocks noChangeAspect="1" noChangeShapeType="1"/>
                </p:cNvSpPr>
                <p:nvPr/>
              </p:nvSpPr>
              <p:spPr bwMode="auto">
                <a:xfrm flipV="1">
                  <a:off x="3477" y="1340"/>
                  <a:ext cx="7" cy="47"/>
                </a:xfrm>
                <a:prstGeom prst="line">
                  <a:avLst/>
                </a:prstGeom>
                <a:noFill/>
                <a:ln w="28575">
                  <a:solidFill>
                    <a:srgbClr val="0000FF"/>
                  </a:solidFill>
                  <a:round/>
                  <a:headEnd/>
                  <a:tailEnd/>
                </a:ln>
                <a:effectLst/>
              </p:spPr>
              <p:txBody>
                <a:bodyPr/>
                <a:lstStyle/>
                <a:p>
                  <a:endParaRPr lang="en-US"/>
                </a:p>
              </p:txBody>
            </p:sp>
            <p:sp>
              <p:nvSpPr>
                <p:cNvPr id="49" name="Line 21"/>
                <p:cNvSpPr>
                  <a:spLocks noChangeAspect="1" noChangeShapeType="1"/>
                </p:cNvSpPr>
                <p:nvPr/>
              </p:nvSpPr>
              <p:spPr bwMode="auto">
                <a:xfrm flipV="1">
                  <a:off x="3471" y="1387"/>
                  <a:ext cx="6" cy="47"/>
                </a:xfrm>
                <a:prstGeom prst="line">
                  <a:avLst/>
                </a:prstGeom>
                <a:noFill/>
                <a:ln w="28575">
                  <a:solidFill>
                    <a:srgbClr val="0000FF"/>
                  </a:solidFill>
                  <a:round/>
                  <a:headEnd/>
                  <a:tailEnd/>
                </a:ln>
                <a:effectLst/>
              </p:spPr>
              <p:txBody>
                <a:bodyPr/>
                <a:lstStyle/>
                <a:p>
                  <a:endParaRPr lang="en-US"/>
                </a:p>
              </p:txBody>
            </p:sp>
          </p:grpSp>
          <p:grpSp>
            <p:nvGrpSpPr>
              <p:cNvPr id="8" name="Group 22"/>
              <p:cNvGrpSpPr>
                <a:grpSpLocks noChangeAspect="1"/>
              </p:cNvGrpSpPr>
              <p:nvPr/>
            </p:nvGrpSpPr>
            <p:grpSpPr bwMode="auto">
              <a:xfrm>
                <a:off x="3497" y="1340"/>
                <a:ext cx="60" cy="94"/>
                <a:chOff x="3497" y="1340"/>
                <a:chExt cx="60" cy="94"/>
              </a:xfrm>
            </p:grpSpPr>
            <p:sp>
              <p:nvSpPr>
                <p:cNvPr id="42" name="Line 23"/>
                <p:cNvSpPr>
                  <a:spLocks noChangeAspect="1" noChangeShapeType="1"/>
                </p:cNvSpPr>
                <p:nvPr/>
              </p:nvSpPr>
              <p:spPr bwMode="auto">
                <a:xfrm flipV="1">
                  <a:off x="3504" y="1340"/>
                  <a:ext cx="6" cy="47"/>
                </a:xfrm>
                <a:prstGeom prst="line">
                  <a:avLst/>
                </a:prstGeom>
                <a:noFill/>
                <a:ln w="28575">
                  <a:solidFill>
                    <a:srgbClr val="0000FF"/>
                  </a:solidFill>
                  <a:round/>
                  <a:headEnd/>
                  <a:tailEnd/>
                </a:ln>
                <a:effectLst/>
              </p:spPr>
              <p:txBody>
                <a:bodyPr/>
                <a:lstStyle/>
                <a:p>
                  <a:endParaRPr lang="en-US"/>
                </a:p>
              </p:txBody>
            </p:sp>
            <p:sp>
              <p:nvSpPr>
                <p:cNvPr id="43" name="Line 24"/>
                <p:cNvSpPr>
                  <a:spLocks noChangeAspect="1" noChangeShapeType="1"/>
                </p:cNvSpPr>
                <p:nvPr/>
              </p:nvSpPr>
              <p:spPr bwMode="auto">
                <a:xfrm flipV="1">
                  <a:off x="3510" y="1340"/>
                  <a:ext cx="47" cy="0"/>
                </a:xfrm>
                <a:prstGeom prst="line">
                  <a:avLst/>
                </a:prstGeom>
                <a:noFill/>
                <a:ln w="28575">
                  <a:solidFill>
                    <a:srgbClr val="0000FF"/>
                  </a:solidFill>
                  <a:round/>
                  <a:headEnd/>
                  <a:tailEnd/>
                </a:ln>
                <a:effectLst/>
              </p:spPr>
              <p:txBody>
                <a:bodyPr/>
                <a:lstStyle/>
                <a:p>
                  <a:endParaRPr lang="en-US"/>
                </a:p>
              </p:txBody>
            </p:sp>
            <p:sp>
              <p:nvSpPr>
                <p:cNvPr id="44" name="Line 25"/>
                <p:cNvSpPr>
                  <a:spLocks noChangeAspect="1" noChangeShapeType="1"/>
                </p:cNvSpPr>
                <p:nvPr/>
              </p:nvSpPr>
              <p:spPr bwMode="auto">
                <a:xfrm flipV="1">
                  <a:off x="3497" y="1434"/>
                  <a:ext cx="47" cy="0"/>
                </a:xfrm>
                <a:prstGeom prst="line">
                  <a:avLst/>
                </a:prstGeom>
                <a:noFill/>
                <a:ln w="28575">
                  <a:solidFill>
                    <a:srgbClr val="0000FF"/>
                  </a:solidFill>
                  <a:round/>
                  <a:headEnd/>
                  <a:tailEnd/>
                </a:ln>
                <a:effectLst/>
              </p:spPr>
              <p:txBody>
                <a:bodyPr/>
                <a:lstStyle/>
                <a:p>
                  <a:endParaRPr lang="en-US"/>
                </a:p>
              </p:txBody>
            </p:sp>
            <p:sp>
              <p:nvSpPr>
                <p:cNvPr id="45" name="Line 26"/>
                <p:cNvSpPr>
                  <a:spLocks noChangeAspect="1" noChangeShapeType="1"/>
                </p:cNvSpPr>
                <p:nvPr/>
              </p:nvSpPr>
              <p:spPr bwMode="auto">
                <a:xfrm flipV="1">
                  <a:off x="3497" y="1387"/>
                  <a:ext cx="7" cy="47"/>
                </a:xfrm>
                <a:prstGeom prst="line">
                  <a:avLst/>
                </a:prstGeom>
                <a:noFill/>
                <a:ln w="28575">
                  <a:solidFill>
                    <a:srgbClr val="0000FF"/>
                  </a:solidFill>
                  <a:round/>
                  <a:headEnd/>
                  <a:tailEnd/>
                </a:ln>
                <a:effectLst/>
              </p:spPr>
              <p:txBody>
                <a:bodyPr/>
                <a:lstStyle/>
                <a:p>
                  <a:endParaRPr lang="en-US"/>
                </a:p>
              </p:txBody>
            </p:sp>
            <p:sp>
              <p:nvSpPr>
                <p:cNvPr id="46" name="Line 27"/>
                <p:cNvSpPr>
                  <a:spLocks noChangeAspect="1" noChangeShapeType="1"/>
                </p:cNvSpPr>
                <p:nvPr/>
              </p:nvSpPr>
              <p:spPr bwMode="auto">
                <a:xfrm flipV="1">
                  <a:off x="3550" y="1340"/>
                  <a:ext cx="7" cy="47"/>
                </a:xfrm>
                <a:prstGeom prst="line">
                  <a:avLst/>
                </a:prstGeom>
                <a:noFill/>
                <a:ln w="28575">
                  <a:solidFill>
                    <a:srgbClr val="0000FF"/>
                  </a:solidFill>
                  <a:round/>
                  <a:headEnd/>
                  <a:tailEnd/>
                </a:ln>
                <a:effectLst/>
              </p:spPr>
              <p:txBody>
                <a:bodyPr/>
                <a:lstStyle/>
                <a:p>
                  <a:endParaRPr lang="en-US"/>
                </a:p>
              </p:txBody>
            </p:sp>
            <p:sp>
              <p:nvSpPr>
                <p:cNvPr id="47" name="Line 28"/>
                <p:cNvSpPr>
                  <a:spLocks noChangeAspect="1" noChangeShapeType="1"/>
                </p:cNvSpPr>
                <p:nvPr/>
              </p:nvSpPr>
              <p:spPr bwMode="auto">
                <a:xfrm flipV="1">
                  <a:off x="3544" y="1387"/>
                  <a:ext cx="6" cy="47"/>
                </a:xfrm>
                <a:prstGeom prst="line">
                  <a:avLst/>
                </a:prstGeom>
                <a:noFill/>
                <a:ln w="28575">
                  <a:solidFill>
                    <a:srgbClr val="0000FF"/>
                  </a:solidFill>
                  <a:round/>
                  <a:headEnd/>
                  <a:tailEnd/>
                </a:ln>
                <a:effectLst/>
              </p:spPr>
              <p:txBody>
                <a:bodyPr/>
                <a:lstStyle/>
                <a:p>
                  <a:endParaRPr lang="en-US"/>
                </a:p>
              </p:txBody>
            </p:sp>
          </p:grpSp>
          <p:grpSp>
            <p:nvGrpSpPr>
              <p:cNvPr id="11" name="Group 29"/>
              <p:cNvGrpSpPr>
                <a:grpSpLocks noChangeAspect="1"/>
              </p:cNvGrpSpPr>
              <p:nvPr/>
            </p:nvGrpSpPr>
            <p:grpSpPr bwMode="auto">
              <a:xfrm>
                <a:off x="3617" y="1340"/>
                <a:ext cx="13" cy="94"/>
                <a:chOff x="3617" y="1340"/>
                <a:chExt cx="13" cy="94"/>
              </a:xfrm>
            </p:grpSpPr>
            <p:sp>
              <p:nvSpPr>
                <p:cNvPr id="40" name="Line 30"/>
                <p:cNvSpPr>
                  <a:spLocks noChangeAspect="1" noChangeShapeType="1"/>
                </p:cNvSpPr>
                <p:nvPr/>
              </p:nvSpPr>
              <p:spPr bwMode="auto">
                <a:xfrm flipV="1">
                  <a:off x="3623" y="1340"/>
                  <a:ext cx="7" cy="47"/>
                </a:xfrm>
                <a:prstGeom prst="line">
                  <a:avLst/>
                </a:prstGeom>
                <a:noFill/>
                <a:ln w="28575">
                  <a:solidFill>
                    <a:srgbClr val="0000FF"/>
                  </a:solidFill>
                  <a:round/>
                  <a:headEnd/>
                  <a:tailEnd/>
                </a:ln>
                <a:effectLst/>
              </p:spPr>
              <p:txBody>
                <a:bodyPr/>
                <a:lstStyle/>
                <a:p>
                  <a:endParaRPr lang="en-US"/>
                </a:p>
              </p:txBody>
            </p:sp>
            <p:sp>
              <p:nvSpPr>
                <p:cNvPr id="41" name="Line 31"/>
                <p:cNvSpPr>
                  <a:spLocks noChangeAspect="1" noChangeShapeType="1"/>
                </p:cNvSpPr>
                <p:nvPr/>
              </p:nvSpPr>
              <p:spPr bwMode="auto">
                <a:xfrm flipV="1">
                  <a:off x="3617" y="1387"/>
                  <a:ext cx="6" cy="47"/>
                </a:xfrm>
                <a:prstGeom prst="line">
                  <a:avLst/>
                </a:prstGeom>
                <a:noFill/>
                <a:ln w="28575">
                  <a:solidFill>
                    <a:srgbClr val="0000FF"/>
                  </a:solidFill>
                  <a:round/>
                  <a:headEnd/>
                  <a:tailEnd/>
                </a:ln>
                <a:effectLst/>
              </p:spPr>
              <p:txBody>
                <a:bodyPr/>
                <a:lstStyle/>
                <a:p>
                  <a:endParaRPr lang="en-US"/>
                </a:p>
              </p:txBody>
            </p:sp>
          </p:grpSp>
          <p:grpSp>
            <p:nvGrpSpPr>
              <p:cNvPr id="12" name="Group 32"/>
              <p:cNvGrpSpPr>
                <a:grpSpLocks noChangeAspect="1"/>
              </p:cNvGrpSpPr>
              <p:nvPr/>
            </p:nvGrpSpPr>
            <p:grpSpPr bwMode="auto">
              <a:xfrm>
                <a:off x="3644" y="1340"/>
                <a:ext cx="59" cy="94"/>
                <a:chOff x="3644" y="1340"/>
                <a:chExt cx="59" cy="94"/>
              </a:xfrm>
            </p:grpSpPr>
            <p:sp>
              <p:nvSpPr>
                <p:cNvPr id="34" name="Line 33"/>
                <p:cNvSpPr>
                  <a:spLocks noChangeAspect="1" noChangeShapeType="1"/>
                </p:cNvSpPr>
                <p:nvPr/>
              </p:nvSpPr>
              <p:spPr bwMode="auto">
                <a:xfrm flipV="1">
                  <a:off x="3651" y="1340"/>
                  <a:ext cx="6" cy="47"/>
                </a:xfrm>
                <a:prstGeom prst="line">
                  <a:avLst/>
                </a:prstGeom>
                <a:noFill/>
                <a:ln w="28575">
                  <a:solidFill>
                    <a:srgbClr val="0000FF"/>
                  </a:solidFill>
                  <a:round/>
                  <a:headEnd/>
                  <a:tailEnd/>
                </a:ln>
                <a:effectLst/>
              </p:spPr>
              <p:txBody>
                <a:bodyPr/>
                <a:lstStyle/>
                <a:p>
                  <a:endParaRPr lang="en-US"/>
                </a:p>
              </p:txBody>
            </p:sp>
            <p:sp>
              <p:nvSpPr>
                <p:cNvPr id="35" name="Line 34"/>
                <p:cNvSpPr>
                  <a:spLocks noChangeAspect="1" noChangeShapeType="1"/>
                </p:cNvSpPr>
                <p:nvPr/>
              </p:nvSpPr>
              <p:spPr bwMode="auto">
                <a:xfrm flipV="1">
                  <a:off x="3657" y="1340"/>
                  <a:ext cx="46" cy="0"/>
                </a:xfrm>
                <a:prstGeom prst="line">
                  <a:avLst/>
                </a:prstGeom>
                <a:noFill/>
                <a:ln w="28575">
                  <a:solidFill>
                    <a:srgbClr val="0000FF"/>
                  </a:solidFill>
                  <a:round/>
                  <a:headEnd/>
                  <a:tailEnd/>
                </a:ln>
                <a:effectLst/>
              </p:spPr>
              <p:txBody>
                <a:bodyPr/>
                <a:lstStyle/>
                <a:p>
                  <a:endParaRPr lang="en-US"/>
                </a:p>
              </p:txBody>
            </p:sp>
            <p:sp>
              <p:nvSpPr>
                <p:cNvPr id="36" name="Line 35"/>
                <p:cNvSpPr>
                  <a:spLocks noChangeAspect="1" noChangeShapeType="1"/>
                </p:cNvSpPr>
                <p:nvPr/>
              </p:nvSpPr>
              <p:spPr bwMode="auto">
                <a:xfrm flipV="1">
                  <a:off x="3644" y="1434"/>
                  <a:ext cx="46" cy="0"/>
                </a:xfrm>
                <a:prstGeom prst="line">
                  <a:avLst/>
                </a:prstGeom>
                <a:noFill/>
                <a:ln w="28575">
                  <a:solidFill>
                    <a:srgbClr val="0000FF"/>
                  </a:solidFill>
                  <a:round/>
                  <a:headEnd/>
                  <a:tailEnd/>
                </a:ln>
                <a:effectLst/>
              </p:spPr>
              <p:txBody>
                <a:bodyPr/>
                <a:lstStyle/>
                <a:p>
                  <a:endParaRPr lang="en-US"/>
                </a:p>
              </p:txBody>
            </p:sp>
            <p:sp>
              <p:nvSpPr>
                <p:cNvPr id="37" name="Line 36"/>
                <p:cNvSpPr>
                  <a:spLocks noChangeAspect="1" noChangeShapeType="1"/>
                </p:cNvSpPr>
                <p:nvPr/>
              </p:nvSpPr>
              <p:spPr bwMode="auto">
                <a:xfrm flipV="1">
                  <a:off x="3644" y="1387"/>
                  <a:ext cx="7" cy="47"/>
                </a:xfrm>
                <a:prstGeom prst="line">
                  <a:avLst/>
                </a:prstGeom>
                <a:noFill/>
                <a:ln w="28575">
                  <a:solidFill>
                    <a:srgbClr val="0000FF"/>
                  </a:solidFill>
                  <a:round/>
                  <a:headEnd/>
                  <a:tailEnd/>
                </a:ln>
                <a:effectLst/>
              </p:spPr>
              <p:txBody>
                <a:bodyPr/>
                <a:lstStyle/>
                <a:p>
                  <a:endParaRPr lang="en-US"/>
                </a:p>
              </p:txBody>
            </p:sp>
            <p:sp>
              <p:nvSpPr>
                <p:cNvPr id="38" name="Line 37"/>
                <p:cNvSpPr>
                  <a:spLocks noChangeAspect="1" noChangeShapeType="1"/>
                </p:cNvSpPr>
                <p:nvPr/>
              </p:nvSpPr>
              <p:spPr bwMode="auto">
                <a:xfrm flipV="1">
                  <a:off x="3696" y="1340"/>
                  <a:ext cx="7" cy="47"/>
                </a:xfrm>
                <a:prstGeom prst="line">
                  <a:avLst/>
                </a:prstGeom>
                <a:noFill/>
                <a:ln w="28575">
                  <a:solidFill>
                    <a:srgbClr val="0000FF"/>
                  </a:solidFill>
                  <a:round/>
                  <a:headEnd/>
                  <a:tailEnd/>
                </a:ln>
                <a:effectLst/>
              </p:spPr>
              <p:txBody>
                <a:bodyPr/>
                <a:lstStyle/>
                <a:p>
                  <a:endParaRPr lang="en-US"/>
                </a:p>
              </p:txBody>
            </p:sp>
            <p:sp>
              <p:nvSpPr>
                <p:cNvPr id="39" name="Line 38"/>
                <p:cNvSpPr>
                  <a:spLocks noChangeAspect="1" noChangeShapeType="1"/>
                </p:cNvSpPr>
                <p:nvPr/>
              </p:nvSpPr>
              <p:spPr bwMode="auto">
                <a:xfrm flipV="1">
                  <a:off x="3690" y="1387"/>
                  <a:ext cx="6" cy="47"/>
                </a:xfrm>
                <a:prstGeom prst="line">
                  <a:avLst/>
                </a:prstGeom>
                <a:noFill/>
                <a:ln w="28575">
                  <a:solidFill>
                    <a:srgbClr val="0000FF"/>
                  </a:solidFill>
                  <a:round/>
                  <a:headEnd/>
                  <a:tailEnd/>
                </a:ln>
                <a:effectLst/>
              </p:spPr>
              <p:txBody>
                <a:bodyPr/>
                <a:lstStyle/>
                <a:p>
                  <a:endParaRPr lang="en-US"/>
                </a:p>
              </p:txBody>
            </p:sp>
          </p:grpSp>
          <p:grpSp>
            <p:nvGrpSpPr>
              <p:cNvPr id="13" name="Group 39"/>
              <p:cNvGrpSpPr>
                <a:grpSpLocks noChangeAspect="1"/>
              </p:cNvGrpSpPr>
              <p:nvPr/>
            </p:nvGrpSpPr>
            <p:grpSpPr bwMode="auto">
              <a:xfrm>
                <a:off x="3717" y="1340"/>
                <a:ext cx="60" cy="94"/>
                <a:chOff x="3717" y="1340"/>
                <a:chExt cx="60" cy="94"/>
              </a:xfrm>
            </p:grpSpPr>
            <p:sp>
              <p:nvSpPr>
                <p:cNvPr id="28" name="Line 40"/>
                <p:cNvSpPr>
                  <a:spLocks noChangeAspect="1" noChangeShapeType="1"/>
                </p:cNvSpPr>
                <p:nvPr/>
              </p:nvSpPr>
              <p:spPr bwMode="auto">
                <a:xfrm flipV="1">
                  <a:off x="3724" y="1340"/>
                  <a:ext cx="6" cy="47"/>
                </a:xfrm>
                <a:prstGeom prst="line">
                  <a:avLst/>
                </a:prstGeom>
                <a:noFill/>
                <a:ln w="28575">
                  <a:solidFill>
                    <a:srgbClr val="0000FF"/>
                  </a:solidFill>
                  <a:round/>
                  <a:headEnd/>
                  <a:tailEnd/>
                </a:ln>
                <a:effectLst/>
              </p:spPr>
              <p:txBody>
                <a:bodyPr/>
                <a:lstStyle/>
                <a:p>
                  <a:endParaRPr lang="en-US"/>
                </a:p>
              </p:txBody>
            </p:sp>
            <p:sp>
              <p:nvSpPr>
                <p:cNvPr id="29" name="Line 41"/>
                <p:cNvSpPr>
                  <a:spLocks noChangeAspect="1" noChangeShapeType="1"/>
                </p:cNvSpPr>
                <p:nvPr/>
              </p:nvSpPr>
              <p:spPr bwMode="auto">
                <a:xfrm flipV="1">
                  <a:off x="3730" y="1340"/>
                  <a:ext cx="47" cy="0"/>
                </a:xfrm>
                <a:prstGeom prst="line">
                  <a:avLst/>
                </a:prstGeom>
                <a:noFill/>
                <a:ln w="28575">
                  <a:solidFill>
                    <a:srgbClr val="0000FF"/>
                  </a:solidFill>
                  <a:round/>
                  <a:headEnd/>
                  <a:tailEnd/>
                </a:ln>
                <a:effectLst/>
              </p:spPr>
              <p:txBody>
                <a:bodyPr/>
                <a:lstStyle/>
                <a:p>
                  <a:endParaRPr lang="en-US"/>
                </a:p>
              </p:txBody>
            </p:sp>
            <p:sp>
              <p:nvSpPr>
                <p:cNvPr id="30" name="Line 42"/>
                <p:cNvSpPr>
                  <a:spLocks noChangeAspect="1" noChangeShapeType="1"/>
                </p:cNvSpPr>
                <p:nvPr/>
              </p:nvSpPr>
              <p:spPr bwMode="auto">
                <a:xfrm flipV="1">
                  <a:off x="3717" y="1434"/>
                  <a:ext cx="47" cy="0"/>
                </a:xfrm>
                <a:prstGeom prst="line">
                  <a:avLst/>
                </a:prstGeom>
                <a:noFill/>
                <a:ln w="28575">
                  <a:solidFill>
                    <a:srgbClr val="0000FF"/>
                  </a:solidFill>
                  <a:round/>
                  <a:headEnd/>
                  <a:tailEnd/>
                </a:ln>
                <a:effectLst/>
              </p:spPr>
              <p:txBody>
                <a:bodyPr/>
                <a:lstStyle/>
                <a:p>
                  <a:endParaRPr lang="en-US"/>
                </a:p>
              </p:txBody>
            </p:sp>
            <p:sp>
              <p:nvSpPr>
                <p:cNvPr id="31" name="Line 43"/>
                <p:cNvSpPr>
                  <a:spLocks noChangeAspect="1" noChangeShapeType="1"/>
                </p:cNvSpPr>
                <p:nvPr/>
              </p:nvSpPr>
              <p:spPr bwMode="auto">
                <a:xfrm flipV="1">
                  <a:off x="3717" y="1387"/>
                  <a:ext cx="7" cy="47"/>
                </a:xfrm>
                <a:prstGeom prst="line">
                  <a:avLst/>
                </a:prstGeom>
                <a:noFill/>
                <a:ln w="28575">
                  <a:solidFill>
                    <a:srgbClr val="0000FF"/>
                  </a:solidFill>
                  <a:round/>
                  <a:headEnd/>
                  <a:tailEnd/>
                </a:ln>
                <a:effectLst/>
              </p:spPr>
              <p:txBody>
                <a:bodyPr/>
                <a:lstStyle/>
                <a:p>
                  <a:endParaRPr lang="en-US"/>
                </a:p>
              </p:txBody>
            </p:sp>
            <p:sp>
              <p:nvSpPr>
                <p:cNvPr id="32" name="Line 44"/>
                <p:cNvSpPr>
                  <a:spLocks noChangeAspect="1" noChangeShapeType="1"/>
                </p:cNvSpPr>
                <p:nvPr/>
              </p:nvSpPr>
              <p:spPr bwMode="auto">
                <a:xfrm flipV="1">
                  <a:off x="3770" y="1340"/>
                  <a:ext cx="7" cy="47"/>
                </a:xfrm>
                <a:prstGeom prst="line">
                  <a:avLst/>
                </a:prstGeom>
                <a:noFill/>
                <a:ln w="28575">
                  <a:solidFill>
                    <a:srgbClr val="0000FF"/>
                  </a:solidFill>
                  <a:round/>
                  <a:headEnd/>
                  <a:tailEnd/>
                </a:ln>
                <a:effectLst/>
              </p:spPr>
              <p:txBody>
                <a:bodyPr/>
                <a:lstStyle/>
                <a:p>
                  <a:endParaRPr lang="en-US"/>
                </a:p>
              </p:txBody>
            </p:sp>
            <p:sp>
              <p:nvSpPr>
                <p:cNvPr id="33" name="Line 45"/>
                <p:cNvSpPr>
                  <a:spLocks noChangeAspect="1" noChangeShapeType="1"/>
                </p:cNvSpPr>
                <p:nvPr/>
              </p:nvSpPr>
              <p:spPr bwMode="auto">
                <a:xfrm flipV="1">
                  <a:off x="3764" y="1387"/>
                  <a:ext cx="6" cy="47"/>
                </a:xfrm>
                <a:prstGeom prst="line">
                  <a:avLst/>
                </a:prstGeom>
                <a:noFill/>
                <a:ln w="28575">
                  <a:solidFill>
                    <a:srgbClr val="0000FF"/>
                  </a:solidFill>
                  <a:round/>
                  <a:headEnd/>
                  <a:tailEnd/>
                </a:ln>
                <a:effectLst/>
              </p:spPr>
              <p:txBody>
                <a:bodyPr/>
                <a:lstStyle/>
                <a:p>
                  <a:endParaRPr lang="en-US"/>
                </a:p>
              </p:txBody>
            </p:sp>
          </p:grpSp>
          <p:grpSp>
            <p:nvGrpSpPr>
              <p:cNvPr id="14" name="Group 46"/>
              <p:cNvGrpSpPr>
                <a:grpSpLocks noChangeAspect="1"/>
              </p:cNvGrpSpPr>
              <p:nvPr/>
            </p:nvGrpSpPr>
            <p:grpSpPr bwMode="auto">
              <a:xfrm>
                <a:off x="3837" y="1340"/>
                <a:ext cx="13" cy="94"/>
                <a:chOff x="3837" y="1340"/>
                <a:chExt cx="13" cy="94"/>
              </a:xfrm>
            </p:grpSpPr>
            <p:sp>
              <p:nvSpPr>
                <p:cNvPr id="26" name="Line 47"/>
                <p:cNvSpPr>
                  <a:spLocks noChangeAspect="1" noChangeShapeType="1"/>
                </p:cNvSpPr>
                <p:nvPr/>
              </p:nvSpPr>
              <p:spPr bwMode="auto">
                <a:xfrm flipV="1">
                  <a:off x="3843" y="1340"/>
                  <a:ext cx="7" cy="47"/>
                </a:xfrm>
                <a:prstGeom prst="line">
                  <a:avLst/>
                </a:prstGeom>
                <a:noFill/>
                <a:ln w="28575">
                  <a:solidFill>
                    <a:srgbClr val="0000FF"/>
                  </a:solidFill>
                  <a:round/>
                  <a:headEnd/>
                  <a:tailEnd/>
                </a:ln>
                <a:effectLst/>
              </p:spPr>
              <p:txBody>
                <a:bodyPr/>
                <a:lstStyle/>
                <a:p>
                  <a:endParaRPr lang="en-US"/>
                </a:p>
              </p:txBody>
            </p:sp>
            <p:sp>
              <p:nvSpPr>
                <p:cNvPr id="27" name="Line 48"/>
                <p:cNvSpPr>
                  <a:spLocks noChangeAspect="1" noChangeShapeType="1"/>
                </p:cNvSpPr>
                <p:nvPr/>
              </p:nvSpPr>
              <p:spPr bwMode="auto">
                <a:xfrm flipV="1">
                  <a:off x="3837" y="1387"/>
                  <a:ext cx="6" cy="47"/>
                </a:xfrm>
                <a:prstGeom prst="line">
                  <a:avLst/>
                </a:prstGeom>
                <a:noFill/>
                <a:ln w="28575">
                  <a:solidFill>
                    <a:srgbClr val="0000FF"/>
                  </a:solidFill>
                  <a:round/>
                  <a:headEnd/>
                  <a:tailEnd/>
                </a:ln>
                <a:effectLst/>
              </p:spPr>
              <p:txBody>
                <a:bodyPr/>
                <a:lstStyle/>
                <a:p>
                  <a:endParaRPr lang="en-US"/>
                </a:p>
              </p:txBody>
            </p:sp>
          </p:grpSp>
          <p:grpSp>
            <p:nvGrpSpPr>
              <p:cNvPr id="15" name="Group 49"/>
              <p:cNvGrpSpPr>
                <a:grpSpLocks noChangeAspect="1"/>
              </p:cNvGrpSpPr>
              <p:nvPr/>
            </p:nvGrpSpPr>
            <p:grpSpPr bwMode="auto">
              <a:xfrm>
                <a:off x="3863" y="1340"/>
                <a:ext cx="60" cy="94"/>
                <a:chOff x="3863" y="1340"/>
                <a:chExt cx="60" cy="94"/>
              </a:xfrm>
            </p:grpSpPr>
            <p:sp>
              <p:nvSpPr>
                <p:cNvPr id="20" name="Line 50"/>
                <p:cNvSpPr>
                  <a:spLocks noChangeAspect="1" noChangeShapeType="1"/>
                </p:cNvSpPr>
                <p:nvPr/>
              </p:nvSpPr>
              <p:spPr bwMode="auto">
                <a:xfrm flipV="1">
                  <a:off x="3870" y="1340"/>
                  <a:ext cx="6" cy="47"/>
                </a:xfrm>
                <a:prstGeom prst="line">
                  <a:avLst/>
                </a:prstGeom>
                <a:noFill/>
                <a:ln w="28575">
                  <a:solidFill>
                    <a:srgbClr val="0000FF"/>
                  </a:solidFill>
                  <a:round/>
                  <a:headEnd/>
                  <a:tailEnd/>
                </a:ln>
                <a:effectLst/>
              </p:spPr>
              <p:txBody>
                <a:bodyPr/>
                <a:lstStyle/>
                <a:p>
                  <a:endParaRPr lang="en-US"/>
                </a:p>
              </p:txBody>
            </p:sp>
            <p:sp>
              <p:nvSpPr>
                <p:cNvPr id="21" name="Line 51"/>
                <p:cNvSpPr>
                  <a:spLocks noChangeAspect="1" noChangeShapeType="1"/>
                </p:cNvSpPr>
                <p:nvPr/>
              </p:nvSpPr>
              <p:spPr bwMode="auto">
                <a:xfrm flipV="1">
                  <a:off x="3876" y="1340"/>
                  <a:ext cx="47" cy="0"/>
                </a:xfrm>
                <a:prstGeom prst="line">
                  <a:avLst/>
                </a:prstGeom>
                <a:noFill/>
                <a:ln w="28575">
                  <a:solidFill>
                    <a:srgbClr val="0000FF"/>
                  </a:solidFill>
                  <a:round/>
                  <a:headEnd/>
                  <a:tailEnd/>
                </a:ln>
                <a:effectLst/>
              </p:spPr>
              <p:txBody>
                <a:bodyPr/>
                <a:lstStyle/>
                <a:p>
                  <a:endParaRPr lang="en-US"/>
                </a:p>
              </p:txBody>
            </p:sp>
            <p:sp>
              <p:nvSpPr>
                <p:cNvPr id="22" name="Line 52"/>
                <p:cNvSpPr>
                  <a:spLocks noChangeAspect="1" noChangeShapeType="1"/>
                </p:cNvSpPr>
                <p:nvPr/>
              </p:nvSpPr>
              <p:spPr bwMode="auto">
                <a:xfrm flipV="1">
                  <a:off x="3863" y="1434"/>
                  <a:ext cx="47" cy="0"/>
                </a:xfrm>
                <a:prstGeom prst="line">
                  <a:avLst/>
                </a:prstGeom>
                <a:noFill/>
                <a:ln w="28575">
                  <a:solidFill>
                    <a:srgbClr val="0000FF"/>
                  </a:solidFill>
                  <a:round/>
                  <a:headEnd/>
                  <a:tailEnd/>
                </a:ln>
                <a:effectLst/>
              </p:spPr>
              <p:txBody>
                <a:bodyPr/>
                <a:lstStyle/>
                <a:p>
                  <a:endParaRPr lang="en-US"/>
                </a:p>
              </p:txBody>
            </p:sp>
            <p:sp>
              <p:nvSpPr>
                <p:cNvPr id="23" name="Line 53"/>
                <p:cNvSpPr>
                  <a:spLocks noChangeAspect="1" noChangeShapeType="1"/>
                </p:cNvSpPr>
                <p:nvPr/>
              </p:nvSpPr>
              <p:spPr bwMode="auto">
                <a:xfrm flipV="1">
                  <a:off x="3863" y="1387"/>
                  <a:ext cx="7" cy="47"/>
                </a:xfrm>
                <a:prstGeom prst="line">
                  <a:avLst/>
                </a:prstGeom>
                <a:noFill/>
                <a:ln w="28575">
                  <a:solidFill>
                    <a:srgbClr val="0000FF"/>
                  </a:solidFill>
                  <a:round/>
                  <a:headEnd/>
                  <a:tailEnd/>
                </a:ln>
                <a:effectLst/>
              </p:spPr>
              <p:txBody>
                <a:bodyPr/>
                <a:lstStyle/>
                <a:p>
                  <a:endParaRPr lang="en-US"/>
                </a:p>
              </p:txBody>
            </p:sp>
            <p:sp>
              <p:nvSpPr>
                <p:cNvPr id="24" name="Line 54"/>
                <p:cNvSpPr>
                  <a:spLocks noChangeAspect="1" noChangeShapeType="1"/>
                </p:cNvSpPr>
                <p:nvPr/>
              </p:nvSpPr>
              <p:spPr bwMode="auto">
                <a:xfrm flipV="1">
                  <a:off x="3916" y="1340"/>
                  <a:ext cx="7" cy="47"/>
                </a:xfrm>
                <a:prstGeom prst="line">
                  <a:avLst/>
                </a:prstGeom>
                <a:noFill/>
                <a:ln w="28575">
                  <a:solidFill>
                    <a:srgbClr val="0000FF"/>
                  </a:solidFill>
                  <a:round/>
                  <a:headEnd/>
                  <a:tailEnd/>
                </a:ln>
                <a:effectLst/>
              </p:spPr>
              <p:txBody>
                <a:bodyPr/>
                <a:lstStyle/>
                <a:p>
                  <a:endParaRPr lang="en-US"/>
                </a:p>
              </p:txBody>
            </p:sp>
            <p:sp>
              <p:nvSpPr>
                <p:cNvPr id="25" name="Line 55"/>
                <p:cNvSpPr>
                  <a:spLocks noChangeAspect="1" noChangeShapeType="1"/>
                </p:cNvSpPr>
                <p:nvPr/>
              </p:nvSpPr>
              <p:spPr bwMode="auto">
                <a:xfrm flipV="1">
                  <a:off x="3910" y="1387"/>
                  <a:ext cx="6" cy="47"/>
                </a:xfrm>
                <a:prstGeom prst="line">
                  <a:avLst/>
                </a:prstGeom>
                <a:noFill/>
                <a:ln w="28575">
                  <a:solidFill>
                    <a:srgbClr val="0000FF"/>
                  </a:solidFill>
                  <a:round/>
                  <a:headEnd/>
                  <a:tailEnd/>
                </a:ln>
                <a:effectLst/>
              </p:spPr>
              <p:txBody>
                <a:bodyPr/>
                <a:lstStyle/>
                <a:p>
                  <a:endParaRPr lang="en-US"/>
                </a:p>
              </p:txBody>
            </p:sp>
          </p:grpSp>
        </p:grpSp>
      </p:grpSp>
      <p:sp>
        <p:nvSpPr>
          <p:cNvPr id="54" name="Rectangle 53"/>
          <p:cNvSpPr/>
          <p:nvPr/>
        </p:nvSpPr>
        <p:spPr bwMode="auto">
          <a:xfrm>
            <a:off x="755576" y="5711770"/>
            <a:ext cx="648072" cy="288032"/>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rPr>
              <a:t>AI</a:t>
            </a:r>
          </a:p>
        </p:txBody>
      </p:sp>
      <p:sp>
        <p:nvSpPr>
          <p:cNvPr id="55" name="Rectangle 54"/>
          <p:cNvSpPr/>
          <p:nvPr/>
        </p:nvSpPr>
        <p:spPr bwMode="auto">
          <a:xfrm>
            <a:off x="2123800" y="5711770"/>
            <a:ext cx="648000" cy="288032"/>
          </a:xfrm>
          <a:prstGeom prst="rect">
            <a:avLst/>
          </a:prstGeom>
          <a:solidFill>
            <a:srgbClr val="B2B2B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PID</a:t>
            </a:r>
          </a:p>
        </p:txBody>
      </p:sp>
      <p:sp>
        <p:nvSpPr>
          <p:cNvPr id="56" name="Rectangle 55"/>
          <p:cNvSpPr/>
          <p:nvPr/>
        </p:nvSpPr>
        <p:spPr bwMode="auto">
          <a:xfrm>
            <a:off x="3491952" y="5711770"/>
            <a:ext cx="648000" cy="288032"/>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Arial" charset="0"/>
              </a:rPr>
              <a:t>AO</a:t>
            </a:r>
          </a:p>
        </p:txBody>
      </p:sp>
      <p:cxnSp>
        <p:nvCxnSpPr>
          <p:cNvPr id="57" name="Straight Connector 56"/>
          <p:cNvCxnSpPr>
            <a:stCxn id="54" idx="3"/>
            <a:endCxn id="55" idx="1"/>
          </p:cNvCxnSpPr>
          <p:nvPr/>
        </p:nvCxnSpPr>
        <p:spPr bwMode="auto">
          <a:xfrm>
            <a:off x="1403648" y="5855786"/>
            <a:ext cx="720152"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58" name="Straight Connector 57"/>
          <p:cNvCxnSpPr>
            <a:endCxn id="56" idx="1"/>
          </p:cNvCxnSpPr>
          <p:nvPr/>
        </p:nvCxnSpPr>
        <p:spPr bwMode="auto">
          <a:xfrm>
            <a:off x="2771800" y="5855786"/>
            <a:ext cx="720152" cy="0"/>
          </a:xfrm>
          <a:prstGeom prst="line">
            <a:avLst/>
          </a:prstGeom>
          <a:solidFill>
            <a:schemeClr val="accent1"/>
          </a:solidFill>
          <a:ln w="38100" cap="flat" cmpd="sng" algn="ctr">
            <a:solidFill>
              <a:srgbClr val="FF0000"/>
            </a:solidFill>
            <a:prstDash val="solid"/>
            <a:round/>
            <a:headEnd type="none" w="med" len="med"/>
            <a:tailEnd type="triangle" w="med" len="med"/>
          </a:ln>
          <a:effectLst/>
        </p:spPr>
      </p:cxnSp>
      <p:sp>
        <p:nvSpPr>
          <p:cNvPr id="59" name="TextBox 58"/>
          <p:cNvSpPr txBox="1"/>
          <p:nvPr/>
        </p:nvSpPr>
        <p:spPr>
          <a:xfrm>
            <a:off x="1387674" y="5517232"/>
            <a:ext cx="708848" cy="338554"/>
          </a:xfrm>
          <a:prstGeom prst="rect">
            <a:avLst/>
          </a:prstGeom>
          <a:noFill/>
        </p:spPr>
        <p:txBody>
          <a:bodyPr wrap="none" rtlCol="0">
            <a:spAutoFit/>
          </a:bodyPr>
          <a:lstStyle/>
          <a:p>
            <a:r>
              <a:rPr lang="en-US" dirty="0">
                <a:solidFill>
                  <a:srgbClr val="FF0000"/>
                </a:solidFill>
              </a:rPr>
              <a:t>100%</a:t>
            </a:r>
          </a:p>
        </p:txBody>
      </p:sp>
      <p:sp>
        <p:nvSpPr>
          <p:cNvPr id="60" name="TextBox 59"/>
          <p:cNvSpPr txBox="1"/>
          <p:nvPr/>
        </p:nvSpPr>
        <p:spPr>
          <a:xfrm>
            <a:off x="2869710" y="5517232"/>
            <a:ext cx="481222" cy="338554"/>
          </a:xfrm>
          <a:prstGeom prst="rect">
            <a:avLst/>
          </a:prstGeom>
          <a:noFill/>
        </p:spPr>
        <p:txBody>
          <a:bodyPr wrap="none" rtlCol="0">
            <a:spAutoFit/>
          </a:bodyPr>
          <a:lstStyle/>
          <a:p>
            <a:r>
              <a:rPr lang="en-US" dirty="0">
                <a:solidFill>
                  <a:srgbClr val="FF0000"/>
                </a:solidFill>
              </a:rPr>
              <a:t>0%</a:t>
            </a:r>
          </a:p>
        </p:txBody>
      </p:sp>
      <p:cxnSp>
        <p:nvCxnSpPr>
          <p:cNvPr id="61" name="Straight Connector 60"/>
          <p:cNvCxnSpPr>
            <a:stCxn id="66" idx="3"/>
            <a:endCxn id="67" idx="1"/>
          </p:cNvCxnSpPr>
          <p:nvPr/>
        </p:nvCxnSpPr>
        <p:spPr bwMode="auto">
          <a:xfrm>
            <a:off x="6228184" y="5855786"/>
            <a:ext cx="720152" cy="0"/>
          </a:xfrm>
          <a:prstGeom prst="line">
            <a:avLst/>
          </a:prstGeom>
          <a:solidFill>
            <a:schemeClr val="accent1"/>
          </a:solidFill>
          <a:ln w="38100" cap="flat" cmpd="sng" algn="ctr">
            <a:solidFill>
              <a:srgbClr val="00FF00"/>
            </a:solidFill>
            <a:prstDash val="solid"/>
            <a:round/>
            <a:headEnd type="none" w="med" len="med"/>
            <a:tailEnd type="triangle" w="med" len="med"/>
          </a:ln>
          <a:effectLst/>
        </p:spPr>
      </p:cxnSp>
      <p:cxnSp>
        <p:nvCxnSpPr>
          <p:cNvPr id="62" name="Straight Connector 61"/>
          <p:cNvCxnSpPr>
            <a:stCxn id="67" idx="3"/>
            <a:endCxn id="68" idx="1"/>
          </p:cNvCxnSpPr>
          <p:nvPr/>
        </p:nvCxnSpPr>
        <p:spPr bwMode="auto">
          <a:xfrm>
            <a:off x="7596336" y="5855786"/>
            <a:ext cx="720152" cy="0"/>
          </a:xfrm>
          <a:prstGeom prst="line">
            <a:avLst/>
          </a:prstGeom>
          <a:solidFill>
            <a:schemeClr val="accent1"/>
          </a:solidFill>
          <a:ln w="38100" cap="flat" cmpd="sng" algn="ctr">
            <a:solidFill>
              <a:srgbClr val="00FF00"/>
            </a:solidFill>
            <a:prstDash val="solid"/>
            <a:round/>
            <a:headEnd type="none" w="med" len="med"/>
            <a:tailEnd type="triangle" w="med" len="med"/>
          </a:ln>
          <a:effectLst/>
        </p:spPr>
      </p:cxnSp>
      <p:sp>
        <p:nvSpPr>
          <p:cNvPr id="64" name="TextBox 63"/>
          <p:cNvSpPr txBox="1"/>
          <p:nvPr/>
        </p:nvSpPr>
        <p:spPr>
          <a:xfrm>
            <a:off x="6329975" y="5517232"/>
            <a:ext cx="548548" cy="338554"/>
          </a:xfrm>
          <a:prstGeom prst="rect">
            <a:avLst/>
          </a:prstGeom>
          <a:noFill/>
        </p:spPr>
        <p:txBody>
          <a:bodyPr wrap="none" rtlCol="0">
            <a:spAutoFit/>
          </a:bodyPr>
          <a:lstStyle/>
          <a:p>
            <a:r>
              <a:rPr lang="en-US" dirty="0">
                <a:solidFill>
                  <a:srgbClr val="FF0000"/>
                </a:solidFill>
              </a:rPr>
              <a:t>Bad</a:t>
            </a:r>
          </a:p>
        </p:txBody>
      </p:sp>
      <p:sp>
        <p:nvSpPr>
          <p:cNvPr id="65" name="TextBox 64"/>
          <p:cNvSpPr txBox="1"/>
          <p:nvPr/>
        </p:nvSpPr>
        <p:spPr>
          <a:xfrm>
            <a:off x="179512" y="5999802"/>
            <a:ext cx="513282" cy="338554"/>
          </a:xfrm>
          <a:prstGeom prst="rect">
            <a:avLst/>
          </a:prstGeom>
          <a:noFill/>
        </p:spPr>
        <p:txBody>
          <a:bodyPr wrap="none" rtlCol="0">
            <a:spAutoFit/>
          </a:bodyPr>
          <a:lstStyle/>
          <a:p>
            <a:pPr algn="l"/>
            <a:r>
              <a:rPr lang="en-US" dirty="0">
                <a:solidFill>
                  <a:srgbClr val="FF0000"/>
                </a:solidFill>
              </a:rPr>
              <a:t>Fail</a:t>
            </a:r>
          </a:p>
        </p:txBody>
      </p:sp>
      <p:sp>
        <p:nvSpPr>
          <p:cNvPr id="66" name="Rectangle 65"/>
          <p:cNvSpPr/>
          <p:nvPr/>
        </p:nvSpPr>
        <p:spPr bwMode="auto">
          <a:xfrm>
            <a:off x="5580112" y="5711770"/>
            <a:ext cx="648072" cy="288032"/>
          </a:xfrm>
          <a:prstGeom prst="rect">
            <a:avLst/>
          </a:prstGeom>
          <a:solidFill>
            <a:srgbClr val="B2B2B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AI</a:t>
            </a:r>
          </a:p>
        </p:txBody>
      </p:sp>
      <p:sp>
        <p:nvSpPr>
          <p:cNvPr id="67" name="Rectangle 66"/>
          <p:cNvSpPr/>
          <p:nvPr/>
        </p:nvSpPr>
        <p:spPr bwMode="auto">
          <a:xfrm>
            <a:off x="6948336" y="5711770"/>
            <a:ext cx="648000" cy="288032"/>
          </a:xfrm>
          <a:prstGeom prst="rect">
            <a:avLst/>
          </a:prstGeom>
          <a:solidFill>
            <a:srgbClr val="B2B2B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PID</a:t>
            </a:r>
          </a:p>
        </p:txBody>
      </p:sp>
      <p:sp>
        <p:nvSpPr>
          <p:cNvPr id="68" name="Rectangle 67"/>
          <p:cNvSpPr/>
          <p:nvPr/>
        </p:nvSpPr>
        <p:spPr bwMode="auto">
          <a:xfrm>
            <a:off x="8316488" y="5711770"/>
            <a:ext cx="648000" cy="288032"/>
          </a:xfrm>
          <a:prstGeom prst="rect">
            <a:avLst/>
          </a:prstGeom>
          <a:solidFill>
            <a:srgbClr val="B2B2B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AO</a:t>
            </a:r>
          </a:p>
        </p:txBody>
      </p:sp>
      <p:sp>
        <p:nvSpPr>
          <p:cNvPr id="69" name="TextBox 68"/>
          <p:cNvSpPr txBox="1"/>
          <p:nvPr/>
        </p:nvSpPr>
        <p:spPr>
          <a:xfrm>
            <a:off x="5436096" y="5999802"/>
            <a:ext cx="513282" cy="338554"/>
          </a:xfrm>
          <a:prstGeom prst="rect">
            <a:avLst/>
          </a:prstGeom>
          <a:noFill/>
        </p:spPr>
        <p:txBody>
          <a:bodyPr wrap="none" rtlCol="0">
            <a:spAutoFit/>
          </a:bodyPr>
          <a:lstStyle/>
          <a:p>
            <a:pPr algn="l"/>
            <a:r>
              <a:rPr lang="en-US" dirty="0">
                <a:solidFill>
                  <a:srgbClr val="FF0000"/>
                </a:solidFill>
              </a:rPr>
              <a:t>Fail</a:t>
            </a:r>
          </a:p>
        </p:txBody>
      </p:sp>
      <p:sp>
        <p:nvSpPr>
          <p:cNvPr id="70" name="TextBox 69"/>
          <p:cNvSpPr txBox="1"/>
          <p:nvPr/>
        </p:nvSpPr>
        <p:spPr>
          <a:xfrm>
            <a:off x="4152787" y="5970766"/>
            <a:ext cx="707245" cy="338554"/>
          </a:xfrm>
          <a:prstGeom prst="rect">
            <a:avLst/>
          </a:prstGeom>
          <a:noFill/>
        </p:spPr>
        <p:txBody>
          <a:bodyPr wrap="none" rtlCol="0">
            <a:spAutoFit/>
          </a:bodyPr>
          <a:lstStyle/>
          <a:p>
            <a:pPr algn="r"/>
            <a:r>
              <a:rPr lang="en-US" dirty="0">
                <a:solidFill>
                  <a:srgbClr val="FF0000"/>
                </a:solidFill>
              </a:rPr>
              <a:t>Close</a:t>
            </a:r>
          </a:p>
        </p:txBody>
      </p:sp>
      <p:sp>
        <p:nvSpPr>
          <p:cNvPr id="72" name="TextBox 71"/>
          <p:cNvSpPr txBox="1"/>
          <p:nvPr/>
        </p:nvSpPr>
        <p:spPr>
          <a:xfrm>
            <a:off x="6884027" y="5373216"/>
            <a:ext cx="856325" cy="338554"/>
          </a:xfrm>
          <a:prstGeom prst="rect">
            <a:avLst/>
          </a:prstGeom>
          <a:noFill/>
        </p:spPr>
        <p:txBody>
          <a:bodyPr wrap="none" rtlCol="0">
            <a:spAutoFit/>
          </a:bodyPr>
          <a:lstStyle/>
          <a:p>
            <a:pPr algn="r"/>
            <a:r>
              <a:rPr lang="en-US" dirty="0">
                <a:solidFill>
                  <a:srgbClr val="FF9900"/>
                </a:solidFill>
              </a:rPr>
              <a:t>Manual</a:t>
            </a:r>
          </a:p>
        </p:txBody>
      </p:sp>
      <p:sp>
        <p:nvSpPr>
          <p:cNvPr id="74" name="TextBox 73"/>
          <p:cNvSpPr txBox="1"/>
          <p:nvPr/>
        </p:nvSpPr>
        <p:spPr>
          <a:xfrm>
            <a:off x="6962030" y="6021288"/>
            <a:ext cx="720069" cy="338554"/>
          </a:xfrm>
          <a:prstGeom prst="rect">
            <a:avLst/>
          </a:prstGeom>
          <a:noFill/>
        </p:spPr>
        <p:txBody>
          <a:bodyPr wrap="none" rtlCol="0">
            <a:spAutoFit/>
          </a:bodyPr>
          <a:lstStyle/>
          <a:p>
            <a:r>
              <a:rPr lang="en-US" dirty="0">
                <a:solidFill>
                  <a:srgbClr val="FF0000"/>
                </a:solidFill>
              </a:rPr>
              <a:t>Alarm</a:t>
            </a:r>
          </a:p>
        </p:txBody>
      </p:sp>
      <p:sp>
        <p:nvSpPr>
          <p:cNvPr id="71" name="TextBox 70"/>
          <p:cNvSpPr txBox="1"/>
          <p:nvPr/>
        </p:nvSpPr>
        <p:spPr>
          <a:xfrm>
            <a:off x="35496" y="5517232"/>
            <a:ext cx="777778" cy="338554"/>
          </a:xfrm>
          <a:prstGeom prst="rect">
            <a:avLst/>
          </a:prstGeom>
          <a:noFill/>
        </p:spPr>
        <p:txBody>
          <a:bodyPr wrap="none" rtlCol="0">
            <a:spAutoFit/>
          </a:bodyPr>
          <a:lstStyle/>
          <a:p>
            <a:r>
              <a:rPr lang="en-US" dirty="0">
                <a:solidFill>
                  <a:srgbClr val="FF0000"/>
                </a:solidFill>
              </a:rPr>
              <a:t>20 mA</a:t>
            </a:r>
          </a:p>
        </p:txBody>
      </p:sp>
      <p:sp>
        <p:nvSpPr>
          <p:cNvPr id="73" name="TextBox 72"/>
          <p:cNvSpPr txBox="1"/>
          <p:nvPr/>
        </p:nvSpPr>
        <p:spPr>
          <a:xfrm>
            <a:off x="4124061" y="5517232"/>
            <a:ext cx="663963" cy="338554"/>
          </a:xfrm>
          <a:prstGeom prst="rect">
            <a:avLst/>
          </a:prstGeom>
          <a:noFill/>
        </p:spPr>
        <p:txBody>
          <a:bodyPr wrap="none" rtlCol="0">
            <a:spAutoFit/>
          </a:bodyPr>
          <a:lstStyle/>
          <a:p>
            <a:r>
              <a:rPr lang="en-US" dirty="0">
                <a:solidFill>
                  <a:srgbClr val="FF0000"/>
                </a:solidFill>
              </a:rPr>
              <a:t>4 mA</a:t>
            </a:r>
          </a:p>
        </p:txBody>
      </p:sp>
      <p:sp>
        <p:nvSpPr>
          <p:cNvPr id="75" name="TextBox 74"/>
          <p:cNvSpPr txBox="1"/>
          <p:nvPr/>
        </p:nvSpPr>
        <p:spPr>
          <a:xfrm>
            <a:off x="7848350" y="5394702"/>
            <a:ext cx="1188146" cy="338554"/>
          </a:xfrm>
          <a:prstGeom prst="rect">
            <a:avLst/>
          </a:prstGeom>
          <a:noFill/>
        </p:spPr>
        <p:txBody>
          <a:bodyPr wrap="none" rtlCol="0">
            <a:spAutoFit/>
          </a:bodyPr>
          <a:lstStyle/>
          <a:p>
            <a:pPr algn="r"/>
            <a:r>
              <a:rPr lang="en-US" dirty="0">
                <a:solidFill>
                  <a:srgbClr val="FF9900"/>
                </a:solidFill>
              </a:rPr>
              <a:t>(Hold Last)</a:t>
            </a:r>
          </a:p>
        </p:txBody>
      </p:sp>
      <p:sp>
        <p:nvSpPr>
          <p:cNvPr id="76" name="Folded Corner 75"/>
          <p:cNvSpPr/>
          <p:nvPr/>
        </p:nvSpPr>
        <p:spPr bwMode="auto">
          <a:xfrm>
            <a:off x="7164288" y="3789040"/>
            <a:ext cx="1584176" cy="1584176"/>
          </a:xfrm>
          <a:prstGeom prst="foldedCorne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No process trip on sensor</a:t>
            </a:r>
            <a:r>
              <a:rPr kumimoji="0" lang="en-US" sz="1600" b="0" i="0" u="none" strike="noStrike" cap="none" normalizeH="0" dirty="0">
                <a:ln>
                  <a:noFill/>
                </a:ln>
                <a:solidFill>
                  <a:srgbClr val="000000"/>
                </a:solidFill>
                <a:effectLst/>
                <a:latin typeface="Arial" charset="0"/>
              </a:rPr>
              <a:t> failure</a:t>
            </a:r>
            <a:endParaRPr kumimoji="0" lang="en-US" sz="1600" b="0"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4633090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Fieldbus Basics</a:t>
            </a:r>
          </a:p>
        </p:txBody>
      </p:sp>
      <p:sp>
        <p:nvSpPr>
          <p:cNvPr id="5" name="Subtitle 4"/>
          <p:cNvSpPr>
            <a:spLocks noGrp="1"/>
          </p:cNvSpPr>
          <p:nvPr>
            <p:ph type="subTitle" idx="1"/>
          </p:nvPr>
        </p:nvSpPr>
        <p:spPr/>
        <p:txBody>
          <a:bodyPr/>
          <a:lstStyle/>
          <a:p>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xfrm>
            <a:off x="584200" y="406400"/>
            <a:ext cx="7502126" cy="723900"/>
          </a:xfrm>
        </p:spPr>
        <p:txBody>
          <a:bodyPr/>
          <a:lstStyle/>
          <a:p>
            <a:r>
              <a:rPr lang="en-US" dirty="0"/>
              <a:t>Even More Intelligent Valve and Positioner</a:t>
            </a:r>
          </a:p>
        </p:txBody>
      </p:sp>
      <p:sp>
        <p:nvSpPr>
          <p:cNvPr id="484355" name="Rectangle 3"/>
          <p:cNvSpPr>
            <a:spLocks noGrp="1" noChangeArrowheads="1"/>
          </p:cNvSpPr>
          <p:nvPr>
            <p:ph idx="1"/>
          </p:nvPr>
        </p:nvSpPr>
        <p:spPr>
          <a:xfrm>
            <a:off x="590550" y="1052513"/>
            <a:ext cx="6573838" cy="4700587"/>
          </a:xfrm>
        </p:spPr>
        <p:txBody>
          <a:bodyPr/>
          <a:lstStyle/>
          <a:p>
            <a:r>
              <a:rPr lang="en-US" sz="2400" dirty="0"/>
              <a:t>Real-time valve position feedback on every valve transmission on the same two wires e.g. for </a:t>
            </a:r>
            <a:r>
              <a:rPr lang="en-US" sz="2400" dirty="0" err="1"/>
              <a:t>historizing</a:t>
            </a:r>
            <a:endParaRPr lang="en-US" sz="2400" dirty="0"/>
          </a:p>
          <a:p>
            <a:pPr lvl="1"/>
            <a:r>
              <a:rPr lang="en-US" sz="2000" dirty="0"/>
              <a:t>No extra wire pairs</a:t>
            </a:r>
          </a:p>
          <a:p>
            <a:pPr lvl="1"/>
            <a:r>
              <a:rPr lang="en-US" sz="2000" dirty="0"/>
              <a:t>I/O count: No AI card</a:t>
            </a:r>
          </a:p>
          <a:p>
            <a:pPr lvl="1"/>
            <a:r>
              <a:rPr lang="en-US" sz="2000" dirty="0"/>
              <a:t>More than just value: status</a:t>
            </a:r>
          </a:p>
          <a:p>
            <a:r>
              <a:rPr lang="en-US" sz="2400" dirty="0"/>
              <a:t>“Virtual limit switches”</a:t>
            </a:r>
          </a:p>
          <a:p>
            <a:pPr lvl="1"/>
            <a:r>
              <a:rPr lang="en-US" sz="2000" dirty="0"/>
              <a:t>I/O count: No DI cards</a:t>
            </a:r>
          </a:p>
          <a:p>
            <a:pPr lvl="1"/>
            <a:r>
              <a:rPr lang="en-US" sz="2000" dirty="0"/>
              <a:t>No extra wire pairs</a:t>
            </a:r>
          </a:p>
          <a:p>
            <a:r>
              <a:rPr lang="en-US" sz="2400" dirty="0"/>
              <a:t>Easy to add feedback as an afterthought</a:t>
            </a:r>
          </a:p>
          <a:p>
            <a:r>
              <a:rPr lang="en-US" sz="2400" u="sng" dirty="0"/>
              <a:t>Continuous</a:t>
            </a:r>
            <a:r>
              <a:rPr lang="en-US" sz="2400" dirty="0"/>
              <a:t> performance diagnostics (“PD inside”) with alarm</a:t>
            </a:r>
          </a:p>
          <a:p>
            <a:r>
              <a:rPr lang="en-US" sz="2400" dirty="0" err="1"/>
              <a:t>Bumpless</a:t>
            </a:r>
            <a:r>
              <a:rPr lang="en-US" sz="2400" dirty="0"/>
              <a:t> transfer on local hand operation</a:t>
            </a:r>
          </a:p>
          <a:p>
            <a:pPr lvl="1"/>
            <a:r>
              <a:rPr lang="en-US" sz="2000" dirty="0"/>
              <a:t>Smoother operation</a:t>
            </a:r>
          </a:p>
          <a:p>
            <a:r>
              <a:rPr lang="en-US" sz="2400" dirty="0" err="1"/>
              <a:t>Bumpless</a:t>
            </a:r>
            <a:r>
              <a:rPr lang="en-US" sz="2400" dirty="0"/>
              <a:t> firmware update</a:t>
            </a:r>
          </a:p>
          <a:p>
            <a:pPr lvl="1"/>
            <a:r>
              <a:rPr lang="en-US" sz="2000" dirty="0"/>
              <a:t>Upgrade for feature enhancements while process is running, without replacing circuit board</a:t>
            </a:r>
          </a:p>
        </p:txBody>
      </p:sp>
      <p:sp>
        <p:nvSpPr>
          <p:cNvPr id="484367" name="AutoShape 15"/>
          <p:cNvSpPr>
            <a:spLocks noChangeArrowheads="1"/>
          </p:cNvSpPr>
          <p:nvPr/>
        </p:nvSpPr>
        <p:spPr bwMode="auto">
          <a:xfrm>
            <a:off x="5268931" y="1911354"/>
            <a:ext cx="1967365" cy="1967364"/>
          </a:xfrm>
          <a:prstGeom prst="foldedCorner">
            <a:avLst>
              <a:gd name="adj" fmla="val 12500"/>
            </a:avLst>
          </a:prstGeom>
          <a:solidFill>
            <a:schemeClr val="accent1"/>
          </a:solidFill>
          <a:ln w="9525">
            <a:solidFill>
              <a:schemeClr val="tx1"/>
            </a:solidFill>
            <a:round/>
            <a:headEnd/>
            <a:tailEnd/>
          </a:ln>
          <a:effectLst/>
        </p:spPr>
        <p:txBody>
          <a:bodyPr anchor="ctr"/>
          <a:lstStyle/>
          <a:p>
            <a:r>
              <a:rPr lang="en-US" dirty="0"/>
              <a:t>Continuous, real-time, actual position feedback for every control valve – in faceplate and logic</a:t>
            </a:r>
          </a:p>
        </p:txBody>
      </p:sp>
      <p:grpSp>
        <p:nvGrpSpPr>
          <p:cNvPr id="2" name="Group 11"/>
          <p:cNvGrpSpPr>
            <a:grpSpLocks noChangeAspect="1"/>
          </p:cNvGrpSpPr>
          <p:nvPr/>
        </p:nvGrpSpPr>
        <p:grpSpPr bwMode="auto">
          <a:xfrm>
            <a:off x="8135938" y="80963"/>
            <a:ext cx="900112" cy="900112"/>
            <a:chOff x="3061" y="754"/>
            <a:chExt cx="1270" cy="1270"/>
          </a:xfrm>
        </p:grpSpPr>
        <p:sp>
          <p:nvSpPr>
            <p:cNvPr id="9" name="AutoShape 12"/>
            <p:cNvSpPr>
              <a:spLocks noChangeAspect="1" noChangeArrowheads="1"/>
            </p:cNvSpPr>
            <p:nvPr/>
          </p:nvSpPr>
          <p:spPr bwMode="auto">
            <a:xfrm>
              <a:off x="3061" y="754"/>
              <a:ext cx="1270" cy="1270"/>
            </a:xfrm>
            <a:prstGeom prst="roundRect">
              <a:avLst>
                <a:gd name="adj" fmla="val 16667"/>
              </a:avLst>
            </a:prstGeom>
            <a:noFill/>
            <a:ln w="76200" algn="ctr">
              <a:solidFill>
                <a:srgbClr val="0000FF"/>
              </a:solidFill>
              <a:round/>
              <a:headEnd/>
              <a:tailEnd/>
            </a:ln>
            <a:effectLst/>
          </p:spPr>
          <p:txBody>
            <a:bodyPr wrap="none" anchor="ctr"/>
            <a:lstStyle/>
            <a:p>
              <a:endParaRPr lang="en-US"/>
            </a:p>
          </p:txBody>
        </p:sp>
        <p:sp>
          <p:nvSpPr>
            <p:cNvPr id="10" name="AutoShape 13"/>
            <p:cNvSpPr>
              <a:spLocks noChangeAspect="1" noChangeArrowheads="1"/>
            </p:cNvSpPr>
            <p:nvPr/>
          </p:nvSpPr>
          <p:spPr bwMode="auto">
            <a:xfrm>
              <a:off x="3152" y="1253"/>
              <a:ext cx="272" cy="272"/>
            </a:xfrm>
            <a:prstGeom prst="flowChartSummingJunction">
              <a:avLst/>
            </a:prstGeom>
            <a:noFill/>
            <a:ln w="28575">
              <a:solidFill>
                <a:srgbClr val="0000FF"/>
              </a:solidFill>
              <a:round/>
              <a:headEnd/>
              <a:tailEnd/>
            </a:ln>
            <a:effectLst/>
          </p:spPr>
          <p:txBody>
            <a:bodyPr wrap="none" anchor="ctr"/>
            <a:lstStyle/>
            <a:p>
              <a:endParaRPr lang="en-US"/>
            </a:p>
          </p:txBody>
        </p:sp>
        <p:grpSp>
          <p:nvGrpSpPr>
            <p:cNvPr id="3" name="Group 14"/>
            <p:cNvGrpSpPr>
              <a:grpSpLocks noChangeAspect="1"/>
            </p:cNvGrpSpPr>
            <p:nvPr/>
          </p:nvGrpSpPr>
          <p:grpSpPr bwMode="auto">
            <a:xfrm>
              <a:off x="3986" y="1200"/>
              <a:ext cx="255" cy="316"/>
              <a:chOff x="3379" y="1525"/>
              <a:chExt cx="182" cy="226"/>
            </a:xfrm>
          </p:grpSpPr>
          <p:sp>
            <p:nvSpPr>
              <p:cNvPr id="52" name="AutoShape 15"/>
              <p:cNvSpPr>
                <a:spLocks noChangeAspect="1" noChangeArrowheads="1"/>
              </p:cNvSpPr>
              <p:nvPr/>
            </p:nvSpPr>
            <p:spPr bwMode="auto">
              <a:xfrm rot="-5400000">
                <a:off x="3425" y="1615"/>
                <a:ext cx="90" cy="182"/>
              </a:xfrm>
              <a:prstGeom prst="flowChartCollate">
                <a:avLst/>
              </a:prstGeom>
              <a:noFill/>
              <a:ln w="28575">
                <a:solidFill>
                  <a:srgbClr val="0000FF"/>
                </a:solidFill>
                <a:miter lim="800000"/>
                <a:headEnd/>
                <a:tailEnd/>
              </a:ln>
              <a:effectLst/>
            </p:spPr>
            <p:txBody>
              <a:bodyPr wrap="none" anchor="ctr"/>
              <a:lstStyle/>
              <a:p>
                <a:endParaRPr lang="en-US"/>
              </a:p>
            </p:txBody>
          </p:sp>
          <p:sp>
            <p:nvSpPr>
              <p:cNvPr id="53" name="AutoShape 16"/>
              <p:cNvSpPr>
                <a:spLocks noChangeAspect="1" noChangeArrowheads="1"/>
              </p:cNvSpPr>
              <p:nvPr/>
            </p:nvSpPr>
            <p:spPr bwMode="auto">
              <a:xfrm rot="-5400000">
                <a:off x="3424" y="1480"/>
                <a:ext cx="91" cy="181"/>
              </a:xfrm>
              <a:prstGeom prst="flowChartDelay">
                <a:avLst/>
              </a:prstGeom>
              <a:noFill/>
              <a:ln w="28575">
                <a:solidFill>
                  <a:srgbClr val="0000FF"/>
                </a:solidFill>
                <a:miter lim="800000"/>
                <a:headEnd/>
                <a:tailEnd/>
              </a:ln>
              <a:effectLst/>
            </p:spPr>
            <p:txBody>
              <a:bodyPr wrap="none" anchor="ctr"/>
              <a:lstStyle/>
              <a:p>
                <a:endParaRPr lang="en-US"/>
              </a:p>
            </p:txBody>
          </p:sp>
          <p:sp>
            <p:nvSpPr>
              <p:cNvPr id="54" name="Line 17"/>
              <p:cNvSpPr>
                <a:spLocks noChangeAspect="1" noChangeShapeType="1"/>
              </p:cNvSpPr>
              <p:nvPr/>
            </p:nvSpPr>
            <p:spPr bwMode="auto">
              <a:xfrm>
                <a:off x="3470" y="1616"/>
                <a:ext cx="0" cy="90"/>
              </a:xfrm>
              <a:prstGeom prst="line">
                <a:avLst/>
              </a:prstGeom>
              <a:noFill/>
              <a:ln w="28575">
                <a:solidFill>
                  <a:srgbClr val="0000FF"/>
                </a:solidFill>
                <a:round/>
                <a:headEnd/>
                <a:tailEnd/>
              </a:ln>
              <a:effectLst/>
            </p:spPr>
            <p:txBody>
              <a:bodyPr/>
              <a:lstStyle/>
              <a:p>
                <a:endParaRPr lang="en-US"/>
              </a:p>
            </p:txBody>
          </p:sp>
        </p:grpSp>
        <p:grpSp>
          <p:nvGrpSpPr>
            <p:cNvPr id="4" name="Group 18"/>
            <p:cNvGrpSpPr>
              <a:grpSpLocks noChangeAspect="1"/>
            </p:cNvGrpSpPr>
            <p:nvPr/>
          </p:nvGrpSpPr>
          <p:grpSpPr bwMode="auto">
            <a:xfrm>
              <a:off x="3471" y="1340"/>
              <a:ext cx="452" cy="94"/>
              <a:chOff x="3471" y="1340"/>
              <a:chExt cx="452" cy="94"/>
            </a:xfrm>
          </p:grpSpPr>
          <p:grpSp>
            <p:nvGrpSpPr>
              <p:cNvPr id="5" name="Group 19"/>
              <p:cNvGrpSpPr>
                <a:grpSpLocks noChangeAspect="1"/>
              </p:cNvGrpSpPr>
              <p:nvPr/>
            </p:nvGrpSpPr>
            <p:grpSpPr bwMode="auto">
              <a:xfrm>
                <a:off x="3471" y="1340"/>
                <a:ext cx="13" cy="94"/>
                <a:chOff x="3471" y="1340"/>
                <a:chExt cx="13" cy="94"/>
              </a:xfrm>
            </p:grpSpPr>
            <p:sp>
              <p:nvSpPr>
                <p:cNvPr id="50" name="Line 20"/>
                <p:cNvSpPr>
                  <a:spLocks noChangeAspect="1" noChangeShapeType="1"/>
                </p:cNvSpPr>
                <p:nvPr/>
              </p:nvSpPr>
              <p:spPr bwMode="auto">
                <a:xfrm flipV="1">
                  <a:off x="3477" y="1340"/>
                  <a:ext cx="7" cy="47"/>
                </a:xfrm>
                <a:prstGeom prst="line">
                  <a:avLst/>
                </a:prstGeom>
                <a:noFill/>
                <a:ln w="28575">
                  <a:solidFill>
                    <a:srgbClr val="0000FF"/>
                  </a:solidFill>
                  <a:round/>
                  <a:headEnd/>
                  <a:tailEnd/>
                </a:ln>
                <a:effectLst/>
              </p:spPr>
              <p:txBody>
                <a:bodyPr/>
                <a:lstStyle/>
                <a:p>
                  <a:endParaRPr lang="en-US"/>
                </a:p>
              </p:txBody>
            </p:sp>
            <p:sp>
              <p:nvSpPr>
                <p:cNvPr id="51" name="Line 21"/>
                <p:cNvSpPr>
                  <a:spLocks noChangeAspect="1" noChangeShapeType="1"/>
                </p:cNvSpPr>
                <p:nvPr/>
              </p:nvSpPr>
              <p:spPr bwMode="auto">
                <a:xfrm flipV="1">
                  <a:off x="3471" y="1387"/>
                  <a:ext cx="6" cy="47"/>
                </a:xfrm>
                <a:prstGeom prst="line">
                  <a:avLst/>
                </a:prstGeom>
                <a:noFill/>
                <a:ln w="28575">
                  <a:solidFill>
                    <a:srgbClr val="0000FF"/>
                  </a:solidFill>
                  <a:round/>
                  <a:headEnd/>
                  <a:tailEnd/>
                </a:ln>
                <a:effectLst/>
              </p:spPr>
              <p:txBody>
                <a:bodyPr/>
                <a:lstStyle/>
                <a:p>
                  <a:endParaRPr lang="en-US"/>
                </a:p>
              </p:txBody>
            </p:sp>
          </p:grpSp>
          <p:grpSp>
            <p:nvGrpSpPr>
              <p:cNvPr id="6" name="Group 22"/>
              <p:cNvGrpSpPr>
                <a:grpSpLocks noChangeAspect="1"/>
              </p:cNvGrpSpPr>
              <p:nvPr/>
            </p:nvGrpSpPr>
            <p:grpSpPr bwMode="auto">
              <a:xfrm>
                <a:off x="3497" y="1340"/>
                <a:ext cx="60" cy="94"/>
                <a:chOff x="3497" y="1340"/>
                <a:chExt cx="60" cy="94"/>
              </a:xfrm>
            </p:grpSpPr>
            <p:sp>
              <p:nvSpPr>
                <p:cNvPr id="44" name="Line 23"/>
                <p:cNvSpPr>
                  <a:spLocks noChangeAspect="1" noChangeShapeType="1"/>
                </p:cNvSpPr>
                <p:nvPr/>
              </p:nvSpPr>
              <p:spPr bwMode="auto">
                <a:xfrm flipV="1">
                  <a:off x="3504" y="1340"/>
                  <a:ext cx="6" cy="47"/>
                </a:xfrm>
                <a:prstGeom prst="line">
                  <a:avLst/>
                </a:prstGeom>
                <a:noFill/>
                <a:ln w="28575">
                  <a:solidFill>
                    <a:srgbClr val="0000FF"/>
                  </a:solidFill>
                  <a:round/>
                  <a:headEnd/>
                  <a:tailEnd/>
                </a:ln>
                <a:effectLst/>
              </p:spPr>
              <p:txBody>
                <a:bodyPr/>
                <a:lstStyle/>
                <a:p>
                  <a:endParaRPr lang="en-US"/>
                </a:p>
              </p:txBody>
            </p:sp>
            <p:sp>
              <p:nvSpPr>
                <p:cNvPr id="45" name="Line 24"/>
                <p:cNvSpPr>
                  <a:spLocks noChangeAspect="1" noChangeShapeType="1"/>
                </p:cNvSpPr>
                <p:nvPr/>
              </p:nvSpPr>
              <p:spPr bwMode="auto">
                <a:xfrm flipV="1">
                  <a:off x="3510" y="1340"/>
                  <a:ext cx="47" cy="0"/>
                </a:xfrm>
                <a:prstGeom prst="line">
                  <a:avLst/>
                </a:prstGeom>
                <a:noFill/>
                <a:ln w="28575">
                  <a:solidFill>
                    <a:srgbClr val="0000FF"/>
                  </a:solidFill>
                  <a:round/>
                  <a:headEnd/>
                  <a:tailEnd/>
                </a:ln>
                <a:effectLst/>
              </p:spPr>
              <p:txBody>
                <a:bodyPr/>
                <a:lstStyle/>
                <a:p>
                  <a:endParaRPr lang="en-US"/>
                </a:p>
              </p:txBody>
            </p:sp>
            <p:sp>
              <p:nvSpPr>
                <p:cNvPr id="46" name="Line 25"/>
                <p:cNvSpPr>
                  <a:spLocks noChangeAspect="1" noChangeShapeType="1"/>
                </p:cNvSpPr>
                <p:nvPr/>
              </p:nvSpPr>
              <p:spPr bwMode="auto">
                <a:xfrm flipV="1">
                  <a:off x="3497" y="1434"/>
                  <a:ext cx="47" cy="0"/>
                </a:xfrm>
                <a:prstGeom prst="line">
                  <a:avLst/>
                </a:prstGeom>
                <a:noFill/>
                <a:ln w="28575">
                  <a:solidFill>
                    <a:srgbClr val="0000FF"/>
                  </a:solidFill>
                  <a:round/>
                  <a:headEnd/>
                  <a:tailEnd/>
                </a:ln>
                <a:effectLst/>
              </p:spPr>
              <p:txBody>
                <a:bodyPr/>
                <a:lstStyle/>
                <a:p>
                  <a:endParaRPr lang="en-US"/>
                </a:p>
              </p:txBody>
            </p:sp>
            <p:sp>
              <p:nvSpPr>
                <p:cNvPr id="47" name="Line 26"/>
                <p:cNvSpPr>
                  <a:spLocks noChangeAspect="1" noChangeShapeType="1"/>
                </p:cNvSpPr>
                <p:nvPr/>
              </p:nvSpPr>
              <p:spPr bwMode="auto">
                <a:xfrm flipV="1">
                  <a:off x="3497" y="1387"/>
                  <a:ext cx="7" cy="47"/>
                </a:xfrm>
                <a:prstGeom prst="line">
                  <a:avLst/>
                </a:prstGeom>
                <a:noFill/>
                <a:ln w="28575">
                  <a:solidFill>
                    <a:srgbClr val="0000FF"/>
                  </a:solidFill>
                  <a:round/>
                  <a:headEnd/>
                  <a:tailEnd/>
                </a:ln>
                <a:effectLst/>
              </p:spPr>
              <p:txBody>
                <a:bodyPr/>
                <a:lstStyle/>
                <a:p>
                  <a:endParaRPr lang="en-US"/>
                </a:p>
              </p:txBody>
            </p:sp>
            <p:sp>
              <p:nvSpPr>
                <p:cNvPr id="48" name="Line 27"/>
                <p:cNvSpPr>
                  <a:spLocks noChangeAspect="1" noChangeShapeType="1"/>
                </p:cNvSpPr>
                <p:nvPr/>
              </p:nvSpPr>
              <p:spPr bwMode="auto">
                <a:xfrm flipV="1">
                  <a:off x="3550" y="1340"/>
                  <a:ext cx="7" cy="47"/>
                </a:xfrm>
                <a:prstGeom prst="line">
                  <a:avLst/>
                </a:prstGeom>
                <a:noFill/>
                <a:ln w="28575">
                  <a:solidFill>
                    <a:srgbClr val="0000FF"/>
                  </a:solidFill>
                  <a:round/>
                  <a:headEnd/>
                  <a:tailEnd/>
                </a:ln>
                <a:effectLst/>
              </p:spPr>
              <p:txBody>
                <a:bodyPr/>
                <a:lstStyle/>
                <a:p>
                  <a:endParaRPr lang="en-US"/>
                </a:p>
              </p:txBody>
            </p:sp>
            <p:sp>
              <p:nvSpPr>
                <p:cNvPr id="49" name="Line 28"/>
                <p:cNvSpPr>
                  <a:spLocks noChangeAspect="1" noChangeShapeType="1"/>
                </p:cNvSpPr>
                <p:nvPr/>
              </p:nvSpPr>
              <p:spPr bwMode="auto">
                <a:xfrm flipV="1">
                  <a:off x="3544" y="1387"/>
                  <a:ext cx="6" cy="47"/>
                </a:xfrm>
                <a:prstGeom prst="line">
                  <a:avLst/>
                </a:prstGeom>
                <a:noFill/>
                <a:ln w="28575">
                  <a:solidFill>
                    <a:srgbClr val="0000FF"/>
                  </a:solidFill>
                  <a:round/>
                  <a:headEnd/>
                  <a:tailEnd/>
                </a:ln>
                <a:effectLst/>
              </p:spPr>
              <p:txBody>
                <a:bodyPr/>
                <a:lstStyle/>
                <a:p>
                  <a:endParaRPr lang="en-US"/>
                </a:p>
              </p:txBody>
            </p:sp>
          </p:grpSp>
          <p:grpSp>
            <p:nvGrpSpPr>
              <p:cNvPr id="7" name="Group 29"/>
              <p:cNvGrpSpPr>
                <a:grpSpLocks noChangeAspect="1"/>
              </p:cNvGrpSpPr>
              <p:nvPr/>
            </p:nvGrpSpPr>
            <p:grpSpPr bwMode="auto">
              <a:xfrm>
                <a:off x="3617" y="1340"/>
                <a:ext cx="13" cy="94"/>
                <a:chOff x="3617" y="1340"/>
                <a:chExt cx="13" cy="94"/>
              </a:xfrm>
            </p:grpSpPr>
            <p:sp>
              <p:nvSpPr>
                <p:cNvPr id="42" name="Line 30"/>
                <p:cNvSpPr>
                  <a:spLocks noChangeAspect="1" noChangeShapeType="1"/>
                </p:cNvSpPr>
                <p:nvPr/>
              </p:nvSpPr>
              <p:spPr bwMode="auto">
                <a:xfrm flipV="1">
                  <a:off x="3623" y="1340"/>
                  <a:ext cx="7" cy="47"/>
                </a:xfrm>
                <a:prstGeom prst="line">
                  <a:avLst/>
                </a:prstGeom>
                <a:noFill/>
                <a:ln w="28575">
                  <a:solidFill>
                    <a:srgbClr val="0000FF"/>
                  </a:solidFill>
                  <a:round/>
                  <a:headEnd/>
                  <a:tailEnd/>
                </a:ln>
                <a:effectLst/>
              </p:spPr>
              <p:txBody>
                <a:bodyPr/>
                <a:lstStyle/>
                <a:p>
                  <a:endParaRPr lang="en-US"/>
                </a:p>
              </p:txBody>
            </p:sp>
            <p:sp>
              <p:nvSpPr>
                <p:cNvPr id="43" name="Line 31"/>
                <p:cNvSpPr>
                  <a:spLocks noChangeAspect="1" noChangeShapeType="1"/>
                </p:cNvSpPr>
                <p:nvPr/>
              </p:nvSpPr>
              <p:spPr bwMode="auto">
                <a:xfrm flipV="1">
                  <a:off x="3617" y="1387"/>
                  <a:ext cx="6" cy="47"/>
                </a:xfrm>
                <a:prstGeom prst="line">
                  <a:avLst/>
                </a:prstGeom>
                <a:noFill/>
                <a:ln w="28575">
                  <a:solidFill>
                    <a:srgbClr val="0000FF"/>
                  </a:solidFill>
                  <a:round/>
                  <a:headEnd/>
                  <a:tailEnd/>
                </a:ln>
                <a:effectLst/>
              </p:spPr>
              <p:txBody>
                <a:bodyPr/>
                <a:lstStyle/>
                <a:p>
                  <a:endParaRPr lang="en-US"/>
                </a:p>
              </p:txBody>
            </p:sp>
          </p:grpSp>
          <p:grpSp>
            <p:nvGrpSpPr>
              <p:cNvPr id="8" name="Group 32"/>
              <p:cNvGrpSpPr>
                <a:grpSpLocks noChangeAspect="1"/>
              </p:cNvGrpSpPr>
              <p:nvPr/>
            </p:nvGrpSpPr>
            <p:grpSpPr bwMode="auto">
              <a:xfrm>
                <a:off x="3644" y="1340"/>
                <a:ext cx="59" cy="94"/>
                <a:chOff x="3644" y="1340"/>
                <a:chExt cx="59" cy="94"/>
              </a:xfrm>
            </p:grpSpPr>
            <p:sp>
              <p:nvSpPr>
                <p:cNvPr id="36" name="Line 33"/>
                <p:cNvSpPr>
                  <a:spLocks noChangeAspect="1" noChangeShapeType="1"/>
                </p:cNvSpPr>
                <p:nvPr/>
              </p:nvSpPr>
              <p:spPr bwMode="auto">
                <a:xfrm flipV="1">
                  <a:off x="3651" y="1340"/>
                  <a:ext cx="6" cy="47"/>
                </a:xfrm>
                <a:prstGeom prst="line">
                  <a:avLst/>
                </a:prstGeom>
                <a:noFill/>
                <a:ln w="28575">
                  <a:solidFill>
                    <a:srgbClr val="0000FF"/>
                  </a:solidFill>
                  <a:round/>
                  <a:headEnd/>
                  <a:tailEnd/>
                </a:ln>
                <a:effectLst/>
              </p:spPr>
              <p:txBody>
                <a:bodyPr/>
                <a:lstStyle/>
                <a:p>
                  <a:endParaRPr lang="en-US"/>
                </a:p>
              </p:txBody>
            </p:sp>
            <p:sp>
              <p:nvSpPr>
                <p:cNvPr id="37" name="Line 34"/>
                <p:cNvSpPr>
                  <a:spLocks noChangeAspect="1" noChangeShapeType="1"/>
                </p:cNvSpPr>
                <p:nvPr/>
              </p:nvSpPr>
              <p:spPr bwMode="auto">
                <a:xfrm flipV="1">
                  <a:off x="3657" y="1340"/>
                  <a:ext cx="46" cy="0"/>
                </a:xfrm>
                <a:prstGeom prst="line">
                  <a:avLst/>
                </a:prstGeom>
                <a:noFill/>
                <a:ln w="28575">
                  <a:solidFill>
                    <a:srgbClr val="0000FF"/>
                  </a:solidFill>
                  <a:round/>
                  <a:headEnd/>
                  <a:tailEnd/>
                </a:ln>
                <a:effectLst/>
              </p:spPr>
              <p:txBody>
                <a:bodyPr/>
                <a:lstStyle/>
                <a:p>
                  <a:endParaRPr lang="en-US"/>
                </a:p>
              </p:txBody>
            </p:sp>
            <p:sp>
              <p:nvSpPr>
                <p:cNvPr id="38" name="Line 35"/>
                <p:cNvSpPr>
                  <a:spLocks noChangeAspect="1" noChangeShapeType="1"/>
                </p:cNvSpPr>
                <p:nvPr/>
              </p:nvSpPr>
              <p:spPr bwMode="auto">
                <a:xfrm flipV="1">
                  <a:off x="3644" y="1434"/>
                  <a:ext cx="46" cy="0"/>
                </a:xfrm>
                <a:prstGeom prst="line">
                  <a:avLst/>
                </a:prstGeom>
                <a:noFill/>
                <a:ln w="28575">
                  <a:solidFill>
                    <a:srgbClr val="0000FF"/>
                  </a:solidFill>
                  <a:round/>
                  <a:headEnd/>
                  <a:tailEnd/>
                </a:ln>
                <a:effectLst/>
              </p:spPr>
              <p:txBody>
                <a:bodyPr/>
                <a:lstStyle/>
                <a:p>
                  <a:endParaRPr lang="en-US"/>
                </a:p>
              </p:txBody>
            </p:sp>
            <p:sp>
              <p:nvSpPr>
                <p:cNvPr id="39" name="Line 36"/>
                <p:cNvSpPr>
                  <a:spLocks noChangeAspect="1" noChangeShapeType="1"/>
                </p:cNvSpPr>
                <p:nvPr/>
              </p:nvSpPr>
              <p:spPr bwMode="auto">
                <a:xfrm flipV="1">
                  <a:off x="3644" y="1387"/>
                  <a:ext cx="7" cy="47"/>
                </a:xfrm>
                <a:prstGeom prst="line">
                  <a:avLst/>
                </a:prstGeom>
                <a:noFill/>
                <a:ln w="28575">
                  <a:solidFill>
                    <a:srgbClr val="0000FF"/>
                  </a:solidFill>
                  <a:round/>
                  <a:headEnd/>
                  <a:tailEnd/>
                </a:ln>
                <a:effectLst/>
              </p:spPr>
              <p:txBody>
                <a:bodyPr/>
                <a:lstStyle/>
                <a:p>
                  <a:endParaRPr lang="en-US"/>
                </a:p>
              </p:txBody>
            </p:sp>
            <p:sp>
              <p:nvSpPr>
                <p:cNvPr id="40" name="Line 37"/>
                <p:cNvSpPr>
                  <a:spLocks noChangeAspect="1" noChangeShapeType="1"/>
                </p:cNvSpPr>
                <p:nvPr/>
              </p:nvSpPr>
              <p:spPr bwMode="auto">
                <a:xfrm flipV="1">
                  <a:off x="3696" y="1340"/>
                  <a:ext cx="7" cy="47"/>
                </a:xfrm>
                <a:prstGeom prst="line">
                  <a:avLst/>
                </a:prstGeom>
                <a:noFill/>
                <a:ln w="28575">
                  <a:solidFill>
                    <a:srgbClr val="0000FF"/>
                  </a:solidFill>
                  <a:round/>
                  <a:headEnd/>
                  <a:tailEnd/>
                </a:ln>
                <a:effectLst/>
              </p:spPr>
              <p:txBody>
                <a:bodyPr/>
                <a:lstStyle/>
                <a:p>
                  <a:endParaRPr lang="en-US"/>
                </a:p>
              </p:txBody>
            </p:sp>
            <p:sp>
              <p:nvSpPr>
                <p:cNvPr id="41" name="Line 38"/>
                <p:cNvSpPr>
                  <a:spLocks noChangeAspect="1" noChangeShapeType="1"/>
                </p:cNvSpPr>
                <p:nvPr/>
              </p:nvSpPr>
              <p:spPr bwMode="auto">
                <a:xfrm flipV="1">
                  <a:off x="3690" y="1387"/>
                  <a:ext cx="6" cy="47"/>
                </a:xfrm>
                <a:prstGeom prst="line">
                  <a:avLst/>
                </a:prstGeom>
                <a:noFill/>
                <a:ln w="28575">
                  <a:solidFill>
                    <a:srgbClr val="0000FF"/>
                  </a:solidFill>
                  <a:round/>
                  <a:headEnd/>
                  <a:tailEnd/>
                </a:ln>
                <a:effectLst/>
              </p:spPr>
              <p:txBody>
                <a:bodyPr/>
                <a:lstStyle/>
                <a:p>
                  <a:endParaRPr lang="en-US"/>
                </a:p>
              </p:txBody>
            </p:sp>
          </p:grpSp>
          <p:grpSp>
            <p:nvGrpSpPr>
              <p:cNvPr id="11" name="Group 39"/>
              <p:cNvGrpSpPr>
                <a:grpSpLocks noChangeAspect="1"/>
              </p:cNvGrpSpPr>
              <p:nvPr/>
            </p:nvGrpSpPr>
            <p:grpSpPr bwMode="auto">
              <a:xfrm>
                <a:off x="3717" y="1340"/>
                <a:ext cx="60" cy="94"/>
                <a:chOff x="3717" y="1340"/>
                <a:chExt cx="60" cy="94"/>
              </a:xfrm>
            </p:grpSpPr>
            <p:sp>
              <p:nvSpPr>
                <p:cNvPr id="30" name="Line 40"/>
                <p:cNvSpPr>
                  <a:spLocks noChangeAspect="1" noChangeShapeType="1"/>
                </p:cNvSpPr>
                <p:nvPr/>
              </p:nvSpPr>
              <p:spPr bwMode="auto">
                <a:xfrm flipV="1">
                  <a:off x="3724" y="1340"/>
                  <a:ext cx="6" cy="47"/>
                </a:xfrm>
                <a:prstGeom prst="line">
                  <a:avLst/>
                </a:prstGeom>
                <a:noFill/>
                <a:ln w="28575">
                  <a:solidFill>
                    <a:srgbClr val="0000FF"/>
                  </a:solidFill>
                  <a:round/>
                  <a:headEnd/>
                  <a:tailEnd/>
                </a:ln>
                <a:effectLst/>
              </p:spPr>
              <p:txBody>
                <a:bodyPr/>
                <a:lstStyle/>
                <a:p>
                  <a:endParaRPr lang="en-US"/>
                </a:p>
              </p:txBody>
            </p:sp>
            <p:sp>
              <p:nvSpPr>
                <p:cNvPr id="31" name="Line 41"/>
                <p:cNvSpPr>
                  <a:spLocks noChangeAspect="1" noChangeShapeType="1"/>
                </p:cNvSpPr>
                <p:nvPr/>
              </p:nvSpPr>
              <p:spPr bwMode="auto">
                <a:xfrm flipV="1">
                  <a:off x="3730" y="1340"/>
                  <a:ext cx="47" cy="0"/>
                </a:xfrm>
                <a:prstGeom prst="line">
                  <a:avLst/>
                </a:prstGeom>
                <a:noFill/>
                <a:ln w="28575">
                  <a:solidFill>
                    <a:srgbClr val="0000FF"/>
                  </a:solidFill>
                  <a:round/>
                  <a:headEnd/>
                  <a:tailEnd/>
                </a:ln>
                <a:effectLst/>
              </p:spPr>
              <p:txBody>
                <a:bodyPr/>
                <a:lstStyle/>
                <a:p>
                  <a:endParaRPr lang="en-US"/>
                </a:p>
              </p:txBody>
            </p:sp>
            <p:sp>
              <p:nvSpPr>
                <p:cNvPr id="32" name="Line 42"/>
                <p:cNvSpPr>
                  <a:spLocks noChangeAspect="1" noChangeShapeType="1"/>
                </p:cNvSpPr>
                <p:nvPr/>
              </p:nvSpPr>
              <p:spPr bwMode="auto">
                <a:xfrm flipV="1">
                  <a:off x="3717" y="1434"/>
                  <a:ext cx="47" cy="0"/>
                </a:xfrm>
                <a:prstGeom prst="line">
                  <a:avLst/>
                </a:prstGeom>
                <a:noFill/>
                <a:ln w="28575">
                  <a:solidFill>
                    <a:srgbClr val="0000FF"/>
                  </a:solidFill>
                  <a:round/>
                  <a:headEnd/>
                  <a:tailEnd/>
                </a:ln>
                <a:effectLst/>
              </p:spPr>
              <p:txBody>
                <a:bodyPr/>
                <a:lstStyle/>
                <a:p>
                  <a:endParaRPr lang="en-US"/>
                </a:p>
              </p:txBody>
            </p:sp>
            <p:sp>
              <p:nvSpPr>
                <p:cNvPr id="33" name="Line 43"/>
                <p:cNvSpPr>
                  <a:spLocks noChangeAspect="1" noChangeShapeType="1"/>
                </p:cNvSpPr>
                <p:nvPr/>
              </p:nvSpPr>
              <p:spPr bwMode="auto">
                <a:xfrm flipV="1">
                  <a:off x="3717" y="1387"/>
                  <a:ext cx="7" cy="47"/>
                </a:xfrm>
                <a:prstGeom prst="line">
                  <a:avLst/>
                </a:prstGeom>
                <a:noFill/>
                <a:ln w="28575">
                  <a:solidFill>
                    <a:srgbClr val="0000FF"/>
                  </a:solidFill>
                  <a:round/>
                  <a:headEnd/>
                  <a:tailEnd/>
                </a:ln>
                <a:effectLst/>
              </p:spPr>
              <p:txBody>
                <a:bodyPr/>
                <a:lstStyle/>
                <a:p>
                  <a:endParaRPr lang="en-US"/>
                </a:p>
              </p:txBody>
            </p:sp>
            <p:sp>
              <p:nvSpPr>
                <p:cNvPr id="34" name="Line 44"/>
                <p:cNvSpPr>
                  <a:spLocks noChangeAspect="1" noChangeShapeType="1"/>
                </p:cNvSpPr>
                <p:nvPr/>
              </p:nvSpPr>
              <p:spPr bwMode="auto">
                <a:xfrm flipV="1">
                  <a:off x="3770" y="1340"/>
                  <a:ext cx="7" cy="47"/>
                </a:xfrm>
                <a:prstGeom prst="line">
                  <a:avLst/>
                </a:prstGeom>
                <a:noFill/>
                <a:ln w="28575">
                  <a:solidFill>
                    <a:srgbClr val="0000FF"/>
                  </a:solidFill>
                  <a:round/>
                  <a:headEnd/>
                  <a:tailEnd/>
                </a:ln>
                <a:effectLst/>
              </p:spPr>
              <p:txBody>
                <a:bodyPr/>
                <a:lstStyle/>
                <a:p>
                  <a:endParaRPr lang="en-US"/>
                </a:p>
              </p:txBody>
            </p:sp>
            <p:sp>
              <p:nvSpPr>
                <p:cNvPr id="35" name="Line 45"/>
                <p:cNvSpPr>
                  <a:spLocks noChangeAspect="1" noChangeShapeType="1"/>
                </p:cNvSpPr>
                <p:nvPr/>
              </p:nvSpPr>
              <p:spPr bwMode="auto">
                <a:xfrm flipV="1">
                  <a:off x="3764" y="1387"/>
                  <a:ext cx="6" cy="47"/>
                </a:xfrm>
                <a:prstGeom prst="line">
                  <a:avLst/>
                </a:prstGeom>
                <a:noFill/>
                <a:ln w="28575">
                  <a:solidFill>
                    <a:srgbClr val="0000FF"/>
                  </a:solidFill>
                  <a:round/>
                  <a:headEnd/>
                  <a:tailEnd/>
                </a:ln>
                <a:effectLst/>
              </p:spPr>
              <p:txBody>
                <a:bodyPr/>
                <a:lstStyle/>
                <a:p>
                  <a:endParaRPr lang="en-US"/>
                </a:p>
              </p:txBody>
            </p:sp>
          </p:grpSp>
          <p:grpSp>
            <p:nvGrpSpPr>
              <p:cNvPr id="12" name="Group 46"/>
              <p:cNvGrpSpPr>
                <a:grpSpLocks noChangeAspect="1"/>
              </p:cNvGrpSpPr>
              <p:nvPr/>
            </p:nvGrpSpPr>
            <p:grpSpPr bwMode="auto">
              <a:xfrm>
                <a:off x="3837" y="1340"/>
                <a:ext cx="13" cy="94"/>
                <a:chOff x="3837" y="1340"/>
                <a:chExt cx="13" cy="94"/>
              </a:xfrm>
            </p:grpSpPr>
            <p:sp>
              <p:nvSpPr>
                <p:cNvPr id="28" name="Line 47"/>
                <p:cNvSpPr>
                  <a:spLocks noChangeAspect="1" noChangeShapeType="1"/>
                </p:cNvSpPr>
                <p:nvPr/>
              </p:nvSpPr>
              <p:spPr bwMode="auto">
                <a:xfrm flipV="1">
                  <a:off x="3843" y="1340"/>
                  <a:ext cx="7" cy="47"/>
                </a:xfrm>
                <a:prstGeom prst="line">
                  <a:avLst/>
                </a:prstGeom>
                <a:noFill/>
                <a:ln w="28575">
                  <a:solidFill>
                    <a:srgbClr val="0000FF"/>
                  </a:solidFill>
                  <a:round/>
                  <a:headEnd/>
                  <a:tailEnd/>
                </a:ln>
                <a:effectLst/>
              </p:spPr>
              <p:txBody>
                <a:bodyPr/>
                <a:lstStyle/>
                <a:p>
                  <a:endParaRPr lang="en-US"/>
                </a:p>
              </p:txBody>
            </p:sp>
            <p:sp>
              <p:nvSpPr>
                <p:cNvPr id="29" name="Line 48"/>
                <p:cNvSpPr>
                  <a:spLocks noChangeAspect="1" noChangeShapeType="1"/>
                </p:cNvSpPr>
                <p:nvPr/>
              </p:nvSpPr>
              <p:spPr bwMode="auto">
                <a:xfrm flipV="1">
                  <a:off x="3837" y="1387"/>
                  <a:ext cx="6" cy="47"/>
                </a:xfrm>
                <a:prstGeom prst="line">
                  <a:avLst/>
                </a:prstGeom>
                <a:noFill/>
                <a:ln w="28575">
                  <a:solidFill>
                    <a:srgbClr val="0000FF"/>
                  </a:solidFill>
                  <a:round/>
                  <a:headEnd/>
                  <a:tailEnd/>
                </a:ln>
                <a:effectLst/>
              </p:spPr>
              <p:txBody>
                <a:bodyPr/>
                <a:lstStyle/>
                <a:p>
                  <a:endParaRPr lang="en-US"/>
                </a:p>
              </p:txBody>
            </p:sp>
          </p:grpSp>
          <p:grpSp>
            <p:nvGrpSpPr>
              <p:cNvPr id="13" name="Group 49"/>
              <p:cNvGrpSpPr>
                <a:grpSpLocks noChangeAspect="1"/>
              </p:cNvGrpSpPr>
              <p:nvPr/>
            </p:nvGrpSpPr>
            <p:grpSpPr bwMode="auto">
              <a:xfrm>
                <a:off x="3863" y="1340"/>
                <a:ext cx="60" cy="94"/>
                <a:chOff x="3863" y="1340"/>
                <a:chExt cx="60" cy="94"/>
              </a:xfrm>
            </p:grpSpPr>
            <p:sp>
              <p:nvSpPr>
                <p:cNvPr id="22" name="Line 50"/>
                <p:cNvSpPr>
                  <a:spLocks noChangeAspect="1" noChangeShapeType="1"/>
                </p:cNvSpPr>
                <p:nvPr/>
              </p:nvSpPr>
              <p:spPr bwMode="auto">
                <a:xfrm flipV="1">
                  <a:off x="3870" y="1340"/>
                  <a:ext cx="6" cy="47"/>
                </a:xfrm>
                <a:prstGeom prst="line">
                  <a:avLst/>
                </a:prstGeom>
                <a:noFill/>
                <a:ln w="28575">
                  <a:solidFill>
                    <a:srgbClr val="0000FF"/>
                  </a:solidFill>
                  <a:round/>
                  <a:headEnd/>
                  <a:tailEnd/>
                </a:ln>
                <a:effectLst/>
              </p:spPr>
              <p:txBody>
                <a:bodyPr/>
                <a:lstStyle/>
                <a:p>
                  <a:endParaRPr lang="en-US"/>
                </a:p>
              </p:txBody>
            </p:sp>
            <p:sp>
              <p:nvSpPr>
                <p:cNvPr id="23" name="Line 51"/>
                <p:cNvSpPr>
                  <a:spLocks noChangeAspect="1" noChangeShapeType="1"/>
                </p:cNvSpPr>
                <p:nvPr/>
              </p:nvSpPr>
              <p:spPr bwMode="auto">
                <a:xfrm flipV="1">
                  <a:off x="3876" y="1340"/>
                  <a:ext cx="47" cy="0"/>
                </a:xfrm>
                <a:prstGeom prst="line">
                  <a:avLst/>
                </a:prstGeom>
                <a:noFill/>
                <a:ln w="28575">
                  <a:solidFill>
                    <a:srgbClr val="0000FF"/>
                  </a:solidFill>
                  <a:round/>
                  <a:headEnd/>
                  <a:tailEnd/>
                </a:ln>
                <a:effectLst/>
              </p:spPr>
              <p:txBody>
                <a:bodyPr/>
                <a:lstStyle/>
                <a:p>
                  <a:endParaRPr lang="en-US"/>
                </a:p>
              </p:txBody>
            </p:sp>
            <p:sp>
              <p:nvSpPr>
                <p:cNvPr id="24" name="Line 52"/>
                <p:cNvSpPr>
                  <a:spLocks noChangeAspect="1" noChangeShapeType="1"/>
                </p:cNvSpPr>
                <p:nvPr/>
              </p:nvSpPr>
              <p:spPr bwMode="auto">
                <a:xfrm flipV="1">
                  <a:off x="3863" y="1434"/>
                  <a:ext cx="47" cy="0"/>
                </a:xfrm>
                <a:prstGeom prst="line">
                  <a:avLst/>
                </a:prstGeom>
                <a:noFill/>
                <a:ln w="28575">
                  <a:solidFill>
                    <a:srgbClr val="0000FF"/>
                  </a:solidFill>
                  <a:round/>
                  <a:headEnd/>
                  <a:tailEnd/>
                </a:ln>
                <a:effectLst/>
              </p:spPr>
              <p:txBody>
                <a:bodyPr/>
                <a:lstStyle/>
                <a:p>
                  <a:endParaRPr lang="en-US"/>
                </a:p>
              </p:txBody>
            </p:sp>
            <p:sp>
              <p:nvSpPr>
                <p:cNvPr id="25" name="Line 53"/>
                <p:cNvSpPr>
                  <a:spLocks noChangeAspect="1" noChangeShapeType="1"/>
                </p:cNvSpPr>
                <p:nvPr/>
              </p:nvSpPr>
              <p:spPr bwMode="auto">
                <a:xfrm flipV="1">
                  <a:off x="3863" y="1387"/>
                  <a:ext cx="7" cy="47"/>
                </a:xfrm>
                <a:prstGeom prst="line">
                  <a:avLst/>
                </a:prstGeom>
                <a:noFill/>
                <a:ln w="28575">
                  <a:solidFill>
                    <a:srgbClr val="0000FF"/>
                  </a:solidFill>
                  <a:round/>
                  <a:headEnd/>
                  <a:tailEnd/>
                </a:ln>
                <a:effectLst/>
              </p:spPr>
              <p:txBody>
                <a:bodyPr/>
                <a:lstStyle/>
                <a:p>
                  <a:endParaRPr lang="en-US"/>
                </a:p>
              </p:txBody>
            </p:sp>
            <p:sp>
              <p:nvSpPr>
                <p:cNvPr id="26" name="Line 54"/>
                <p:cNvSpPr>
                  <a:spLocks noChangeAspect="1" noChangeShapeType="1"/>
                </p:cNvSpPr>
                <p:nvPr/>
              </p:nvSpPr>
              <p:spPr bwMode="auto">
                <a:xfrm flipV="1">
                  <a:off x="3916" y="1340"/>
                  <a:ext cx="7" cy="47"/>
                </a:xfrm>
                <a:prstGeom prst="line">
                  <a:avLst/>
                </a:prstGeom>
                <a:noFill/>
                <a:ln w="28575">
                  <a:solidFill>
                    <a:srgbClr val="0000FF"/>
                  </a:solidFill>
                  <a:round/>
                  <a:headEnd/>
                  <a:tailEnd/>
                </a:ln>
                <a:effectLst/>
              </p:spPr>
              <p:txBody>
                <a:bodyPr/>
                <a:lstStyle/>
                <a:p>
                  <a:endParaRPr lang="en-US"/>
                </a:p>
              </p:txBody>
            </p:sp>
            <p:sp>
              <p:nvSpPr>
                <p:cNvPr id="27" name="Line 55"/>
                <p:cNvSpPr>
                  <a:spLocks noChangeAspect="1" noChangeShapeType="1"/>
                </p:cNvSpPr>
                <p:nvPr/>
              </p:nvSpPr>
              <p:spPr bwMode="auto">
                <a:xfrm flipV="1">
                  <a:off x="3910" y="1387"/>
                  <a:ext cx="6" cy="47"/>
                </a:xfrm>
                <a:prstGeom prst="line">
                  <a:avLst/>
                </a:prstGeom>
                <a:noFill/>
                <a:ln w="28575">
                  <a:solidFill>
                    <a:srgbClr val="0000FF"/>
                  </a:solidFill>
                  <a:round/>
                  <a:headEnd/>
                  <a:tailEnd/>
                </a:ln>
                <a:effectLst/>
              </p:spPr>
              <p:txBody>
                <a:bodyPr/>
                <a:lstStyle/>
                <a:p>
                  <a:endParaRPr lang="en-US"/>
                </a:p>
              </p:txBody>
            </p:sp>
          </p:grpSp>
        </p:grpSp>
      </p:grpSp>
      <p:sp>
        <p:nvSpPr>
          <p:cNvPr id="55" name="AutoShape 15"/>
          <p:cNvSpPr>
            <a:spLocks noChangeArrowheads="1"/>
          </p:cNvSpPr>
          <p:nvPr/>
        </p:nvSpPr>
        <p:spPr bwMode="auto">
          <a:xfrm>
            <a:off x="7338321" y="4005064"/>
            <a:ext cx="1805679" cy="1805678"/>
          </a:xfrm>
          <a:prstGeom prst="foldedCorner">
            <a:avLst>
              <a:gd name="adj" fmla="val 12500"/>
            </a:avLst>
          </a:prstGeom>
          <a:solidFill>
            <a:schemeClr val="accent1"/>
          </a:solidFill>
          <a:ln w="9525">
            <a:solidFill>
              <a:schemeClr val="tx1"/>
            </a:solidFill>
            <a:round/>
            <a:headEnd/>
            <a:tailEnd/>
          </a:ln>
          <a:effectLst/>
        </p:spPr>
        <p:txBody>
          <a:bodyPr anchor="ctr"/>
          <a:lstStyle/>
          <a:p>
            <a:r>
              <a:rPr lang="en-US" dirty="0"/>
              <a:t>Eliminate 1,000-2,000 I/O on a project with 1,000 valves</a:t>
            </a:r>
          </a:p>
        </p:txBody>
      </p:sp>
      <p:pic>
        <p:nvPicPr>
          <p:cNvPr id="14" name="Picture 13"/>
          <p:cNvPicPr>
            <a:picLocks noChangeAspect="1"/>
          </p:cNvPicPr>
          <p:nvPr/>
        </p:nvPicPr>
        <p:blipFill>
          <a:blip r:embed="rId3"/>
          <a:stretch>
            <a:fillRect/>
          </a:stretch>
        </p:blipFill>
        <p:spPr>
          <a:xfrm>
            <a:off x="7641978" y="1158529"/>
            <a:ext cx="1141174" cy="2720189"/>
          </a:xfrm>
          <a:prstGeom prst="rect">
            <a:avLst/>
          </a:prstGeom>
        </p:spPr>
      </p:pic>
    </p:spTree>
    <p:extLst>
      <p:ext uri="{BB962C8B-B14F-4D97-AF65-F5344CB8AC3E}">
        <p14:creationId xmlns:p14="http://schemas.microsoft.com/office/powerpoint/2010/main" val="39084486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3" name="Rectangle 5"/>
          <p:cNvSpPr>
            <a:spLocks noGrp="1" noChangeArrowheads="1"/>
          </p:cNvSpPr>
          <p:nvPr>
            <p:ph type="title"/>
          </p:nvPr>
        </p:nvSpPr>
        <p:spPr/>
        <p:txBody>
          <a:bodyPr/>
          <a:lstStyle/>
          <a:p>
            <a:r>
              <a:rPr lang="en-US" dirty="0"/>
              <a:t>Reduce Measurement Errors</a:t>
            </a:r>
            <a:br>
              <a:rPr lang="en-US" dirty="0"/>
            </a:br>
            <a:r>
              <a:rPr lang="en-US" sz="2800" dirty="0"/>
              <a:t>- Eyelevel Indication without Impulse Lines</a:t>
            </a:r>
            <a:endParaRPr lang="en-US" dirty="0"/>
          </a:p>
        </p:txBody>
      </p:sp>
      <p:sp>
        <p:nvSpPr>
          <p:cNvPr id="524294" name="Rectangle 6"/>
          <p:cNvSpPr>
            <a:spLocks noGrp="1" noChangeArrowheads="1"/>
          </p:cNvSpPr>
          <p:nvPr>
            <p:ph sz="half" idx="1"/>
          </p:nvPr>
        </p:nvSpPr>
        <p:spPr>
          <a:xfrm>
            <a:off x="590550" y="1114648"/>
            <a:ext cx="4095750" cy="4546600"/>
          </a:xfrm>
        </p:spPr>
        <p:txBody>
          <a:bodyPr/>
          <a:lstStyle/>
          <a:p>
            <a:pPr>
              <a:buNone/>
            </a:pPr>
            <a:r>
              <a:rPr lang="en-US" sz="2400" dirty="0"/>
              <a:t>Old Way</a:t>
            </a:r>
          </a:p>
          <a:p>
            <a:r>
              <a:rPr lang="en-US" sz="2400" dirty="0"/>
              <a:t>Impulse line</a:t>
            </a:r>
          </a:p>
          <a:p>
            <a:pPr lvl="1"/>
            <a:r>
              <a:rPr lang="en-US" sz="2000" dirty="0"/>
              <a:t>Prone to plugging</a:t>
            </a:r>
          </a:p>
        </p:txBody>
      </p:sp>
      <p:sp>
        <p:nvSpPr>
          <p:cNvPr id="524295" name="Rectangle 7"/>
          <p:cNvSpPr>
            <a:spLocks noGrp="1" noChangeArrowheads="1"/>
          </p:cNvSpPr>
          <p:nvPr>
            <p:ph sz="half" idx="2"/>
          </p:nvPr>
        </p:nvSpPr>
        <p:spPr>
          <a:xfrm>
            <a:off x="4838700" y="1114648"/>
            <a:ext cx="4095750" cy="4546600"/>
          </a:xfrm>
        </p:spPr>
        <p:txBody>
          <a:bodyPr/>
          <a:lstStyle/>
          <a:p>
            <a:pPr>
              <a:buNone/>
            </a:pPr>
            <a:r>
              <a:rPr lang="en-US" sz="2400" dirty="0"/>
              <a:t>Fieldbus Way</a:t>
            </a:r>
          </a:p>
          <a:p>
            <a:r>
              <a:rPr lang="en-US" sz="2400" dirty="0"/>
              <a:t>Direct coupling</a:t>
            </a:r>
          </a:p>
          <a:p>
            <a:r>
              <a:rPr lang="en-US" sz="2400" dirty="0"/>
              <a:t>Easy to install later</a:t>
            </a:r>
          </a:p>
          <a:p>
            <a:r>
              <a:rPr lang="en-US" sz="2400" dirty="0"/>
              <a:t>Easy to add variables</a:t>
            </a:r>
          </a:p>
        </p:txBody>
      </p:sp>
      <p:pic>
        <p:nvPicPr>
          <p:cNvPr id="524296" name="Picture 8" descr="752"/>
          <p:cNvPicPr>
            <a:picLocks noChangeAspect="1" noChangeArrowheads="1"/>
          </p:cNvPicPr>
          <p:nvPr/>
        </p:nvPicPr>
        <p:blipFill>
          <a:blip r:embed="rId3" cstate="print"/>
          <a:srcRect/>
          <a:stretch>
            <a:fillRect/>
          </a:stretch>
        </p:blipFill>
        <p:spPr bwMode="auto">
          <a:xfrm>
            <a:off x="6156325" y="5849317"/>
            <a:ext cx="576263" cy="511175"/>
          </a:xfrm>
          <a:prstGeom prst="rect">
            <a:avLst/>
          </a:prstGeom>
          <a:noFill/>
          <a:ln w="9525">
            <a:noFill/>
            <a:miter lim="800000"/>
            <a:headEnd/>
            <a:tailEnd/>
          </a:ln>
        </p:spPr>
      </p:pic>
      <p:pic>
        <p:nvPicPr>
          <p:cNvPr id="524317" name="Picture 29" descr="instrument02"/>
          <p:cNvPicPr>
            <a:picLocks noChangeAspect="1" noChangeArrowheads="1"/>
          </p:cNvPicPr>
          <p:nvPr/>
        </p:nvPicPr>
        <p:blipFill>
          <a:blip r:embed="rId4" cstate="print"/>
          <a:srcRect/>
          <a:stretch>
            <a:fillRect/>
          </a:stretch>
        </p:blipFill>
        <p:spPr bwMode="auto">
          <a:xfrm>
            <a:off x="6411913" y="3428380"/>
            <a:ext cx="752475" cy="1077912"/>
          </a:xfrm>
          <a:prstGeom prst="rect">
            <a:avLst/>
          </a:prstGeom>
          <a:noFill/>
        </p:spPr>
      </p:pic>
      <p:grpSp>
        <p:nvGrpSpPr>
          <p:cNvPr id="524332" name="Group 44"/>
          <p:cNvGrpSpPr>
            <a:grpSpLocks/>
          </p:cNvGrpSpPr>
          <p:nvPr/>
        </p:nvGrpSpPr>
        <p:grpSpPr bwMode="auto">
          <a:xfrm>
            <a:off x="611188" y="2636217"/>
            <a:ext cx="3598862" cy="719138"/>
            <a:chOff x="295" y="1434"/>
            <a:chExt cx="2267" cy="453"/>
          </a:xfrm>
        </p:grpSpPr>
        <p:grpSp>
          <p:nvGrpSpPr>
            <p:cNvPr id="524327" name="Group 39"/>
            <p:cNvGrpSpPr>
              <a:grpSpLocks/>
            </p:cNvGrpSpPr>
            <p:nvPr/>
          </p:nvGrpSpPr>
          <p:grpSpPr bwMode="auto">
            <a:xfrm>
              <a:off x="1429" y="1434"/>
              <a:ext cx="1133" cy="453"/>
              <a:chOff x="1429" y="1434"/>
              <a:chExt cx="1133" cy="453"/>
            </a:xfrm>
          </p:grpSpPr>
          <p:sp>
            <p:nvSpPr>
              <p:cNvPr id="524298" name="Rectangle 10"/>
              <p:cNvSpPr>
                <a:spLocks noChangeArrowheads="1"/>
              </p:cNvSpPr>
              <p:nvPr/>
            </p:nvSpPr>
            <p:spPr bwMode="auto">
              <a:xfrm>
                <a:off x="1429" y="1434"/>
                <a:ext cx="136" cy="453"/>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524299" name="Rectangle 11"/>
              <p:cNvSpPr>
                <a:spLocks noChangeArrowheads="1"/>
              </p:cNvSpPr>
              <p:nvPr/>
            </p:nvSpPr>
            <p:spPr bwMode="auto">
              <a:xfrm>
                <a:off x="1655" y="1571"/>
                <a:ext cx="907" cy="181"/>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524301" name="Freeform 13"/>
              <p:cNvSpPr>
                <a:spLocks/>
              </p:cNvSpPr>
              <p:nvPr/>
            </p:nvSpPr>
            <p:spPr bwMode="auto">
              <a:xfrm>
                <a:off x="1564" y="1525"/>
                <a:ext cx="91" cy="272"/>
              </a:xfrm>
              <a:custGeom>
                <a:avLst/>
                <a:gdLst/>
                <a:ahLst/>
                <a:cxnLst>
                  <a:cxn ang="0">
                    <a:pos x="0" y="0"/>
                  </a:cxn>
                  <a:cxn ang="0">
                    <a:pos x="136" y="46"/>
                  </a:cxn>
                  <a:cxn ang="0">
                    <a:pos x="136" y="227"/>
                  </a:cxn>
                  <a:cxn ang="0">
                    <a:pos x="0" y="272"/>
                  </a:cxn>
                  <a:cxn ang="0">
                    <a:pos x="0" y="0"/>
                  </a:cxn>
                </a:cxnLst>
                <a:rect l="0" t="0" r="r" b="b"/>
                <a:pathLst>
                  <a:path w="136" h="272">
                    <a:moveTo>
                      <a:pt x="0" y="0"/>
                    </a:moveTo>
                    <a:lnTo>
                      <a:pt x="136" y="46"/>
                    </a:lnTo>
                    <a:lnTo>
                      <a:pt x="136" y="227"/>
                    </a:lnTo>
                    <a:lnTo>
                      <a:pt x="0" y="272"/>
                    </a:lnTo>
                    <a:lnTo>
                      <a:pt x="0" y="0"/>
                    </a:lnTo>
                    <a:close/>
                  </a:path>
                </a:pathLst>
              </a:custGeom>
              <a:gradFill rotWithShape="1">
                <a:gsLst>
                  <a:gs pos="0">
                    <a:srgbClr val="777777"/>
                  </a:gs>
                  <a:gs pos="50000">
                    <a:srgbClr val="777777">
                      <a:gamma/>
                      <a:tint val="0"/>
                      <a:invGamma/>
                    </a:srgbClr>
                  </a:gs>
                  <a:gs pos="100000">
                    <a:srgbClr val="777777"/>
                  </a:gs>
                </a:gsLst>
                <a:lin ang="5400000" scaled="1"/>
              </a:gradFill>
              <a:ln w="9525" cap="flat" cmpd="sng">
                <a:solidFill>
                  <a:schemeClr val="tx1"/>
                </a:solidFill>
                <a:prstDash val="solid"/>
                <a:round/>
                <a:headEnd/>
                <a:tailEnd/>
              </a:ln>
              <a:effectLst/>
            </p:spPr>
            <p:txBody>
              <a:bodyPr wrap="none" anchor="ctr"/>
              <a:lstStyle/>
              <a:p>
                <a:endParaRPr lang="en-US"/>
              </a:p>
            </p:txBody>
          </p:sp>
        </p:grpSp>
        <p:grpSp>
          <p:nvGrpSpPr>
            <p:cNvPr id="524328" name="Group 40"/>
            <p:cNvGrpSpPr>
              <a:grpSpLocks/>
            </p:cNvGrpSpPr>
            <p:nvPr/>
          </p:nvGrpSpPr>
          <p:grpSpPr bwMode="auto">
            <a:xfrm flipH="1">
              <a:off x="295" y="1434"/>
              <a:ext cx="1133" cy="453"/>
              <a:chOff x="1429" y="1434"/>
              <a:chExt cx="1133" cy="453"/>
            </a:xfrm>
          </p:grpSpPr>
          <p:sp>
            <p:nvSpPr>
              <p:cNvPr id="524329" name="Rectangle 41"/>
              <p:cNvSpPr>
                <a:spLocks noChangeArrowheads="1"/>
              </p:cNvSpPr>
              <p:nvPr/>
            </p:nvSpPr>
            <p:spPr bwMode="auto">
              <a:xfrm>
                <a:off x="1429" y="1434"/>
                <a:ext cx="136" cy="453"/>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524330" name="Rectangle 42"/>
              <p:cNvSpPr>
                <a:spLocks noChangeArrowheads="1"/>
              </p:cNvSpPr>
              <p:nvPr/>
            </p:nvSpPr>
            <p:spPr bwMode="auto">
              <a:xfrm>
                <a:off x="1655" y="1571"/>
                <a:ext cx="907" cy="181"/>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524331" name="Freeform 43"/>
              <p:cNvSpPr>
                <a:spLocks/>
              </p:cNvSpPr>
              <p:nvPr/>
            </p:nvSpPr>
            <p:spPr bwMode="auto">
              <a:xfrm>
                <a:off x="1564" y="1525"/>
                <a:ext cx="91" cy="272"/>
              </a:xfrm>
              <a:custGeom>
                <a:avLst/>
                <a:gdLst/>
                <a:ahLst/>
                <a:cxnLst>
                  <a:cxn ang="0">
                    <a:pos x="0" y="0"/>
                  </a:cxn>
                  <a:cxn ang="0">
                    <a:pos x="136" y="46"/>
                  </a:cxn>
                  <a:cxn ang="0">
                    <a:pos x="136" y="227"/>
                  </a:cxn>
                  <a:cxn ang="0">
                    <a:pos x="0" y="272"/>
                  </a:cxn>
                  <a:cxn ang="0">
                    <a:pos x="0" y="0"/>
                  </a:cxn>
                </a:cxnLst>
                <a:rect l="0" t="0" r="r" b="b"/>
                <a:pathLst>
                  <a:path w="136" h="272">
                    <a:moveTo>
                      <a:pt x="0" y="0"/>
                    </a:moveTo>
                    <a:lnTo>
                      <a:pt x="136" y="46"/>
                    </a:lnTo>
                    <a:lnTo>
                      <a:pt x="136" y="227"/>
                    </a:lnTo>
                    <a:lnTo>
                      <a:pt x="0" y="272"/>
                    </a:lnTo>
                    <a:lnTo>
                      <a:pt x="0" y="0"/>
                    </a:lnTo>
                    <a:close/>
                  </a:path>
                </a:pathLst>
              </a:custGeom>
              <a:gradFill rotWithShape="1">
                <a:gsLst>
                  <a:gs pos="0">
                    <a:srgbClr val="777777"/>
                  </a:gs>
                  <a:gs pos="50000">
                    <a:srgbClr val="777777">
                      <a:gamma/>
                      <a:tint val="0"/>
                      <a:invGamma/>
                    </a:srgbClr>
                  </a:gs>
                  <a:gs pos="100000">
                    <a:srgbClr val="777777"/>
                  </a:gs>
                </a:gsLst>
                <a:lin ang="5400000" scaled="1"/>
              </a:gradFill>
              <a:ln w="9525" cap="flat" cmpd="sng">
                <a:solidFill>
                  <a:schemeClr val="tx1"/>
                </a:solidFill>
                <a:prstDash val="solid"/>
                <a:round/>
                <a:headEnd/>
                <a:tailEnd/>
              </a:ln>
              <a:effectLst/>
            </p:spPr>
            <p:txBody>
              <a:bodyPr wrap="none" anchor="ctr"/>
              <a:lstStyle/>
              <a:p>
                <a:endParaRPr lang="en-US"/>
              </a:p>
            </p:txBody>
          </p:sp>
        </p:grpSp>
      </p:grpSp>
      <p:grpSp>
        <p:nvGrpSpPr>
          <p:cNvPr id="524333" name="Group 45"/>
          <p:cNvGrpSpPr>
            <a:grpSpLocks/>
          </p:cNvGrpSpPr>
          <p:nvPr/>
        </p:nvGrpSpPr>
        <p:grpSpPr bwMode="auto">
          <a:xfrm>
            <a:off x="4933950" y="2636217"/>
            <a:ext cx="3598863" cy="719138"/>
            <a:chOff x="295" y="1434"/>
            <a:chExt cx="2267" cy="453"/>
          </a:xfrm>
        </p:grpSpPr>
        <p:grpSp>
          <p:nvGrpSpPr>
            <p:cNvPr id="524334" name="Group 46"/>
            <p:cNvGrpSpPr>
              <a:grpSpLocks/>
            </p:cNvGrpSpPr>
            <p:nvPr/>
          </p:nvGrpSpPr>
          <p:grpSpPr bwMode="auto">
            <a:xfrm>
              <a:off x="1429" y="1434"/>
              <a:ext cx="1133" cy="453"/>
              <a:chOff x="1429" y="1434"/>
              <a:chExt cx="1133" cy="453"/>
            </a:xfrm>
          </p:grpSpPr>
          <p:sp>
            <p:nvSpPr>
              <p:cNvPr id="524335" name="Rectangle 47"/>
              <p:cNvSpPr>
                <a:spLocks noChangeArrowheads="1"/>
              </p:cNvSpPr>
              <p:nvPr/>
            </p:nvSpPr>
            <p:spPr bwMode="auto">
              <a:xfrm>
                <a:off x="1429" y="1434"/>
                <a:ext cx="136" cy="453"/>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524336" name="Rectangle 48"/>
              <p:cNvSpPr>
                <a:spLocks noChangeArrowheads="1"/>
              </p:cNvSpPr>
              <p:nvPr/>
            </p:nvSpPr>
            <p:spPr bwMode="auto">
              <a:xfrm>
                <a:off x="1655" y="1571"/>
                <a:ext cx="907" cy="181"/>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524337" name="Freeform 49"/>
              <p:cNvSpPr>
                <a:spLocks/>
              </p:cNvSpPr>
              <p:nvPr/>
            </p:nvSpPr>
            <p:spPr bwMode="auto">
              <a:xfrm>
                <a:off x="1564" y="1525"/>
                <a:ext cx="91" cy="272"/>
              </a:xfrm>
              <a:custGeom>
                <a:avLst/>
                <a:gdLst/>
                <a:ahLst/>
                <a:cxnLst>
                  <a:cxn ang="0">
                    <a:pos x="0" y="0"/>
                  </a:cxn>
                  <a:cxn ang="0">
                    <a:pos x="136" y="46"/>
                  </a:cxn>
                  <a:cxn ang="0">
                    <a:pos x="136" y="227"/>
                  </a:cxn>
                  <a:cxn ang="0">
                    <a:pos x="0" y="272"/>
                  </a:cxn>
                  <a:cxn ang="0">
                    <a:pos x="0" y="0"/>
                  </a:cxn>
                </a:cxnLst>
                <a:rect l="0" t="0" r="r" b="b"/>
                <a:pathLst>
                  <a:path w="136" h="272">
                    <a:moveTo>
                      <a:pt x="0" y="0"/>
                    </a:moveTo>
                    <a:lnTo>
                      <a:pt x="136" y="46"/>
                    </a:lnTo>
                    <a:lnTo>
                      <a:pt x="136" y="227"/>
                    </a:lnTo>
                    <a:lnTo>
                      <a:pt x="0" y="272"/>
                    </a:lnTo>
                    <a:lnTo>
                      <a:pt x="0" y="0"/>
                    </a:lnTo>
                    <a:close/>
                  </a:path>
                </a:pathLst>
              </a:custGeom>
              <a:gradFill rotWithShape="1">
                <a:gsLst>
                  <a:gs pos="0">
                    <a:srgbClr val="777777"/>
                  </a:gs>
                  <a:gs pos="50000">
                    <a:srgbClr val="777777">
                      <a:gamma/>
                      <a:tint val="0"/>
                      <a:invGamma/>
                    </a:srgbClr>
                  </a:gs>
                  <a:gs pos="100000">
                    <a:srgbClr val="777777"/>
                  </a:gs>
                </a:gsLst>
                <a:lin ang="5400000" scaled="1"/>
              </a:gradFill>
              <a:ln w="9525" cap="flat" cmpd="sng">
                <a:solidFill>
                  <a:schemeClr val="tx1"/>
                </a:solidFill>
                <a:prstDash val="solid"/>
                <a:round/>
                <a:headEnd/>
                <a:tailEnd/>
              </a:ln>
              <a:effectLst/>
            </p:spPr>
            <p:txBody>
              <a:bodyPr wrap="none" anchor="ctr"/>
              <a:lstStyle/>
              <a:p>
                <a:endParaRPr lang="en-US"/>
              </a:p>
            </p:txBody>
          </p:sp>
        </p:grpSp>
        <p:grpSp>
          <p:nvGrpSpPr>
            <p:cNvPr id="524338" name="Group 50"/>
            <p:cNvGrpSpPr>
              <a:grpSpLocks/>
            </p:cNvGrpSpPr>
            <p:nvPr/>
          </p:nvGrpSpPr>
          <p:grpSpPr bwMode="auto">
            <a:xfrm flipH="1">
              <a:off x="295" y="1434"/>
              <a:ext cx="1133" cy="453"/>
              <a:chOff x="1429" y="1434"/>
              <a:chExt cx="1133" cy="453"/>
            </a:xfrm>
          </p:grpSpPr>
          <p:sp>
            <p:nvSpPr>
              <p:cNvPr id="524339" name="Rectangle 51"/>
              <p:cNvSpPr>
                <a:spLocks noChangeArrowheads="1"/>
              </p:cNvSpPr>
              <p:nvPr/>
            </p:nvSpPr>
            <p:spPr bwMode="auto">
              <a:xfrm>
                <a:off x="1429" y="1434"/>
                <a:ext cx="136" cy="453"/>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524340" name="Rectangle 52"/>
              <p:cNvSpPr>
                <a:spLocks noChangeArrowheads="1"/>
              </p:cNvSpPr>
              <p:nvPr/>
            </p:nvSpPr>
            <p:spPr bwMode="auto">
              <a:xfrm>
                <a:off x="1655" y="1571"/>
                <a:ext cx="907" cy="181"/>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524341" name="Freeform 53"/>
              <p:cNvSpPr>
                <a:spLocks/>
              </p:cNvSpPr>
              <p:nvPr/>
            </p:nvSpPr>
            <p:spPr bwMode="auto">
              <a:xfrm>
                <a:off x="1564" y="1525"/>
                <a:ext cx="91" cy="272"/>
              </a:xfrm>
              <a:custGeom>
                <a:avLst/>
                <a:gdLst/>
                <a:ahLst/>
                <a:cxnLst>
                  <a:cxn ang="0">
                    <a:pos x="0" y="0"/>
                  </a:cxn>
                  <a:cxn ang="0">
                    <a:pos x="136" y="46"/>
                  </a:cxn>
                  <a:cxn ang="0">
                    <a:pos x="136" y="227"/>
                  </a:cxn>
                  <a:cxn ang="0">
                    <a:pos x="0" y="272"/>
                  </a:cxn>
                  <a:cxn ang="0">
                    <a:pos x="0" y="0"/>
                  </a:cxn>
                </a:cxnLst>
                <a:rect l="0" t="0" r="r" b="b"/>
                <a:pathLst>
                  <a:path w="136" h="272">
                    <a:moveTo>
                      <a:pt x="0" y="0"/>
                    </a:moveTo>
                    <a:lnTo>
                      <a:pt x="136" y="46"/>
                    </a:lnTo>
                    <a:lnTo>
                      <a:pt x="136" y="227"/>
                    </a:lnTo>
                    <a:lnTo>
                      <a:pt x="0" y="272"/>
                    </a:lnTo>
                    <a:lnTo>
                      <a:pt x="0" y="0"/>
                    </a:lnTo>
                    <a:close/>
                  </a:path>
                </a:pathLst>
              </a:custGeom>
              <a:gradFill rotWithShape="1">
                <a:gsLst>
                  <a:gs pos="0">
                    <a:srgbClr val="777777"/>
                  </a:gs>
                  <a:gs pos="50000">
                    <a:srgbClr val="777777">
                      <a:gamma/>
                      <a:tint val="0"/>
                      <a:invGamma/>
                    </a:srgbClr>
                  </a:gs>
                  <a:gs pos="100000">
                    <a:srgbClr val="777777"/>
                  </a:gs>
                </a:gsLst>
                <a:lin ang="5400000" scaled="1"/>
              </a:gradFill>
              <a:ln w="9525" cap="flat" cmpd="sng">
                <a:solidFill>
                  <a:schemeClr val="tx1"/>
                </a:solidFill>
                <a:prstDash val="solid"/>
                <a:round/>
                <a:headEnd/>
                <a:tailEnd/>
              </a:ln>
              <a:effectLst/>
            </p:spPr>
            <p:txBody>
              <a:bodyPr wrap="none" anchor="ctr"/>
              <a:lstStyle/>
              <a:p>
                <a:endParaRPr lang="en-US"/>
              </a:p>
            </p:txBody>
          </p:sp>
        </p:grpSp>
      </p:grpSp>
      <p:sp>
        <p:nvSpPr>
          <p:cNvPr id="524343" name="AutoShape 55"/>
          <p:cNvSpPr>
            <a:spLocks noChangeArrowheads="1"/>
          </p:cNvSpPr>
          <p:nvPr/>
        </p:nvSpPr>
        <p:spPr bwMode="auto">
          <a:xfrm>
            <a:off x="6588125" y="3283917"/>
            <a:ext cx="71438" cy="288925"/>
          </a:xfrm>
          <a:prstGeom prst="roundRect">
            <a:avLst>
              <a:gd name="adj" fmla="val 50000"/>
            </a:avLst>
          </a:prstGeom>
          <a:gradFill rotWithShape="1">
            <a:gsLst>
              <a:gs pos="0">
                <a:srgbClr val="777777"/>
              </a:gs>
              <a:gs pos="50000">
                <a:srgbClr val="777777">
                  <a:gamma/>
                  <a:tint val="0"/>
                  <a:invGamma/>
                </a:srgbClr>
              </a:gs>
              <a:gs pos="100000">
                <a:srgbClr val="777777"/>
              </a:gs>
            </a:gsLst>
            <a:lin ang="0" scaled="1"/>
          </a:gradFill>
          <a:ln w="9525" algn="ctr">
            <a:solidFill>
              <a:schemeClr val="tx1"/>
            </a:solidFill>
            <a:round/>
            <a:headEnd/>
            <a:tailEnd/>
          </a:ln>
          <a:effectLst/>
        </p:spPr>
        <p:txBody>
          <a:bodyPr wrap="none" anchor="ctr"/>
          <a:lstStyle/>
          <a:p>
            <a:endParaRPr lang="en-US"/>
          </a:p>
        </p:txBody>
      </p:sp>
      <p:sp>
        <p:nvSpPr>
          <p:cNvPr id="524344" name="AutoShape 56"/>
          <p:cNvSpPr>
            <a:spLocks noChangeArrowheads="1"/>
          </p:cNvSpPr>
          <p:nvPr/>
        </p:nvSpPr>
        <p:spPr bwMode="auto">
          <a:xfrm>
            <a:off x="6804025" y="3283917"/>
            <a:ext cx="73025" cy="217488"/>
          </a:xfrm>
          <a:prstGeom prst="roundRect">
            <a:avLst>
              <a:gd name="adj" fmla="val 50000"/>
            </a:avLst>
          </a:prstGeom>
          <a:gradFill rotWithShape="1">
            <a:gsLst>
              <a:gs pos="0">
                <a:srgbClr val="777777"/>
              </a:gs>
              <a:gs pos="50000">
                <a:srgbClr val="777777">
                  <a:gamma/>
                  <a:tint val="0"/>
                  <a:invGamma/>
                </a:srgbClr>
              </a:gs>
              <a:gs pos="100000">
                <a:srgbClr val="777777"/>
              </a:gs>
            </a:gsLst>
            <a:lin ang="0" scaled="1"/>
          </a:gradFill>
          <a:ln w="9525" algn="ctr">
            <a:solidFill>
              <a:schemeClr val="tx1"/>
            </a:solidFill>
            <a:round/>
            <a:headEnd/>
            <a:tailEnd/>
          </a:ln>
          <a:effectLst/>
        </p:spPr>
        <p:txBody>
          <a:bodyPr wrap="none" anchor="ctr"/>
          <a:lstStyle/>
          <a:p>
            <a:endParaRPr lang="en-US"/>
          </a:p>
        </p:txBody>
      </p:sp>
      <p:sp>
        <p:nvSpPr>
          <p:cNvPr id="524345" name="AutoShape 57"/>
          <p:cNvSpPr>
            <a:spLocks noChangeArrowheads="1"/>
          </p:cNvSpPr>
          <p:nvPr/>
        </p:nvSpPr>
        <p:spPr bwMode="auto">
          <a:xfrm>
            <a:off x="2268538" y="3283917"/>
            <a:ext cx="71437" cy="2305050"/>
          </a:xfrm>
          <a:prstGeom prst="roundRect">
            <a:avLst>
              <a:gd name="adj" fmla="val 50000"/>
            </a:avLst>
          </a:prstGeom>
          <a:gradFill rotWithShape="1">
            <a:gsLst>
              <a:gs pos="0">
                <a:srgbClr val="777777"/>
              </a:gs>
              <a:gs pos="50000">
                <a:srgbClr val="777777">
                  <a:gamma/>
                  <a:tint val="0"/>
                  <a:invGamma/>
                </a:srgbClr>
              </a:gs>
              <a:gs pos="100000">
                <a:srgbClr val="777777"/>
              </a:gs>
            </a:gsLst>
            <a:lin ang="0" scaled="1"/>
          </a:gradFill>
          <a:ln w="9525" algn="ctr">
            <a:solidFill>
              <a:schemeClr val="tx1"/>
            </a:solidFill>
            <a:round/>
            <a:headEnd/>
            <a:tailEnd/>
          </a:ln>
          <a:effectLst/>
        </p:spPr>
        <p:txBody>
          <a:bodyPr wrap="none" anchor="ctr"/>
          <a:lstStyle/>
          <a:p>
            <a:endParaRPr lang="en-US"/>
          </a:p>
        </p:txBody>
      </p:sp>
      <p:pic>
        <p:nvPicPr>
          <p:cNvPr id="524346" name="Picture 58" descr="instrument02"/>
          <p:cNvPicPr>
            <a:picLocks noChangeAspect="1" noChangeArrowheads="1"/>
          </p:cNvPicPr>
          <p:nvPr/>
        </p:nvPicPr>
        <p:blipFill>
          <a:blip r:embed="rId4" cstate="print"/>
          <a:srcRect/>
          <a:stretch>
            <a:fillRect/>
          </a:stretch>
        </p:blipFill>
        <p:spPr bwMode="auto">
          <a:xfrm>
            <a:off x="2090738" y="5447680"/>
            <a:ext cx="752475" cy="1077912"/>
          </a:xfrm>
          <a:prstGeom prst="rect">
            <a:avLst/>
          </a:prstGeom>
          <a:noFill/>
        </p:spPr>
      </p:pic>
      <p:sp>
        <p:nvSpPr>
          <p:cNvPr id="524347" name="AutoShape 59"/>
          <p:cNvSpPr>
            <a:spLocks noChangeArrowheads="1"/>
          </p:cNvSpPr>
          <p:nvPr/>
        </p:nvSpPr>
        <p:spPr bwMode="auto">
          <a:xfrm>
            <a:off x="2484438" y="3283917"/>
            <a:ext cx="71437" cy="2233613"/>
          </a:xfrm>
          <a:prstGeom prst="roundRect">
            <a:avLst>
              <a:gd name="adj" fmla="val 50000"/>
            </a:avLst>
          </a:prstGeom>
          <a:gradFill rotWithShape="1">
            <a:gsLst>
              <a:gs pos="0">
                <a:srgbClr val="777777"/>
              </a:gs>
              <a:gs pos="50000">
                <a:srgbClr val="777777">
                  <a:gamma/>
                  <a:tint val="0"/>
                  <a:invGamma/>
                </a:srgbClr>
              </a:gs>
              <a:gs pos="100000">
                <a:srgbClr val="777777"/>
              </a:gs>
            </a:gsLst>
            <a:lin ang="0" scaled="1"/>
          </a:gradFill>
          <a:ln w="9525" algn="ctr">
            <a:solidFill>
              <a:schemeClr val="tx1"/>
            </a:solidFill>
            <a:round/>
            <a:headEnd/>
            <a:tailEnd/>
          </a:ln>
          <a:effectLst/>
        </p:spPr>
        <p:txBody>
          <a:bodyPr wrap="none" anchor="ctr"/>
          <a:lstStyle/>
          <a:p>
            <a:endParaRPr lang="en-US"/>
          </a:p>
        </p:txBody>
      </p:sp>
      <p:sp>
        <p:nvSpPr>
          <p:cNvPr id="524350" name="Text Box 62"/>
          <p:cNvSpPr txBox="1">
            <a:spLocks noChangeArrowheads="1"/>
          </p:cNvSpPr>
          <p:nvPr/>
        </p:nvSpPr>
        <p:spPr bwMode="auto">
          <a:xfrm>
            <a:off x="2608263" y="4768230"/>
            <a:ext cx="1266825" cy="336550"/>
          </a:xfrm>
          <a:prstGeom prst="rect">
            <a:avLst/>
          </a:prstGeom>
          <a:noFill/>
          <a:ln w="9525" algn="ctr">
            <a:noFill/>
            <a:miter lim="800000"/>
            <a:headEnd/>
            <a:tailEnd/>
          </a:ln>
          <a:effectLst/>
        </p:spPr>
        <p:txBody>
          <a:bodyPr wrap="none">
            <a:spAutoFit/>
          </a:bodyPr>
          <a:lstStyle/>
          <a:p>
            <a:pPr algn="l"/>
            <a:r>
              <a:rPr lang="en-US"/>
              <a:t>Impulse line</a:t>
            </a:r>
          </a:p>
        </p:txBody>
      </p:sp>
      <p:sp>
        <p:nvSpPr>
          <p:cNvPr id="524351" name="Text Box 63"/>
          <p:cNvSpPr txBox="1">
            <a:spLocks noChangeArrowheads="1"/>
          </p:cNvSpPr>
          <p:nvPr/>
        </p:nvSpPr>
        <p:spPr bwMode="auto">
          <a:xfrm>
            <a:off x="7380312" y="5301208"/>
            <a:ext cx="1763688" cy="830997"/>
          </a:xfrm>
          <a:prstGeom prst="rect">
            <a:avLst/>
          </a:prstGeom>
          <a:noFill/>
          <a:ln w="9525" algn="ctr">
            <a:noFill/>
            <a:miter lim="800000"/>
            <a:headEnd/>
            <a:tailEnd/>
          </a:ln>
          <a:effectLst/>
        </p:spPr>
        <p:txBody>
          <a:bodyPr wrap="square">
            <a:spAutoFit/>
          </a:bodyPr>
          <a:lstStyle/>
          <a:p>
            <a:pPr algn="l"/>
            <a:r>
              <a:rPr lang="en-US"/>
              <a:t>Fieldbus network </a:t>
            </a:r>
            <a:r>
              <a:rPr lang="en-US" dirty="0"/>
              <a:t>(peer-to-peer communication)</a:t>
            </a:r>
          </a:p>
        </p:txBody>
      </p:sp>
      <p:sp>
        <p:nvSpPr>
          <p:cNvPr id="524358" name="Text Box 70"/>
          <p:cNvSpPr txBox="1">
            <a:spLocks noChangeArrowheads="1"/>
          </p:cNvSpPr>
          <p:nvPr/>
        </p:nvSpPr>
        <p:spPr bwMode="auto">
          <a:xfrm>
            <a:off x="5435600" y="6309692"/>
            <a:ext cx="2089150" cy="647700"/>
          </a:xfrm>
          <a:prstGeom prst="rect">
            <a:avLst/>
          </a:prstGeom>
          <a:noFill/>
          <a:ln w="9525" algn="ctr">
            <a:noFill/>
            <a:miter lim="800000"/>
            <a:headEnd/>
            <a:tailEnd/>
          </a:ln>
          <a:effectLst/>
        </p:spPr>
        <p:txBody>
          <a:bodyPr/>
          <a:lstStyle/>
          <a:p>
            <a:pPr algn="l"/>
            <a:r>
              <a:rPr lang="en-US" dirty="0"/>
              <a:t>Multi-point Fieldbus Field Display</a:t>
            </a:r>
          </a:p>
        </p:txBody>
      </p:sp>
      <p:grpSp>
        <p:nvGrpSpPr>
          <p:cNvPr id="524376" name="Group 88"/>
          <p:cNvGrpSpPr>
            <a:grpSpLocks/>
          </p:cNvGrpSpPr>
          <p:nvPr/>
        </p:nvGrpSpPr>
        <p:grpSpPr bwMode="auto">
          <a:xfrm>
            <a:off x="5827713" y="3141042"/>
            <a:ext cx="144462" cy="431800"/>
            <a:chOff x="3671" y="1752"/>
            <a:chExt cx="91" cy="272"/>
          </a:xfrm>
        </p:grpSpPr>
        <p:sp>
          <p:nvSpPr>
            <p:cNvPr id="524371" name="Rectangle 83"/>
            <p:cNvSpPr>
              <a:spLocks noChangeArrowheads="1"/>
            </p:cNvSpPr>
            <p:nvPr/>
          </p:nvSpPr>
          <p:spPr bwMode="auto">
            <a:xfrm rot="16200000" flipH="1">
              <a:off x="3628" y="1910"/>
              <a:ext cx="182" cy="46"/>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524372" name="Freeform 84"/>
            <p:cNvSpPr>
              <a:spLocks/>
            </p:cNvSpPr>
            <p:nvPr/>
          </p:nvSpPr>
          <p:spPr bwMode="auto">
            <a:xfrm rot="5400000" flipH="1">
              <a:off x="3672" y="1751"/>
              <a:ext cx="90" cy="91"/>
            </a:xfrm>
            <a:custGeom>
              <a:avLst/>
              <a:gdLst/>
              <a:ahLst/>
              <a:cxnLst>
                <a:cxn ang="0">
                  <a:pos x="0" y="0"/>
                </a:cxn>
                <a:cxn ang="0">
                  <a:pos x="136" y="46"/>
                </a:cxn>
                <a:cxn ang="0">
                  <a:pos x="136" y="227"/>
                </a:cxn>
                <a:cxn ang="0">
                  <a:pos x="0" y="272"/>
                </a:cxn>
                <a:cxn ang="0">
                  <a:pos x="0" y="0"/>
                </a:cxn>
              </a:cxnLst>
              <a:rect l="0" t="0" r="r" b="b"/>
              <a:pathLst>
                <a:path w="136" h="272">
                  <a:moveTo>
                    <a:pt x="0" y="0"/>
                  </a:moveTo>
                  <a:lnTo>
                    <a:pt x="136" y="46"/>
                  </a:lnTo>
                  <a:lnTo>
                    <a:pt x="136" y="227"/>
                  </a:lnTo>
                  <a:lnTo>
                    <a:pt x="0" y="272"/>
                  </a:lnTo>
                  <a:lnTo>
                    <a:pt x="0" y="0"/>
                  </a:lnTo>
                  <a:close/>
                </a:path>
              </a:pathLst>
            </a:custGeom>
            <a:gradFill rotWithShape="1">
              <a:gsLst>
                <a:gs pos="0">
                  <a:srgbClr val="777777"/>
                </a:gs>
                <a:gs pos="50000">
                  <a:srgbClr val="777777">
                    <a:gamma/>
                    <a:tint val="0"/>
                    <a:invGamma/>
                  </a:srgbClr>
                </a:gs>
                <a:gs pos="100000">
                  <a:srgbClr val="777777"/>
                </a:gs>
              </a:gsLst>
              <a:lin ang="5400000" scaled="1"/>
            </a:gradFill>
            <a:ln w="9525" cap="flat" cmpd="sng">
              <a:solidFill>
                <a:schemeClr val="tx1"/>
              </a:solidFill>
              <a:prstDash val="solid"/>
              <a:round/>
              <a:headEnd/>
              <a:tailEnd/>
            </a:ln>
            <a:effectLst/>
          </p:spPr>
          <p:txBody>
            <a:bodyPr wrap="none" anchor="ctr"/>
            <a:lstStyle/>
            <a:p>
              <a:endParaRPr lang="en-US"/>
            </a:p>
          </p:txBody>
        </p:sp>
      </p:grpSp>
      <p:pic>
        <p:nvPicPr>
          <p:cNvPr id="524361" name="Picture 73" descr="3144P"/>
          <p:cNvPicPr>
            <a:picLocks noChangeAspect="1" noChangeArrowheads="1"/>
          </p:cNvPicPr>
          <p:nvPr/>
        </p:nvPicPr>
        <p:blipFill>
          <a:blip r:embed="rId5" cstate="print"/>
          <a:srcRect/>
          <a:stretch>
            <a:fillRect/>
          </a:stretch>
        </p:blipFill>
        <p:spPr bwMode="auto">
          <a:xfrm>
            <a:off x="5580063" y="3572842"/>
            <a:ext cx="528637" cy="576263"/>
          </a:xfrm>
          <a:prstGeom prst="rect">
            <a:avLst/>
          </a:prstGeom>
          <a:noFill/>
          <a:ln w="9525" algn="ctr">
            <a:noFill/>
            <a:miter lim="800000"/>
            <a:headEnd/>
            <a:tailEnd/>
          </a:ln>
          <a:effectLst/>
        </p:spPr>
      </p:pic>
      <p:grpSp>
        <p:nvGrpSpPr>
          <p:cNvPr id="524377" name="Group 89"/>
          <p:cNvGrpSpPr>
            <a:grpSpLocks noChangeAspect="1"/>
          </p:cNvGrpSpPr>
          <p:nvPr/>
        </p:nvGrpSpPr>
        <p:grpSpPr bwMode="auto">
          <a:xfrm>
            <a:off x="8172450" y="80963"/>
            <a:ext cx="900113" cy="900112"/>
            <a:chOff x="4417" y="754"/>
            <a:chExt cx="1270" cy="1270"/>
          </a:xfrm>
        </p:grpSpPr>
        <p:sp>
          <p:nvSpPr>
            <p:cNvPr id="524378" name="AutoShape 90"/>
            <p:cNvSpPr>
              <a:spLocks noChangeAspect="1" noChangeArrowheads="1"/>
            </p:cNvSpPr>
            <p:nvPr/>
          </p:nvSpPr>
          <p:spPr bwMode="auto">
            <a:xfrm>
              <a:off x="4417" y="754"/>
              <a:ext cx="1270" cy="1270"/>
            </a:xfrm>
            <a:prstGeom prst="roundRect">
              <a:avLst>
                <a:gd name="adj" fmla="val 16667"/>
              </a:avLst>
            </a:prstGeom>
            <a:noFill/>
            <a:ln w="76200" algn="ctr">
              <a:solidFill>
                <a:srgbClr val="FF00FF"/>
              </a:solidFill>
              <a:round/>
              <a:headEnd/>
              <a:tailEnd/>
            </a:ln>
            <a:effectLst/>
          </p:spPr>
          <p:txBody>
            <a:bodyPr wrap="none" anchor="ctr"/>
            <a:lstStyle/>
            <a:p>
              <a:endParaRPr lang="en-US"/>
            </a:p>
          </p:txBody>
        </p:sp>
        <p:sp>
          <p:nvSpPr>
            <p:cNvPr id="524379" name="Rectangle 91"/>
            <p:cNvSpPr>
              <a:spLocks noChangeAspect="1" noChangeArrowheads="1"/>
            </p:cNvSpPr>
            <p:nvPr/>
          </p:nvSpPr>
          <p:spPr bwMode="auto">
            <a:xfrm>
              <a:off x="4513" y="1207"/>
              <a:ext cx="1089" cy="363"/>
            </a:xfrm>
            <a:prstGeom prst="rect">
              <a:avLst/>
            </a:prstGeom>
            <a:noFill/>
            <a:ln w="28575">
              <a:solidFill>
                <a:srgbClr val="FF00FF"/>
              </a:solidFill>
              <a:miter lim="800000"/>
              <a:headEnd/>
              <a:tailEnd/>
            </a:ln>
            <a:effectLst/>
          </p:spPr>
          <p:txBody>
            <a:bodyPr wrap="none" anchor="ctr"/>
            <a:lstStyle/>
            <a:p>
              <a:endParaRPr lang="en-US"/>
            </a:p>
          </p:txBody>
        </p:sp>
        <p:sp>
          <p:nvSpPr>
            <p:cNvPr id="524380" name="AutoShape 92"/>
            <p:cNvSpPr>
              <a:spLocks noChangeAspect="1" noChangeArrowheads="1"/>
            </p:cNvSpPr>
            <p:nvPr/>
          </p:nvSpPr>
          <p:spPr bwMode="auto">
            <a:xfrm rot="-5400000">
              <a:off x="4986" y="1561"/>
              <a:ext cx="126" cy="255"/>
            </a:xfrm>
            <a:prstGeom prst="flowChartCollate">
              <a:avLst/>
            </a:prstGeom>
            <a:noFill/>
            <a:ln w="28575">
              <a:solidFill>
                <a:srgbClr val="FF00FF"/>
              </a:solidFill>
              <a:miter lim="800000"/>
              <a:headEnd/>
              <a:tailEnd/>
            </a:ln>
            <a:effectLst/>
          </p:spPr>
          <p:txBody>
            <a:bodyPr wrap="none" anchor="ctr"/>
            <a:lstStyle/>
            <a:p>
              <a:endParaRPr lang="en-US"/>
            </a:p>
          </p:txBody>
        </p:sp>
        <p:sp>
          <p:nvSpPr>
            <p:cNvPr id="524381" name="Line 93"/>
            <p:cNvSpPr>
              <a:spLocks noChangeAspect="1" noChangeShapeType="1"/>
            </p:cNvSpPr>
            <p:nvPr/>
          </p:nvSpPr>
          <p:spPr bwMode="auto">
            <a:xfrm>
              <a:off x="5049" y="1563"/>
              <a:ext cx="0" cy="126"/>
            </a:xfrm>
            <a:prstGeom prst="line">
              <a:avLst/>
            </a:prstGeom>
            <a:noFill/>
            <a:ln w="28575">
              <a:solidFill>
                <a:srgbClr val="FF00FF"/>
              </a:solidFill>
              <a:round/>
              <a:headEnd/>
              <a:tailEnd/>
            </a:ln>
            <a:effectLst/>
          </p:spPr>
          <p:txBody>
            <a:bodyPr/>
            <a:lstStyle/>
            <a:p>
              <a:endParaRPr lang="en-US"/>
            </a:p>
          </p:txBody>
        </p:sp>
        <p:sp>
          <p:nvSpPr>
            <p:cNvPr id="524382" name="Line 94"/>
            <p:cNvSpPr>
              <a:spLocks noChangeAspect="1" noChangeShapeType="1"/>
            </p:cNvSpPr>
            <p:nvPr/>
          </p:nvSpPr>
          <p:spPr bwMode="auto">
            <a:xfrm>
              <a:off x="4649" y="845"/>
              <a:ext cx="0" cy="362"/>
            </a:xfrm>
            <a:prstGeom prst="line">
              <a:avLst/>
            </a:prstGeom>
            <a:noFill/>
            <a:ln w="28575">
              <a:solidFill>
                <a:srgbClr val="FF00FF"/>
              </a:solidFill>
              <a:prstDash val="sysDot"/>
              <a:round/>
              <a:headEnd/>
              <a:tailEnd/>
            </a:ln>
            <a:effectLst/>
          </p:spPr>
          <p:txBody>
            <a:bodyPr/>
            <a:lstStyle/>
            <a:p>
              <a:endParaRPr lang="en-US"/>
            </a:p>
          </p:txBody>
        </p:sp>
        <p:sp>
          <p:nvSpPr>
            <p:cNvPr id="524383" name="Line 95"/>
            <p:cNvSpPr>
              <a:spLocks noChangeAspect="1" noChangeShapeType="1"/>
            </p:cNvSpPr>
            <p:nvPr/>
          </p:nvSpPr>
          <p:spPr bwMode="auto">
            <a:xfrm>
              <a:off x="4922" y="845"/>
              <a:ext cx="0" cy="362"/>
            </a:xfrm>
            <a:prstGeom prst="line">
              <a:avLst/>
            </a:prstGeom>
            <a:noFill/>
            <a:ln w="28575">
              <a:solidFill>
                <a:srgbClr val="FF00FF"/>
              </a:solidFill>
              <a:prstDash val="sysDot"/>
              <a:round/>
              <a:headEnd/>
              <a:tailEnd/>
            </a:ln>
            <a:effectLst/>
          </p:spPr>
          <p:txBody>
            <a:bodyPr/>
            <a:lstStyle/>
            <a:p>
              <a:endParaRPr lang="en-US"/>
            </a:p>
          </p:txBody>
        </p:sp>
        <p:sp>
          <p:nvSpPr>
            <p:cNvPr id="524384" name="Line 96"/>
            <p:cNvSpPr>
              <a:spLocks noChangeAspect="1" noChangeShapeType="1"/>
            </p:cNvSpPr>
            <p:nvPr/>
          </p:nvSpPr>
          <p:spPr bwMode="auto">
            <a:xfrm>
              <a:off x="5195" y="845"/>
              <a:ext cx="0" cy="362"/>
            </a:xfrm>
            <a:prstGeom prst="line">
              <a:avLst/>
            </a:prstGeom>
            <a:noFill/>
            <a:ln w="28575">
              <a:solidFill>
                <a:srgbClr val="FF00FF"/>
              </a:solidFill>
              <a:prstDash val="sysDot"/>
              <a:round/>
              <a:headEnd/>
              <a:tailEnd/>
            </a:ln>
            <a:effectLst/>
          </p:spPr>
          <p:txBody>
            <a:bodyPr/>
            <a:lstStyle/>
            <a:p>
              <a:endParaRPr lang="en-US"/>
            </a:p>
          </p:txBody>
        </p:sp>
        <p:sp>
          <p:nvSpPr>
            <p:cNvPr id="524385" name="Line 97"/>
            <p:cNvSpPr>
              <a:spLocks noChangeAspect="1" noChangeShapeType="1"/>
            </p:cNvSpPr>
            <p:nvPr/>
          </p:nvSpPr>
          <p:spPr bwMode="auto">
            <a:xfrm>
              <a:off x="5468" y="845"/>
              <a:ext cx="0" cy="362"/>
            </a:xfrm>
            <a:prstGeom prst="line">
              <a:avLst/>
            </a:prstGeom>
            <a:noFill/>
            <a:ln w="28575">
              <a:solidFill>
                <a:srgbClr val="FF00FF"/>
              </a:solidFill>
              <a:prstDash val="sysDot"/>
              <a:round/>
              <a:headEnd/>
              <a:tailEnd/>
            </a:ln>
            <a:effectLst/>
          </p:spPr>
          <p:txBody>
            <a:bodyPr/>
            <a:lstStyle/>
            <a:p>
              <a:endParaRPr lang="en-US"/>
            </a:p>
          </p:txBody>
        </p:sp>
      </p:grpSp>
      <p:cxnSp>
        <p:nvCxnSpPr>
          <p:cNvPr id="48" name="Straight Connector 47"/>
          <p:cNvCxnSpPr>
            <a:stCxn id="524317" idx="2"/>
          </p:cNvCxnSpPr>
          <p:nvPr/>
        </p:nvCxnSpPr>
        <p:spPr bwMode="auto">
          <a:xfrm rot="16200000" flipH="1">
            <a:off x="6686922" y="4607520"/>
            <a:ext cx="794618" cy="592161"/>
          </a:xfrm>
          <a:prstGeom prst="line">
            <a:avLst/>
          </a:prstGeom>
          <a:solidFill>
            <a:schemeClr val="accent1"/>
          </a:solidFill>
          <a:ln w="38100" cap="flat" cmpd="sng" algn="ctr">
            <a:solidFill>
              <a:srgbClr val="FF9900"/>
            </a:solidFill>
            <a:prstDash val="solid"/>
            <a:round/>
            <a:headEnd type="none" w="med" len="med"/>
            <a:tailEnd type="none" w="med" len="med"/>
          </a:ln>
          <a:effectLst/>
        </p:spPr>
      </p:cxnSp>
      <p:cxnSp>
        <p:nvCxnSpPr>
          <p:cNvPr id="49" name="Straight Connector 48"/>
          <p:cNvCxnSpPr/>
          <p:nvPr/>
        </p:nvCxnSpPr>
        <p:spPr bwMode="auto">
          <a:xfrm>
            <a:off x="6012160" y="4076775"/>
            <a:ext cx="1368154" cy="1224137"/>
          </a:xfrm>
          <a:prstGeom prst="line">
            <a:avLst/>
          </a:prstGeom>
          <a:solidFill>
            <a:schemeClr val="accent1"/>
          </a:solidFill>
          <a:ln w="38100" cap="flat" cmpd="sng" algn="ctr">
            <a:solidFill>
              <a:srgbClr val="FF9900"/>
            </a:solidFill>
            <a:prstDash val="solid"/>
            <a:round/>
            <a:headEnd type="none" w="med" len="med"/>
            <a:tailEnd type="none" w="med" len="med"/>
          </a:ln>
          <a:effectLst/>
        </p:spPr>
      </p:cxnSp>
      <p:cxnSp>
        <p:nvCxnSpPr>
          <p:cNvPr id="51" name="Straight Connector 50"/>
          <p:cNvCxnSpPr/>
          <p:nvPr/>
        </p:nvCxnSpPr>
        <p:spPr bwMode="auto">
          <a:xfrm rot="5400000" flipH="1" flipV="1">
            <a:off x="6624230" y="5336915"/>
            <a:ext cx="792087" cy="720082"/>
          </a:xfrm>
          <a:prstGeom prst="line">
            <a:avLst/>
          </a:prstGeom>
          <a:solidFill>
            <a:schemeClr val="accent1"/>
          </a:solidFill>
          <a:ln w="38100" cap="flat" cmpd="sng" algn="ctr">
            <a:solidFill>
              <a:srgbClr val="FF9900"/>
            </a:solidFill>
            <a:prstDash val="solid"/>
            <a:round/>
            <a:headEnd type="none" w="med" len="med"/>
            <a:tailEnd type="none" w="med" len="med"/>
          </a:ln>
          <a:effectLst/>
        </p:spPr>
      </p:cxnSp>
      <p:cxnSp>
        <p:nvCxnSpPr>
          <p:cNvPr id="53" name="Straight Connector 52"/>
          <p:cNvCxnSpPr/>
          <p:nvPr/>
        </p:nvCxnSpPr>
        <p:spPr bwMode="auto">
          <a:xfrm>
            <a:off x="7380312" y="5300910"/>
            <a:ext cx="2232248" cy="0"/>
          </a:xfrm>
          <a:prstGeom prst="line">
            <a:avLst/>
          </a:prstGeom>
          <a:solidFill>
            <a:schemeClr val="accent1"/>
          </a:solidFill>
          <a:ln w="38100" cap="flat" cmpd="sng" algn="ctr">
            <a:solidFill>
              <a:srgbClr val="FF9900"/>
            </a:solidFill>
            <a:prstDash val="solid"/>
            <a:round/>
            <a:headEnd type="none" w="med" len="med"/>
            <a:tailEnd type="none" w="med" len="med"/>
          </a:ln>
          <a:effectLst/>
        </p:spPr>
      </p:cxnSp>
      <p:sp>
        <p:nvSpPr>
          <p:cNvPr id="50" name="Text Box 62"/>
          <p:cNvSpPr txBox="1">
            <a:spLocks noChangeArrowheads="1"/>
          </p:cNvSpPr>
          <p:nvPr/>
        </p:nvSpPr>
        <p:spPr bwMode="auto">
          <a:xfrm>
            <a:off x="611560" y="3140273"/>
            <a:ext cx="1117614" cy="338554"/>
          </a:xfrm>
          <a:prstGeom prst="rect">
            <a:avLst/>
          </a:prstGeom>
          <a:noFill/>
          <a:ln w="9525" algn="ctr">
            <a:noFill/>
            <a:miter lim="800000"/>
            <a:headEnd/>
            <a:tailEnd/>
          </a:ln>
          <a:effectLst/>
        </p:spPr>
        <p:txBody>
          <a:bodyPr wrap="none">
            <a:spAutoFit/>
          </a:bodyPr>
          <a:lstStyle/>
          <a:p>
            <a:pPr algn="l"/>
            <a:r>
              <a:rPr lang="en-US" dirty="0"/>
              <a:t>Pipe Rack</a:t>
            </a:r>
          </a:p>
        </p:txBody>
      </p:sp>
      <p:sp>
        <p:nvSpPr>
          <p:cNvPr id="52" name="Text Box 62"/>
          <p:cNvSpPr txBox="1">
            <a:spLocks noChangeArrowheads="1"/>
          </p:cNvSpPr>
          <p:nvPr/>
        </p:nvSpPr>
        <p:spPr bwMode="auto">
          <a:xfrm>
            <a:off x="2911985" y="6020593"/>
            <a:ext cx="957313" cy="338554"/>
          </a:xfrm>
          <a:prstGeom prst="rect">
            <a:avLst/>
          </a:prstGeom>
          <a:noFill/>
          <a:ln w="9525" algn="ctr">
            <a:noFill/>
            <a:miter lim="800000"/>
            <a:headEnd/>
            <a:tailEnd/>
          </a:ln>
          <a:effectLst/>
        </p:spPr>
        <p:txBody>
          <a:bodyPr wrap="none">
            <a:spAutoFit/>
          </a:bodyPr>
          <a:lstStyle/>
          <a:p>
            <a:pPr algn="l"/>
            <a:r>
              <a:rPr lang="en-US" dirty="0"/>
              <a:t>Eyelevel</a:t>
            </a:r>
          </a:p>
        </p:txBody>
      </p:sp>
      <p:sp>
        <p:nvSpPr>
          <p:cNvPr id="54" name="Line Callout 2 53"/>
          <p:cNvSpPr/>
          <p:nvPr/>
        </p:nvSpPr>
        <p:spPr bwMode="auto">
          <a:xfrm>
            <a:off x="7380312" y="3212976"/>
            <a:ext cx="1656184" cy="1872208"/>
          </a:xfrm>
          <a:prstGeom prst="borderCallout2">
            <a:avLst>
              <a:gd name="adj1" fmla="val 18195"/>
              <a:gd name="adj2" fmla="val 1078"/>
              <a:gd name="adj3" fmla="val 18750"/>
              <a:gd name="adj4" fmla="val -11020"/>
              <a:gd name="adj5" fmla="val 49784"/>
              <a:gd name="adj6" fmla="val -25335"/>
            </a:avLst>
          </a:prstGeom>
          <a:solidFill>
            <a:srgbClr val="3C9EE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sng" strike="noStrike" cap="none" normalizeH="0" baseline="0" dirty="0">
                <a:ln>
                  <a:noFill/>
                </a:ln>
                <a:solidFill>
                  <a:srgbClr val="000000"/>
                </a:solidFill>
                <a:effectLst/>
                <a:latin typeface="Arial" charset="0"/>
              </a:rPr>
              <a:t>Virtual</a:t>
            </a:r>
            <a:r>
              <a:rPr kumimoji="0" lang="en-US" sz="1400" b="1" i="0" u="sng" strike="noStrike" cap="none" normalizeH="0" dirty="0">
                <a:ln>
                  <a:noFill/>
                </a:ln>
                <a:solidFill>
                  <a:srgbClr val="000000"/>
                </a:solidFill>
                <a:effectLst/>
                <a:latin typeface="Arial" charset="0"/>
              </a:rPr>
              <a:t> Signa</a:t>
            </a:r>
            <a:r>
              <a:rPr lang="en-US" sz="1400" b="1" u="sng" dirty="0"/>
              <a:t>l Conditioner</a:t>
            </a:r>
          </a:p>
          <a:p>
            <a:pPr algn="l">
              <a:buFont typeface="Arial" pitchFamily="34" charset="0"/>
              <a:buChar char="•"/>
            </a:pPr>
            <a:r>
              <a:rPr lang="en-US" sz="1400" dirty="0"/>
              <a:t>Signal calculator</a:t>
            </a:r>
          </a:p>
          <a:p>
            <a:pPr algn="l">
              <a:buFont typeface="Arial" pitchFamily="34" charset="0"/>
              <a:buChar char="•"/>
            </a:pPr>
            <a:r>
              <a:rPr lang="en-US" sz="1400" dirty="0"/>
              <a:t>Min/max selector</a:t>
            </a:r>
          </a:p>
          <a:p>
            <a:pPr algn="l">
              <a:buFont typeface="Arial" pitchFamily="34" charset="0"/>
              <a:buChar char="•"/>
            </a:pPr>
            <a:r>
              <a:rPr lang="en-US" sz="1400" dirty="0"/>
              <a:t>Signal limiting</a:t>
            </a:r>
          </a:p>
          <a:p>
            <a:pPr algn="l">
              <a:buFont typeface="Arial" pitchFamily="34" charset="0"/>
              <a:buChar char="•"/>
            </a:pPr>
            <a:r>
              <a:rPr lang="en-US" sz="1400" dirty="0"/>
              <a:t>Signal switching</a:t>
            </a:r>
          </a:p>
          <a:p>
            <a:pPr algn="l">
              <a:buFont typeface="Arial" pitchFamily="34" charset="0"/>
              <a:buChar char="•"/>
            </a:pPr>
            <a:r>
              <a:rPr lang="en-US" sz="1400"/>
              <a:t>Lookup table</a:t>
            </a:r>
            <a:endParaRPr lang="en-US" sz="1400" dirty="0"/>
          </a:p>
          <a:p>
            <a:pPr algn="l">
              <a:buFont typeface="Arial" pitchFamily="34" charset="0"/>
              <a:buChar char="•"/>
            </a:pPr>
            <a:r>
              <a:rPr kumimoji="0" lang="en-US" sz="1400" b="0" i="0" u="none" strike="noStrike" cap="none" normalizeH="0" baseline="0" dirty="0">
                <a:ln>
                  <a:noFill/>
                </a:ln>
                <a:solidFill>
                  <a:srgbClr val="000000"/>
                </a:solidFill>
                <a:effectLst/>
                <a:latin typeface="Arial" charset="0"/>
              </a:rPr>
              <a:t>Etc.</a:t>
            </a:r>
          </a:p>
        </p:txBody>
      </p:sp>
      <p:sp>
        <p:nvSpPr>
          <p:cNvPr id="55" name="Line Callout 2 53"/>
          <p:cNvSpPr/>
          <p:nvPr/>
        </p:nvSpPr>
        <p:spPr bwMode="auto">
          <a:xfrm>
            <a:off x="5014892" y="4429616"/>
            <a:ext cx="962386" cy="1087914"/>
          </a:xfrm>
          <a:prstGeom prst="borderCallout2">
            <a:avLst>
              <a:gd name="adj1" fmla="val 16348"/>
              <a:gd name="adj2" fmla="val 96092"/>
              <a:gd name="adj3" fmla="val 15979"/>
              <a:gd name="adj4" fmla="val 120538"/>
              <a:gd name="adj5" fmla="val 123675"/>
              <a:gd name="adj6" fmla="val 193928"/>
            </a:avLst>
          </a:prstGeom>
          <a:solidFill>
            <a:srgbClr val="3C9EE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rPr>
              <a:t>“Virtual Impulse Lines”</a:t>
            </a:r>
          </a:p>
        </p:txBody>
      </p:sp>
    </p:spTree>
    <p:extLst>
      <p:ext uri="{BB962C8B-B14F-4D97-AF65-F5344CB8AC3E}">
        <p14:creationId xmlns:p14="http://schemas.microsoft.com/office/powerpoint/2010/main" val="94779272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 descr="Topworx Valvetop DXP"/>
          <p:cNvPicPr>
            <a:picLocks noChangeAspect="1" noChangeArrowheads="1"/>
          </p:cNvPicPr>
          <p:nvPr/>
        </p:nvPicPr>
        <p:blipFill>
          <a:blip r:embed="rId3" cstate="print"/>
          <a:srcRect/>
          <a:stretch>
            <a:fillRect/>
          </a:stretch>
        </p:blipFill>
        <p:spPr bwMode="auto">
          <a:xfrm>
            <a:off x="2051720" y="3682094"/>
            <a:ext cx="1224136" cy="2423034"/>
          </a:xfrm>
          <a:prstGeom prst="rect">
            <a:avLst/>
          </a:prstGeom>
          <a:noFill/>
          <a:ln w="9525">
            <a:noFill/>
            <a:miter lim="800000"/>
            <a:headEnd/>
            <a:tailEnd/>
          </a:ln>
          <a:effectLst/>
        </p:spPr>
      </p:pic>
      <p:sp>
        <p:nvSpPr>
          <p:cNvPr id="433157" name="Rectangle 5"/>
          <p:cNvSpPr>
            <a:spLocks noGrp="1" noChangeArrowheads="1"/>
          </p:cNvSpPr>
          <p:nvPr>
            <p:ph type="title"/>
          </p:nvPr>
        </p:nvSpPr>
        <p:spPr/>
        <p:txBody>
          <a:bodyPr/>
          <a:lstStyle/>
          <a:p>
            <a:r>
              <a:rPr lang="en-US" dirty="0"/>
              <a:t>Platform for the Future</a:t>
            </a:r>
          </a:p>
        </p:txBody>
      </p:sp>
      <p:pic>
        <p:nvPicPr>
          <p:cNvPr id="433155" name="Picture 3" descr="848T"/>
          <p:cNvPicPr>
            <a:picLocks noChangeAspect="1" noChangeArrowheads="1"/>
          </p:cNvPicPr>
          <p:nvPr/>
        </p:nvPicPr>
        <p:blipFill>
          <a:blip r:embed="rId4" cstate="print"/>
          <a:srcRect/>
          <a:stretch>
            <a:fillRect/>
          </a:stretch>
        </p:blipFill>
        <p:spPr bwMode="auto">
          <a:xfrm>
            <a:off x="539552" y="1196975"/>
            <a:ext cx="1736725" cy="1268413"/>
          </a:xfrm>
          <a:prstGeom prst="rect">
            <a:avLst/>
          </a:prstGeom>
          <a:noFill/>
          <a:ln w="9525" algn="ctr">
            <a:noFill/>
            <a:miter lim="800000"/>
            <a:headEnd/>
            <a:tailEnd/>
          </a:ln>
          <a:effectLst/>
        </p:spPr>
      </p:pic>
      <p:sp>
        <p:nvSpPr>
          <p:cNvPr id="433158" name="Text Box 6"/>
          <p:cNvSpPr txBox="1">
            <a:spLocks noChangeArrowheads="1"/>
          </p:cNvSpPr>
          <p:nvPr/>
        </p:nvSpPr>
        <p:spPr bwMode="auto">
          <a:xfrm>
            <a:off x="2306439" y="1196752"/>
            <a:ext cx="2913633" cy="830997"/>
          </a:xfrm>
          <a:prstGeom prst="rect">
            <a:avLst/>
          </a:prstGeom>
          <a:noFill/>
          <a:ln w="9525" algn="ctr">
            <a:noFill/>
            <a:miter lim="800000"/>
            <a:headEnd/>
            <a:tailEnd/>
          </a:ln>
          <a:effectLst/>
        </p:spPr>
        <p:txBody>
          <a:bodyPr wrap="square">
            <a:spAutoFit/>
          </a:bodyPr>
          <a:lstStyle/>
          <a:p>
            <a:pPr algn="l"/>
            <a:r>
              <a:rPr lang="en-US" dirty="0"/>
              <a:t>Fieldbus multi-channel two-wire temperature transmitter</a:t>
            </a:r>
          </a:p>
          <a:p>
            <a:pPr algn="l">
              <a:buFont typeface="Arial" pitchFamily="34" charset="0"/>
              <a:buChar char="•"/>
            </a:pPr>
            <a:r>
              <a:rPr lang="en-US" dirty="0"/>
              <a:t> 8 channel, universal input</a:t>
            </a:r>
          </a:p>
        </p:txBody>
      </p:sp>
      <p:sp>
        <p:nvSpPr>
          <p:cNvPr id="433164" name="AutoShape 12"/>
          <p:cNvSpPr>
            <a:spLocks noChangeArrowheads="1"/>
          </p:cNvSpPr>
          <p:nvPr/>
        </p:nvSpPr>
        <p:spPr bwMode="auto">
          <a:xfrm>
            <a:off x="3975720" y="3121025"/>
            <a:ext cx="1676400" cy="1676400"/>
          </a:xfrm>
          <a:prstGeom prst="foldedCorner">
            <a:avLst>
              <a:gd name="adj" fmla="val 12500"/>
            </a:avLst>
          </a:prstGeom>
          <a:solidFill>
            <a:srgbClr val="FFFF99"/>
          </a:solidFill>
          <a:ln w="9525">
            <a:solidFill>
              <a:schemeClr val="tx1"/>
            </a:solidFill>
            <a:round/>
            <a:headEnd/>
            <a:tailEnd/>
          </a:ln>
          <a:effectLst/>
        </p:spPr>
        <p:txBody>
          <a:bodyPr anchor="ctr"/>
          <a:lstStyle/>
          <a:p>
            <a:pPr eaLnBrk="1" hangingPunct="1"/>
            <a:r>
              <a:rPr lang="en-US" sz="1800">
                <a:solidFill>
                  <a:schemeClr val="tx1"/>
                </a:solidFill>
                <a:cs typeface="Arial" charset="0"/>
              </a:rPr>
              <a:t>Without fieldbus you cannot benefit from new innovations</a:t>
            </a:r>
          </a:p>
        </p:txBody>
      </p:sp>
      <p:pic>
        <p:nvPicPr>
          <p:cNvPr id="433165" name="Picture 13" descr="3144P"/>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660232" y="5492618"/>
            <a:ext cx="1044417" cy="960718"/>
          </a:xfrm>
          <a:prstGeom prst="rect">
            <a:avLst/>
          </a:prstGeom>
          <a:noFill/>
          <a:ln w="9525" algn="ctr">
            <a:noFill/>
            <a:miter lim="800000"/>
            <a:headEnd/>
            <a:tailEnd/>
          </a:ln>
          <a:effectLst/>
        </p:spPr>
      </p:pic>
      <p:sp>
        <p:nvSpPr>
          <p:cNvPr id="433166" name="Text Box 14"/>
          <p:cNvSpPr txBox="1">
            <a:spLocks noChangeArrowheads="1"/>
          </p:cNvSpPr>
          <p:nvPr/>
        </p:nvSpPr>
        <p:spPr bwMode="auto">
          <a:xfrm>
            <a:off x="3059832" y="5589240"/>
            <a:ext cx="3726341" cy="584775"/>
          </a:xfrm>
          <a:prstGeom prst="rect">
            <a:avLst/>
          </a:prstGeom>
          <a:noFill/>
          <a:ln w="9525" algn="ctr">
            <a:noFill/>
            <a:miter lim="800000"/>
            <a:headEnd/>
            <a:tailEnd/>
          </a:ln>
          <a:effectLst/>
        </p:spPr>
        <p:txBody>
          <a:bodyPr wrap="none">
            <a:spAutoFit/>
          </a:bodyPr>
          <a:lstStyle/>
          <a:p>
            <a:pPr algn="l">
              <a:spcBef>
                <a:spcPts val="0"/>
              </a:spcBef>
            </a:pPr>
            <a:r>
              <a:rPr lang="en-US" dirty="0"/>
              <a:t>Dual Fieldbus Temperature Transmitter</a:t>
            </a:r>
          </a:p>
          <a:p>
            <a:pPr algn="l">
              <a:spcBef>
                <a:spcPts val="0"/>
              </a:spcBef>
            </a:pPr>
            <a:r>
              <a:rPr lang="en-US" dirty="0"/>
              <a:t>- 2 channels can be used for control</a:t>
            </a:r>
          </a:p>
        </p:txBody>
      </p:sp>
      <p:pic>
        <p:nvPicPr>
          <p:cNvPr id="433168" name="Picture 16" descr="752"/>
          <p:cNvPicPr>
            <a:picLocks noChangeAspect="1" noChangeArrowheads="1"/>
          </p:cNvPicPr>
          <p:nvPr/>
        </p:nvPicPr>
        <p:blipFill>
          <a:blip r:embed="rId6" cstate="print"/>
          <a:srcRect/>
          <a:stretch>
            <a:fillRect/>
          </a:stretch>
        </p:blipFill>
        <p:spPr bwMode="auto">
          <a:xfrm>
            <a:off x="5148064" y="1772816"/>
            <a:ext cx="1275988" cy="1132334"/>
          </a:xfrm>
          <a:prstGeom prst="rect">
            <a:avLst/>
          </a:prstGeom>
          <a:noFill/>
          <a:ln w="9525">
            <a:noFill/>
            <a:miter lim="800000"/>
            <a:headEnd/>
            <a:tailEnd/>
          </a:ln>
        </p:spPr>
      </p:pic>
      <p:sp>
        <p:nvSpPr>
          <p:cNvPr id="433169" name="Text Box 17"/>
          <p:cNvSpPr txBox="1">
            <a:spLocks noChangeArrowheads="1"/>
          </p:cNvSpPr>
          <p:nvPr/>
        </p:nvSpPr>
        <p:spPr bwMode="auto">
          <a:xfrm>
            <a:off x="2175279" y="2276872"/>
            <a:ext cx="3078086" cy="707886"/>
          </a:xfrm>
          <a:prstGeom prst="rect">
            <a:avLst/>
          </a:prstGeom>
          <a:noFill/>
          <a:ln w="9525" algn="ctr">
            <a:noFill/>
            <a:miter lim="800000"/>
            <a:headEnd/>
            <a:tailEnd/>
          </a:ln>
          <a:effectLst/>
        </p:spPr>
        <p:txBody>
          <a:bodyPr wrap="none">
            <a:spAutoFit/>
          </a:bodyPr>
          <a:lstStyle/>
          <a:p>
            <a:pPr algn="r">
              <a:spcBef>
                <a:spcPct val="50000"/>
              </a:spcBef>
            </a:pPr>
            <a:r>
              <a:rPr lang="en-US"/>
              <a:t>Multi-variable </a:t>
            </a:r>
            <a:r>
              <a:rPr lang="en-US" dirty="0"/>
              <a:t>Fieldbus Indicator</a:t>
            </a:r>
          </a:p>
          <a:p>
            <a:pPr algn="r">
              <a:spcBef>
                <a:spcPct val="50000"/>
              </a:spcBef>
            </a:pPr>
            <a:r>
              <a:rPr lang="en-US" dirty="0"/>
              <a:t>8-point</a:t>
            </a:r>
          </a:p>
        </p:txBody>
      </p:sp>
      <p:grpSp>
        <p:nvGrpSpPr>
          <p:cNvPr id="2" name="Group 18"/>
          <p:cNvGrpSpPr>
            <a:grpSpLocks noChangeAspect="1"/>
          </p:cNvGrpSpPr>
          <p:nvPr/>
        </p:nvGrpSpPr>
        <p:grpSpPr bwMode="auto">
          <a:xfrm>
            <a:off x="8172450" y="115888"/>
            <a:ext cx="900113" cy="900112"/>
            <a:chOff x="1701" y="754"/>
            <a:chExt cx="1270" cy="1270"/>
          </a:xfrm>
        </p:grpSpPr>
        <p:sp>
          <p:nvSpPr>
            <p:cNvPr id="433171" name="AutoShape 19"/>
            <p:cNvSpPr>
              <a:spLocks noChangeAspect="1" noChangeArrowheads="1"/>
            </p:cNvSpPr>
            <p:nvPr/>
          </p:nvSpPr>
          <p:spPr bwMode="auto">
            <a:xfrm>
              <a:off x="1701" y="754"/>
              <a:ext cx="1270" cy="1270"/>
            </a:xfrm>
            <a:prstGeom prst="roundRect">
              <a:avLst>
                <a:gd name="adj" fmla="val 16667"/>
              </a:avLst>
            </a:prstGeom>
            <a:noFill/>
            <a:ln w="76200" algn="ctr">
              <a:solidFill>
                <a:srgbClr val="000000"/>
              </a:solidFill>
              <a:round/>
              <a:headEnd/>
              <a:tailEnd/>
            </a:ln>
            <a:effectLst/>
          </p:spPr>
          <p:txBody>
            <a:bodyPr wrap="none" anchor="ctr"/>
            <a:lstStyle/>
            <a:p>
              <a:endParaRPr lang="en-US"/>
            </a:p>
          </p:txBody>
        </p:sp>
        <p:sp>
          <p:nvSpPr>
            <p:cNvPr id="433172" name="Rectangle 20"/>
            <p:cNvSpPr>
              <a:spLocks noChangeAspect="1" noChangeArrowheads="1"/>
            </p:cNvSpPr>
            <p:nvPr/>
          </p:nvSpPr>
          <p:spPr bwMode="auto">
            <a:xfrm>
              <a:off x="1791" y="1207"/>
              <a:ext cx="1089" cy="363"/>
            </a:xfrm>
            <a:prstGeom prst="rect">
              <a:avLst/>
            </a:prstGeom>
            <a:noFill/>
            <a:ln w="28575">
              <a:solidFill>
                <a:schemeClr val="tx1"/>
              </a:solidFill>
              <a:miter lim="800000"/>
              <a:headEnd/>
              <a:tailEnd/>
            </a:ln>
            <a:effectLst/>
          </p:spPr>
          <p:txBody>
            <a:bodyPr wrap="none" anchor="ctr"/>
            <a:lstStyle/>
            <a:p>
              <a:endParaRPr lang="en-US"/>
            </a:p>
          </p:txBody>
        </p:sp>
        <p:sp>
          <p:nvSpPr>
            <p:cNvPr id="433173" name="Freeform 21"/>
            <p:cNvSpPr>
              <a:spLocks noChangeAspect="1"/>
            </p:cNvSpPr>
            <p:nvPr/>
          </p:nvSpPr>
          <p:spPr bwMode="auto">
            <a:xfrm>
              <a:off x="1883" y="1570"/>
              <a:ext cx="90" cy="363"/>
            </a:xfrm>
            <a:custGeom>
              <a:avLst/>
              <a:gdLst/>
              <a:ahLst/>
              <a:cxnLst>
                <a:cxn ang="0">
                  <a:pos x="0" y="0"/>
                </a:cxn>
                <a:cxn ang="0">
                  <a:pos x="0" y="318"/>
                </a:cxn>
                <a:cxn ang="0">
                  <a:pos x="45" y="363"/>
                </a:cxn>
                <a:cxn ang="0">
                  <a:pos x="90" y="318"/>
                </a:cxn>
                <a:cxn ang="0">
                  <a:pos x="90" y="0"/>
                </a:cxn>
              </a:cxnLst>
              <a:rect l="0" t="0" r="r" b="b"/>
              <a:pathLst>
                <a:path w="90" h="363">
                  <a:moveTo>
                    <a:pt x="0" y="0"/>
                  </a:moveTo>
                  <a:lnTo>
                    <a:pt x="0" y="318"/>
                  </a:lnTo>
                  <a:lnTo>
                    <a:pt x="45" y="363"/>
                  </a:lnTo>
                  <a:lnTo>
                    <a:pt x="90" y="318"/>
                  </a:lnTo>
                  <a:lnTo>
                    <a:pt x="90" y="0"/>
                  </a:lnTo>
                </a:path>
              </a:pathLst>
            </a:custGeom>
            <a:noFill/>
            <a:ln w="28575" cmpd="sng">
              <a:solidFill>
                <a:schemeClr val="tx1"/>
              </a:solidFill>
              <a:round/>
              <a:headEnd/>
              <a:tailEnd/>
            </a:ln>
            <a:effectLst/>
          </p:spPr>
          <p:txBody>
            <a:bodyPr/>
            <a:lstStyle/>
            <a:p>
              <a:endParaRPr lang="en-US"/>
            </a:p>
          </p:txBody>
        </p:sp>
        <p:sp>
          <p:nvSpPr>
            <p:cNvPr id="433174" name="Freeform 22"/>
            <p:cNvSpPr>
              <a:spLocks noChangeAspect="1"/>
            </p:cNvSpPr>
            <p:nvPr/>
          </p:nvSpPr>
          <p:spPr bwMode="auto">
            <a:xfrm>
              <a:off x="2155" y="1570"/>
              <a:ext cx="90" cy="363"/>
            </a:xfrm>
            <a:custGeom>
              <a:avLst/>
              <a:gdLst/>
              <a:ahLst/>
              <a:cxnLst>
                <a:cxn ang="0">
                  <a:pos x="0" y="0"/>
                </a:cxn>
                <a:cxn ang="0">
                  <a:pos x="0" y="318"/>
                </a:cxn>
                <a:cxn ang="0">
                  <a:pos x="45" y="363"/>
                </a:cxn>
                <a:cxn ang="0">
                  <a:pos x="90" y="318"/>
                </a:cxn>
                <a:cxn ang="0">
                  <a:pos x="90" y="0"/>
                </a:cxn>
              </a:cxnLst>
              <a:rect l="0" t="0" r="r" b="b"/>
              <a:pathLst>
                <a:path w="90" h="363">
                  <a:moveTo>
                    <a:pt x="0" y="0"/>
                  </a:moveTo>
                  <a:lnTo>
                    <a:pt x="0" y="318"/>
                  </a:lnTo>
                  <a:lnTo>
                    <a:pt x="45" y="363"/>
                  </a:lnTo>
                  <a:lnTo>
                    <a:pt x="90" y="318"/>
                  </a:lnTo>
                  <a:lnTo>
                    <a:pt x="90" y="0"/>
                  </a:lnTo>
                </a:path>
              </a:pathLst>
            </a:custGeom>
            <a:noFill/>
            <a:ln w="28575" cmpd="sng">
              <a:solidFill>
                <a:schemeClr val="tx1"/>
              </a:solidFill>
              <a:round/>
              <a:headEnd/>
              <a:tailEnd/>
            </a:ln>
            <a:effectLst/>
          </p:spPr>
          <p:txBody>
            <a:bodyPr/>
            <a:lstStyle/>
            <a:p>
              <a:endParaRPr lang="en-US"/>
            </a:p>
          </p:txBody>
        </p:sp>
        <p:sp>
          <p:nvSpPr>
            <p:cNvPr id="433175" name="Freeform 23"/>
            <p:cNvSpPr>
              <a:spLocks noChangeAspect="1"/>
            </p:cNvSpPr>
            <p:nvPr/>
          </p:nvSpPr>
          <p:spPr bwMode="auto">
            <a:xfrm>
              <a:off x="2427" y="1570"/>
              <a:ext cx="90" cy="363"/>
            </a:xfrm>
            <a:custGeom>
              <a:avLst/>
              <a:gdLst/>
              <a:ahLst/>
              <a:cxnLst>
                <a:cxn ang="0">
                  <a:pos x="0" y="0"/>
                </a:cxn>
                <a:cxn ang="0">
                  <a:pos x="0" y="318"/>
                </a:cxn>
                <a:cxn ang="0">
                  <a:pos x="45" y="363"/>
                </a:cxn>
                <a:cxn ang="0">
                  <a:pos x="90" y="318"/>
                </a:cxn>
                <a:cxn ang="0">
                  <a:pos x="90" y="0"/>
                </a:cxn>
              </a:cxnLst>
              <a:rect l="0" t="0" r="r" b="b"/>
              <a:pathLst>
                <a:path w="90" h="363">
                  <a:moveTo>
                    <a:pt x="0" y="0"/>
                  </a:moveTo>
                  <a:lnTo>
                    <a:pt x="0" y="318"/>
                  </a:lnTo>
                  <a:lnTo>
                    <a:pt x="45" y="363"/>
                  </a:lnTo>
                  <a:lnTo>
                    <a:pt x="90" y="318"/>
                  </a:lnTo>
                  <a:lnTo>
                    <a:pt x="90" y="0"/>
                  </a:lnTo>
                </a:path>
              </a:pathLst>
            </a:custGeom>
            <a:noFill/>
            <a:ln w="28575" cmpd="sng">
              <a:solidFill>
                <a:schemeClr val="tx1"/>
              </a:solidFill>
              <a:round/>
              <a:headEnd/>
              <a:tailEnd/>
            </a:ln>
            <a:effectLst/>
          </p:spPr>
          <p:txBody>
            <a:bodyPr/>
            <a:lstStyle/>
            <a:p>
              <a:endParaRPr lang="en-US"/>
            </a:p>
          </p:txBody>
        </p:sp>
        <p:sp>
          <p:nvSpPr>
            <p:cNvPr id="433176" name="Freeform 24"/>
            <p:cNvSpPr>
              <a:spLocks noChangeAspect="1"/>
            </p:cNvSpPr>
            <p:nvPr/>
          </p:nvSpPr>
          <p:spPr bwMode="auto">
            <a:xfrm>
              <a:off x="2699" y="1570"/>
              <a:ext cx="90" cy="363"/>
            </a:xfrm>
            <a:custGeom>
              <a:avLst/>
              <a:gdLst/>
              <a:ahLst/>
              <a:cxnLst>
                <a:cxn ang="0">
                  <a:pos x="0" y="0"/>
                </a:cxn>
                <a:cxn ang="0">
                  <a:pos x="0" y="318"/>
                </a:cxn>
                <a:cxn ang="0">
                  <a:pos x="45" y="363"/>
                </a:cxn>
                <a:cxn ang="0">
                  <a:pos x="90" y="318"/>
                </a:cxn>
                <a:cxn ang="0">
                  <a:pos x="90" y="0"/>
                </a:cxn>
              </a:cxnLst>
              <a:rect l="0" t="0" r="r" b="b"/>
              <a:pathLst>
                <a:path w="90" h="363">
                  <a:moveTo>
                    <a:pt x="0" y="0"/>
                  </a:moveTo>
                  <a:lnTo>
                    <a:pt x="0" y="318"/>
                  </a:lnTo>
                  <a:lnTo>
                    <a:pt x="45" y="363"/>
                  </a:lnTo>
                  <a:lnTo>
                    <a:pt x="90" y="318"/>
                  </a:lnTo>
                  <a:lnTo>
                    <a:pt x="90" y="0"/>
                  </a:lnTo>
                </a:path>
              </a:pathLst>
            </a:custGeom>
            <a:noFill/>
            <a:ln w="28575" cmpd="sng">
              <a:solidFill>
                <a:schemeClr val="tx1"/>
              </a:solidFill>
              <a:round/>
              <a:headEnd/>
              <a:tailEnd/>
            </a:ln>
            <a:effectLst/>
          </p:spPr>
          <p:txBody>
            <a:bodyPr/>
            <a:lstStyle/>
            <a:p>
              <a:endParaRPr lang="en-US"/>
            </a:p>
          </p:txBody>
        </p:sp>
        <p:sp>
          <p:nvSpPr>
            <p:cNvPr id="433177" name="Line 25"/>
            <p:cNvSpPr>
              <a:spLocks noChangeAspect="1" noChangeShapeType="1"/>
            </p:cNvSpPr>
            <p:nvPr/>
          </p:nvSpPr>
          <p:spPr bwMode="auto">
            <a:xfrm>
              <a:off x="1927" y="845"/>
              <a:ext cx="0" cy="362"/>
            </a:xfrm>
            <a:prstGeom prst="line">
              <a:avLst/>
            </a:prstGeom>
            <a:noFill/>
            <a:ln w="28575">
              <a:solidFill>
                <a:schemeClr val="tx1"/>
              </a:solidFill>
              <a:prstDash val="sysDot"/>
              <a:round/>
              <a:headEnd/>
              <a:tailEnd/>
            </a:ln>
            <a:effectLst/>
          </p:spPr>
          <p:txBody>
            <a:bodyPr/>
            <a:lstStyle/>
            <a:p>
              <a:endParaRPr lang="en-US"/>
            </a:p>
          </p:txBody>
        </p:sp>
        <p:sp>
          <p:nvSpPr>
            <p:cNvPr id="433178" name="Line 26"/>
            <p:cNvSpPr>
              <a:spLocks noChangeAspect="1" noChangeShapeType="1"/>
            </p:cNvSpPr>
            <p:nvPr/>
          </p:nvSpPr>
          <p:spPr bwMode="auto">
            <a:xfrm>
              <a:off x="2200" y="845"/>
              <a:ext cx="0" cy="362"/>
            </a:xfrm>
            <a:prstGeom prst="line">
              <a:avLst/>
            </a:prstGeom>
            <a:noFill/>
            <a:ln w="28575">
              <a:solidFill>
                <a:schemeClr val="tx1"/>
              </a:solidFill>
              <a:prstDash val="sysDot"/>
              <a:round/>
              <a:headEnd/>
              <a:tailEnd/>
            </a:ln>
            <a:effectLst/>
          </p:spPr>
          <p:txBody>
            <a:bodyPr/>
            <a:lstStyle/>
            <a:p>
              <a:endParaRPr lang="en-US"/>
            </a:p>
          </p:txBody>
        </p:sp>
        <p:sp>
          <p:nvSpPr>
            <p:cNvPr id="433179" name="Line 27"/>
            <p:cNvSpPr>
              <a:spLocks noChangeAspect="1" noChangeShapeType="1"/>
            </p:cNvSpPr>
            <p:nvPr/>
          </p:nvSpPr>
          <p:spPr bwMode="auto">
            <a:xfrm>
              <a:off x="2473" y="845"/>
              <a:ext cx="0" cy="362"/>
            </a:xfrm>
            <a:prstGeom prst="line">
              <a:avLst/>
            </a:prstGeom>
            <a:noFill/>
            <a:ln w="28575">
              <a:solidFill>
                <a:schemeClr val="tx1"/>
              </a:solidFill>
              <a:prstDash val="sysDot"/>
              <a:round/>
              <a:headEnd/>
              <a:tailEnd/>
            </a:ln>
            <a:effectLst/>
          </p:spPr>
          <p:txBody>
            <a:bodyPr/>
            <a:lstStyle/>
            <a:p>
              <a:endParaRPr lang="en-US"/>
            </a:p>
          </p:txBody>
        </p:sp>
        <p:sp>
          <p:nvSpPr>
            <p:cNvPr id="433180" name="Line 28"/>
            <p:cNvSpPr>
              <a:spLocks noChangeAspect="1" noChangeShapeType="1"/>
            </p:cNvSpPr>
            <p:nvPr/>
          </p:nvSpPr>
          <p:spPr bwMode="auto">
            <a:xfrm>
              <a:off x="2746" y="845"/>
              <a:ext cx="0" cy="362"/>
            </a:xfrm>
            <a:prstGeom prst="line">
              <a:avLst/>
            </a:prstGeom>
            <a:noFill/>
            <a:ln w="28575">
              <a:solidFill>
                <a:schemeClr val="tx1"/>
              </a:solidFill>
              <a:prstDash val="sysDot"/>
              <a:round/>
              <a:headEnd/>
              <a:tailEnd/>
            </a:ln>
            <a:effectLst/>
          </p:spPr>
          <p:txBody>
            <a:bodyPr/>
            <a:lstStyle/>
            <a:p>
              <a:endParaRPr lang="en-US"/>
            </a:p>
          </p:txBody>
        </p:sp>
      </p:grpSp>
      <p:pic>
        <p:nvPicPr>
          <p:cNvPr id="24" name="Picture 47"/>
          <p:cNvPicPr>
            <a:picLocks noChangeAspect="1" noChangeArrowheads="1"/>
          </p:cNvPicPr>
          <p:nvPr/>
        </p:nvPicPr>
        <p:blipFill>
          <a:blip r:embed="rId7" cstate="print"/>
          <a:srcRect/>
          <a:stretch>
            <a:fillRect/>
          </a:stretch>
        </p:blipFill>
        <p:spPr bwMode="auto">
          <a:xfrm>
            <a:off x="2339752" y="2708920"/>
            <a:ext cx="1428760" cy="1021143"/>
          </a:xfrm>
          <a:prstGeom prst="rect">
            <a:avLst/>
          </a:prstGeom>
          <a:noFill/>
          <a:ln w="9525" algn="ctr">
            <a:noFill/>
            <a:miter lim="800000"/>
            <a:headEnd/>
            <a:tailEnd/>
          </a:ln>
          <a:effectLst/>
        </p:spPr>
      </p:pic>
      <p:sp>
        <p:nvSpPr>
          <p:cNvPr id="27" name="Text Box 14"/>
          <p:cNvSpPr txBox="1">
            <a:spLocks noChangeArrowheads="1"/>
          </p:cNvSpPr>
          <p:nvPr/>
        </p:nvSpPr>
        <p:spPr bwMode="auto">
          <a:xfrm>
            <a:off x="3203714" y="4797152"/>
            <a:ext cx="3168486" cy="584775"/>
          </a:xfrm>
          <a:prstGeom prst="rect">
            <a:avLst/>
          </a:prstGeom>
          <a:noFill/>
          <a:ln w="9525" algn="ctr">
            <a:noFill/>
            <a:miter lim="800000"/>
            <a:headEnd/>
            <a:tailEnd/>
          </a:ln>
          <a:effectLst/>
        </p:spPr>
        <p:txBody>
          <a:bodyPr wrap="square">
            <a:spAutoFit/>
          </a:bodyPr>
          <a:lstStyle/>
          <a:p>
            <a:pPr algn="l">
              <a:spcBef>
                <a:spcPts val="0"/>
              </a:spcBef>
            </a:pPr>
            <a:r>
              <a:rPr lang="en-US" dirty="0"/>
              <a:t>Intelligent two-wire Fieldbus On-Off valve</a:t>
            </a:r>
          </a:p>
        </p:txBody>
      </p:sp>
      <p:sp>
        <p:nvSpPr>
          <p:cNvPr id="35" name="Text Box 14"/>
          <p:cNvSpPr txBox="1">
            <a:spLocks noChangeArrowheads="1"/>
          </p:cNvSpPr>
          <p:nvPr/>
        </p:nvSpPr>
        <p:spPr bwMode="auto">
          <a:xfrm>
            <a:off x="6084168" y="4437112"/>
            <a:ext cx="2880320" cy="1077218"/>
          </a:xfrm>
          <a:prstGeom prst="rect">
            <a:avLst/>
          </a:prstGeom>
          <a:noFill/>
          <a:ln w="9525" algn="ctr">
            <a:noFill/>
            <a:miter lim="800000"/>
            <a:headEnd/>
            <a:tailEnd/>
          </a:ln>
          <a:effectLst/>
        </p:spPr>
        <p:txBody>
          <a:bodyPr wrap="square">
            <a:spAutoFit/>
          </a:bodyPr>
          <a:lstStyle/>
          <a:p>
            <a:pPr>
              <a:spcBef>
                <a:spcPts val="0"/>
              </a:spcBef>
            </a:pPr>
            <a:r>
              <a:rPr lang="en-US" dirty="0"/>
              <a:t>Intelligent two-wire intrinsically safe Fieldbus inventory tank gauging system FMCW radar</a:t>
            </a:r>
          </a:p>
        </p:txBody>
      </p:sp>
      <p:grpSp>
        <p:nvGrpSpPr>
          <p:cNvPr id="38" name="Group 37"/>
          <p:cNvGrpSpPr/>
          <p:nvPr/>
        </p:nvGrpSpPr>
        <p:grpSpPr>
          <a:xfrm>
            <a:off x="6372200" y="1196752"/>
            <a:ext cx="2447766" cy="3241886"/>
            <a:chOff x="2802573" y="1905000"/>
            <a:chExt cx="2447766" cy="3241886"/>
          </a:xfrm>
        </p:grpSpPr>
        <p:pic>
          <p:nvPicPr>
            <p:cNvPr id="39" name="Picture 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657601" y="1981201"/>
              <a:ext cx="685800" cy="873174"/>
            </a:xfrm>
            <a:prstGeom prst="rect">
              <a:avLst/>
            </a:prstGeom>
            <a:noFill/>
            <a:ln w="9525">
              <a:noFill/>
              <a:miter lim="800000"/>
              <a:headEnd/>
              <a:tailEnd/>
            </a:ln>
          </p:spPr>
        </p:pic>
        <p:pic>
          <p:nvPicPr>
            <p:cNvPr id="40" name="Picture 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495800" y="3200400"/>
              <a:ext cx="545091" cy="1080317"/>
            </a:xfrm>
            <a:prstGeom prst="rect">
              <a:avLst/>
            </a:prstGeom>
            <a:noFill/>
            <a:ln w="9525">
              <a:noFill/>
              <a:miter lim="800000"/>
              <a:headEnd/>
              <a:tailEnd/>
            </a:ln>
          </p:spPr>
        </p:pic>
        <p:pic>
          <p:nvPicPr>
            <p:cNvPr id="4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2895600" y="2667000"/>
              <a:ext cx="930769" cy="1080317"/>
            </a:xfrm>
            <a:prstGeom prst="rect">
              <a:avLst/>
            </a:prstGeom>
            <a:noFill/>
            <a:ln w="9525">
              <a:noFill/>
              <a:miter lim="800000"/>
              <a:headEnd/>
              <a:tailEnd/>
            </a:ln>
          </p:spPr>
        </p:pic>
        <p:pic>
          <p:nvPicPr>
            <p:cNvPr id="42" name="Picture 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3505200" y="4267200"/>
              <a:ext cx="1079897" cy="879686"/>
            </a:xfrm>
            <a:prstGeom prst="rect">
              <a:avLst/>
            </a:prstGeom>
            <a:noFill/>
            <a:ln w="9525">
              <a:noFill/>
              <a:miter lim="800000"/>
              <a:headEnd/>
              <a:tailEnd/>
            </a:ln>
          </p:spPr>
        </p:pic>
        <p:sp>
          <p:nvSpPr>
            <p:cNvPr id="43" name="Oval 33"/>
            <p:cNvSpPr>
              <a:spLocks noChangeArrowheads="1"/>
            </p:cNvSpPr>
            <p:nvPr/>
          </p:nvSpPr>
          <p:spPr bwMode="auto">
            <a:xfrm>
              <a:off x="2802573" y="1905000"/>
              <a:ext cx="2447766" cy="3240951"/>
            </a:xfrm>
            <a:prstGeom prst="ellipse">
              <a:avLst/>
            </a:prstGeom>
            <a:noFill/>
            <a:ln w="9525" algn="ctr">
              <a:solidFill>
                <a:schemeClr val="tx1"/>
              </a:solidFill>
              <a:round/>
              <a:headEnd/>
              <a:tailEnd/>
            </a:ln>
          </p:spPr>
          <p:txBody>
            <a:bodyPr wrap="none" anchor="ctr"/>
            <a:lstStyle/>
            <a:p>
              <a:pPr algn="ctr"/>
              <a:endParaRPr lang="en-US" sz="1600" baseline="0">
                <a:solidFill>
                  <a:srgbClr val="000000"/>
                </a:solidFill>
              </a:endParaRPr>
            </a:p>
          </p:txBody>
        </p:sp>
        <p:pic>
          <p:nvPicPr>
            <p:cNvPr id="44" name="Picture 10" descr="npo000005"/>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3962400" y="2819400"/>
              <a:ext cx="613149" cy="850900"/>
            </a:xfrm>
            <a:prstGeom prst="rect">
              <a:avLst/>
            </a:prstGeom>
            <a:noFill/>
            <a:ln w="9525">
              <a:noFill/>
              <a:miter lim="800000"/>
              <a:headEnd/>
              <a:tailEnd/>
            </a:ln>
            <a:effectLst/>
          </p:spPr>
        </p:pic>
        <p:pic>
          <p:nvPicPr>
            <p:cNvPr id="45" name="Picture 10" descr="npo000005"/>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3657600" y="3581400"/>
              <a:ext cx="613149" cy="850900"/>
            </a:xfrm>
            <a:prstGeom prst="rect">
              <a:avLst/>
            </a:prstGeom>
            <a:noFill/>
            <a:ln w="9525">
              <a:noFill/>
              <a:miter lim="800000"/>
              <a:headEnd/>
              <a:tailEnd/>
            </a:ln>
            <a:effectLst/>
          </p:spPr>
        </p:pic>
      </p:grpSp>
    </p:spTree>
    <p:extLst>
      <p:ext uri="{BB962C8B-B14F-4D97-AF65-F5344CB8AC3E}">
        <p14:creationId xmlns:p14="http://schemas.microsoft.com/office/powerpoint/2010/main" val="3423951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3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6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Rosemount 3051S"/>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37598" y="4365898"/>
            <a:ext cx="1140966" cy="1583382"/>
          </a:xfrm>
          <a:prstGeom prst="rect">
            <a:avLst/>
          </a:prstGeom>
          <a:noFill/>
          <a:ln w="9525">
            <a:noFill/>
            <a:miter lim="800000"/>
            <a:headEnd/>
            <a:tailEnd/>
          </a:ln>
          <a:effectLst/>
        </p:spPr>
      </p:pic>
      <p:sp>
        <p:nvSpPr>
          <p:cNvPr id="1562626" name="Cloud"/>
          <p:cNvSpPr>
            <a:spLocks noChangeAspect="1" noEditPoints="1" noChangeArrowheads="1"/>
          </p:cNvSpPr>
          <p:nvPr/>
        </p:nvSpPr>
        <p:spPr bwMode="auto">
          <a:xfrm>
            <a:off x="2721624" y="4005064"/>
            <a:ext cx="1346320" cy="90222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a:t>Virtual Flow Computer</a:t>
            </a:r>
          </a:p>
        </p:txBody>
      </p:sp>
      <p:sp>
        <p:nvSpPr>
          <p:cNvPr id="3" name="Content Placeholder 2"/>
          <p:cNvSpPr>
            <a:spLocks noGrp="1"/>
          </p:cNvSpPr>
          <p:nvPr>
            <p:ph idx="1"/>
          </p:nvPr>
        </p:nvSpPr>
        <p:spPr>
          <a:xfrm>
            <a:off x="590550" y="1206500"/>
            <a:ext cx="8343900" cy="1430412"/>
          </a:xfrm>
        </p:spPr>
        <p:txBody>
          <a:bodyPr/>
          <a:lstStyle/>
          <a:p>
            <a:r>
              <a:rPr lang="en-US" dirty="0"/>
              <a:t>Built-in mass flow compensation</a:t>
            </a:r>
          </a:p>
          <a:p>
            <a:pPr lvl="1"/>
            <a:r>
              <a:rPr lang="en-US" dirty="0"/>
              <a:t>Pressure and temperature received over fieldbus</a:t>
            </a:r>
          </a:p>
          <a:p>
            <a:pPr lvl="1"/>
            <a:r>
              <a:rPr lang="en-US" dirty="0"/>
              <a:t>Displayed locally</a:t>
            </a:r>
          </a:p>
          <a:p>
            <a:pPr lvl="1"/>
            <a:r>
              <a:rPr lang="en-US" dirty="0"/>
              <a:t>Standard transmitter hardware; firmware options</a:t>
            </a:r>
          </a:p>
        </p:txBody>
      </p:sp>
      <p:pic>
        <p:nvPicPr>
          <p:cNvPr id="4" name="Picture 3"/>
          <p:cNvPicPr>
            <a:picLocks noChangeAspect="1" noChangeArrowheads="1"/>
          </p:cNvPicPr>
          <p:nvPr/>
        </p:nvPicPr>
        <p:blipFill>
          <a:blip r:embed="rId4" cstate="print"/>
          <a:srcRect/>
          <a:stretch>
            <a:fillRect/>
          </a:stretch>
        </p:blipFill>
        <p:spPr bwMode="auto">
          <a:xfrm>
            <a:off x="5004048" y="3231356"/>
            <a:ext cx="3783013" cy="2501900"/>
          </a:xfrm>
          <a:prstGeom prst="rect">
            <a:avLst/>
          </a:prstGeom>
          <a:noFill/>
          <a:ln w="28575">
            <a:noFill/>
            <a:miter lim="800000"/>
            <a:headEnd/>
            <a:tailEnd/>
          </a:ln>
          <a:effectLst/>
        </p:spPr>
      </p:pic>
      <p:pic>
        <p:nvPicPr>
          <p:cNvPr id="6" name="Picture 13" descr="3144P"/>
          <p:cNvPicPr>
            <a:picLocks noChangeAspect="1" noChangeArrowheads="1"/>
          </p:cNvPicPr>
          <p:nvPr/>
        </p:nvPicPr>
        <p:blipFill>
          <a:blip r:embed="rId5" cstate="print"/>
          <a:srcRect/>
          <a:stretch>
            <a:fillRect/>
          </a:stretch>
        </p:blipFill>
        <p:spPr bwMode="auto">
          <a:xfrm rot="16200000">
            <a:off x="721650" y="4833787"/>
            <a:ext cx="914269" cy="841000"/>
          </a:xfrm>
          <a:prstGeom prst="rect">
            <a:avLst/>
          </a:prstGeom>
          <a:noFill/>
          <a:ln w="9525" algn="ctr">
            <a:noFill/>
            <a:miter lim="800000"/>
            <a:headEnd/>
            <a:tailEnd/>
          </a:ln>
          <a:effectLst/>
        </p:spPr>
      </p:pic>
      <p:pic>
        <p:nvPicPr>
          <p:cNvPr id="7" name="Picture 82" descr="instrument02"/>
          <p:cNvPicPr>
            <a:picLocks noChangeAspect="1" noChangeArrowheads="1"/>
          </p:cNvPicPr>
          <p:nvPr/>
        </p:nvPicPr>
        <p:blipFill>
          <a:blip r:embed="rId6" cstate="print"/>
          <a:srcRect/>
          <a:stretch>
            <a:fillRect/>
          </a:stretch>
        </p:blipFill>
        <p:spPr bwMode="auto">
          <a:xfrm>
            <a:off x="1550372" y="3933056"/>
            <a:ext cx="968498" cy="1387366"/>
          </a:xfrm>
          <a:prstGeom prst="rect">
            <a:avLst/>
          </a:prstGeom>
          <a:noFill/>
        </p:spPr>
      </p:pic>
      <p:sp>
        <p:nvSpPr>
          <p:cNvPr id="13" name="TextBox 12"/>
          <p:cNvSpPr txBox="1"/>
          <p:nvPr/>
        </p:nvSpPr>
        <p:spPr>
          <a:xfrm>
            <a:off x="467544" y="4005064"/>
            <a:ext cx="1005404" cy="338554"/>
          </a:xfrm>
          <a:prstGeom prst="rect">
            <a:avLst/>
          </a:prstGeom>
          <a:noFill/>
        </p:spPr>
        <p:txBody>
          <a:bodyPr wrap="none" rtlCol="0">
            <a:spAutoFit/>
          </a:bodyPr>
          <a:lstStyle/>
          <a:p>
            <a:pPr algn="r"/>
            <a:r>
              <a:rPr lang="en-US" dirty="0"/>
              <a:t>Pressure</a:t>
            </a:r>
          </a:p>
        </p:txBody>
      </p:sp>
      <p:sp>
        <p:nvSpPr>
          <p:cNvPr id="14" name="TextBox 13"/>
          <p:cNvSpPr txBox="1"/>
          <p:nvPr/>
        </p:nvSpPr>
        <p:spPr>
          <a:xfrm>
            <a:off x="683568" y="6309320"/>
            <a:ext cx="1336905" cy="338554"/>
          </a:xfrm>
          <a:prstGeom prst="rect">
            <a:avLst/>
          </a:prstGeom>
          <a:noFill/>
        </p:spPr>
        <p:txBody>
          <a:bodyPr wrap="none" rtlCol="0">
            <a:spAutoFit/>
          </a:bodyPr>
          <a:lstStyle/>
          <a:p>
            <a:r>
              <a:rPr lang="en-US" dirty="0"/>
              <a:t>Temperature</a:t>
            </a:r>
          </a:p>
        </p:txBody>
      </p:sp>
      <p:sp>
        <p:nvSpPr>
          <p:cNvPr id="15" name="TextBox 14"/>
          <p:cNvSpPr txBox="1"/>
          <p:nvPr/>
        </p:nvSpPr>
        <p:spPr>
          <a:xfrm>
            <a:off x="2879466" y="4962654"/>
            <a:ext cx="468398" cy="338554"/>
          </a:xfrm>
          <a:prstGeom prst="rect">
            <a:avLst/>
          </a:prstGeom>
          <a:noFill/>
        </p:spPr>
        <p:txBody>
          <a:bodyPr wrap="none" rtlCol="0">
            <a:spAutoFit/>
          </a:bodyPr>
          <a:lstStyle/>
          <a:p>
            <a:pPr algn="l"/>
            <a:r>
              <a:rPr lang="en-US" dirty="0"/>
              <a:t>DP</a:t>
            </a:r>
          </a:p>
        </p:txBody>
      </p:sp>
      <p:grpSp>
        <p:nvGrpSpPr>
          <p:cNvPr id="16" name="Group 45"/>
          <p:cNvGrpSpPr>
            <a:grpSpLocks/>
          </p:cNvGrpSpPr>
          <p:nvPr/>
        </p:nvGrpSpPr>
        <p:grpSpPr bwMode="auto">
          <a:xfrm flipV="1">
            <a:off x="902300" y="5806206"/>
            <a:ext cx="3598864" cy="719138"/>
            <a:chOff x="295" y="1434"/>
            <a:chExt cx="2267" cy="453"/>
          </a:xfrm>
        </p:grpSpPr>
        <p:grpSp>
          <p:nvGrpSpPr>
            <p:cNvPr id="17" name="Group 46"/>
            <p:cNvGrpSpPr>
              <a:grpSpLocks/>
            </p:cNvGrpSpPr>
            <p:nvPr/>
          </p:nvGrpSpPr>
          <p:grpSpPr bwMode="auto">
            <a:xfrm>
              <a:off x="1429" y="1434"/>
              <a:ext cx="1133" cy="453"/>
              <a:chOff x="1429" y="1434"/>
              <a:chExt cx="1133" cy="453"/>
            </a:xfrm>
          </p:grpSpPr>
          <p:sp>
            <p:nvSpPr>
              <p:cNvPr id="24" name="Rectangle 47"/>
              <p:cNvSpPr>
                <a:spLocks noChangeArrowheads="1"/>
              </p:cNvSpPr>
              <p:nvPr/>
            </p:nvSpPr>
            <p:spPr bwMode="auto">
              <a:xfrm>
                <a:off x="1429" y="1434"/>
                <a:ext cx="136" cy="453"/>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25" name="Rectangle 48"/>
              <p:cNvSpPr>
                <a:spLocks noChangeArrowheads="1"/>
              </p:cNvSpPr>
              <p:nvPr/>
            </p:nvSpPr>
            <p:spPr bwMode="auto">
              <a:xfrm>
                <a:off x="1655" y="1571"/>
                <a:ext cx="907" cy="181"/>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26" name="Freeform 49"/>
              <p:cNvSpPr>
                <a:spLocks/>
              </p:cNvSpPr>
              <p:nvPr/>
            </p:nvSpPr>
            <p:spPr bwMode="auto">
              <a:xfrm>
                <a:off x="1564" y="1525"/>
                <a:ext cx="91" cy="272"/>
              </a:xfrm>
              <a:custGeom>
                <a:avLst/>
                <a:gdLst/>
                <a:ahLst/>
                <a:cxnLst>
                  <a:cxn ang="0">
                    <a:pos x="0" y="0"/>
                  </a:cxn>
                  <a:cxn ang="0">
                    <a:pos x="136" y="46"/>
                  </a:cxn>
                  <a:cxn ang="0">
                    <a:pos x="136" y="227"/>
                  </a:cxn>
                  <a:cxn ang="0">
                    <a:pos x="0" y="272"/>
                  </a:cxn>
                  <a:cxn ang="0">
                    <a:pos x="0" y="0"/>
                  </a:cxn>
                </a:cxnLst>
                <a:rect l="0" t="0" r="r" b="b"/>
                <a:pathLst>
                  <a:path w="136" h="272">
                    <a:moveTo>
                      <a:pt x="0" y="0"/>
                    </a:moveTo>
                    <a:lnTo>
                      <a:pt x="136" y="46"/>
                    </a:lnTo>
                    <a:lnTo>
                      <a:pt x="136" y="227"/>
                    </a:lnTo>
                    <a:lnTo>
                      <a:pt x="0" y="272"/>
                    </a:lnTo>
                    <a:lnTo>
                      <a:pt x="0" y="0"/>
                    </a:lnTo>
                    <a:close/>
                  </a:path>
                </a:pathLst>
              </a:custGeom>
              <a:gradFill rotWithShape="1">
                <a:gsLst>
                  <a:gs pos="0">
                    <a:srgbClr val="777777"/>
                  </a:gs>
                  <a:gs pos="50000">
                    <a:srgbClr val="777777">
                      <a:gamma/>
                      <a:tint val="0"/>
                      <a:invGamma/>
                    </a:srgbClr>
                  </a:gs>
                  <a:gs pos="100000">
                    <a:srgbClr val="777777"/>
                  </a:gs>
                </a:gsLst>
                <a:lin ang="5400000" scaled="1"/>
              </a:gradFill>
              <a:ln w="9525" cap="flat" cmpd="sng">
                <a:solidFill>
                  <a:schemeClr val="tx1"/>
                </a:solidFill>
                <a:prstDash val="solid"/>
                <a:round/>
                <a:headEnd/>
                <a:tailEnd/>
              </a:ln>
              <a:effectLst/>
            </p:spPr>
            <p:txBody>
              <a:bodyPr wrap="none" anchor="ctr"/>
              <a:lstStyle/>
              <a:p>
                <a:endParaRPr lang="en-US"/>
              </a:p>
            </p:txBody>
          </p:sp>
        </p:grpSp>
        <p:grpSp>
          <p:nvGrpSpPr>
            <p:cNvPr id="18" name="Group 50"/>
            <p:cNvGrpSpPr>
              <a:grpSpLocks/>
            </p:cNvGrpSpPr>
            <p:nvPr/>
          </p:nvGrpSpPr>
          <p:grpSpPr bwMode="auto">
            <a:xfrm flipH="1">
              <a:off x="295" y="1434"/>
              <a:ext cx="1133" cy="453"/>
              <a:chOff x="1429" y="1434"/>
              <a:chExt cx="1133" cy="453"/>
            </a:xfrm>
          </p:grpSpPr>
          <p:sp>
            <p:nvSpPr>
              <p:cNvPr id="21" name="Rectangle 51"/>
              <p:cNvSpPr>
                <a:spLocks noChangeArrowheads="1"/>
              </p:cNvSpPr>
              <p:nvPr/>
            </p:nvSpPr>
            <p:spPr bwMode="auto">
              <a:xfrm>
                <a:off x="1429" y="1434"/>
                <a:ext cx="136" cy="453"/>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22" name="Rectangle 52"/>
              <p:cNvSpPr>
                <a:spLocks noChangeArrowheads="1"/>
              </p:cNvSpPr>
              <p:nvPr/>
            </p:nvSpPr>
            <p:spPr bwMode="auto">
              <a:xfrm>
                <a:off x="1655" y="1571"/>
                <a:ext cx="907" cy="181"/>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23" name="Freeform 53"/>
              <p:cNvSpPr>
                <a:spLocks/>
              </p:cNvSpPr>
              <p:nvPr/>
            </p:nvSpPr>
            <p:spPr bwMode="auto">
              <a:xfrm>
                <a:off x="1564" y="1525"/>
                <a:ext cx="91" cy="272"/>
              </a:xfrm>
              <a:custGeom>
                <a:avLst/>
                <a:gdLst/>
                <a:ahLst/>
                <a:cxnLst>
                  <a:cxn ang="0">
                    <a:pos x="0" y="0"/>
                  </a:cxn>
                  <a:cxn ang="0">
                    <a:pos x="136" y="46"/>
                  </a:cxn>
                  <a:cxn ang="0">
                    <a:pos x="136" y="227"/>
                  </a:cxn>
                  <a:cxn ang="0">
                    <a:pos x="0" y="272"/>
                  </a:cxn>
                  <a:cxn ang="0">
                    <a:pos x="0" y="0"/>
                  </a:cxn>
                </a:cxnLst>
                <a:rect l="0" t="0" r="r" b="b"/>
                <a:pathLst>
                  <a:path w="136" h="272">
                    <a:moveTo>
                      <a:pt x="0" y="0"/>
                    </a:moveTo>
                    <a:lnTo>
                      <a:pt x="136" y="46"/>
                    </a:lnTo>
                    <a:lnTo>
                      <a:pt x="136" y="227"/>
                    </a:lnTo>
                    <a:lnTo>
                      <a:pt x="0" y="272"/>
                    </a:lnTo>
                    <a:lnTo>
                      <a:pt x="0" y="0"/>
                    </a:lnTo>
                    <a:close/>
                  </a:path>
                </a:pathLst>
              </a:custGeom>
              <a:gradFill rotWithShape="1">
                <a:gsLst>
                  <a:gs pos="0">
                    <a:srgbClr val="777777"/>
                  </a:gs>
                  <a:gs pos="50000">
                    <a:srgbClr val="777777">
                      <a:gamma/>
                      <a:tint val="0"/>
                      <a:invGamma/>
                    </a:srgbClr>
                  </a:gs>
                  <a:gs pos="100000">
                    <a:srgbClr val="777777"/>
                  </a:gs>
                </a:gsLst>
                <a:lin ang="5400000" scaled="1"/>
              </a:gradFill>
              <a:ln w="9525" cap="flat" cmpd="sng">
                <a:solidFill>
                  <a:schemeClr val="tx1"/>
                </a:solidFill>
                <a:prstDash val="solid"/>
                <a:round/>
                <a:headEnd/>
                <a:tailEnd/>
              </a:ln>
              <a:effectLst/>
            </p:spPr>
            <p:txBody>
              <a:bodyPr wrap="none" anchor="ctr"/>
              <a:lstStyle/>
              <a:p>
                <a:endParaRPr lang="en-US"/>
              </a:p>
            </p:txBody>
          </p:sp>
        </p:grpSp>
      </p:grpSp>
      <p:sp>
        <p:nvSpPr>
          <p:cNvPr id="27" name="AutoShape 55"/>
          <p:cNvSpPr>
            <a:spLocks noChangeArrowheads="1"/>
          </p:cNvSpPr>
          <p:nvPr/>
        </p:nvSpPr>
        <p:spPr bwMode="auto">
          <a:xfrm flipV="1">
            <a:off x="2556475" y="5588719"/>
            <a:ext cx="71438" cy="288925"/>
          </a:xfrm>
          <a:prstGeom prst="roundRect">
            <a:avLst>
              <a:gd name="adj" fmla="val 50000"/>
            </a:avLst>
          </a:prstGeom>
          <a:gradFill rotWithShape="1">
            <a:gsLst>
              <a:gs pos="0">
                <a:srgbClr val="777777"/>
              </a:gs>
              <a:gs pos="50000">
                <a:srgbClr val="777777">
                  <a:gamma/>
                  <a:tint val="0"/>
                  <a:invGamma/>
                </a:srgbClr>
              </a:gs>
              <a:gs pos="100000">
                <a:srgbClr val="777777"/>
              </a:gs>
            </a:gsLst>
            <a:lin ang="0" scaled="1"/>
          </a:gradFill>
          <a:ln w="9525" algn="ctr">
            <a:solidFill>
              <a:schemeClr val="tx1"/>
            </a:solidFill>
            <a:round/>
            <a:headEnd/>
            <a:tailEnd/>
          </a:ln>
          <a:effectLst/>
        </p:spPr>
        <p:txBody>
          <a:bodyPr wrap="none" anchor="ctr"/>
          <a:lstStyle/>
          <a:p>
            <a:endParaRPr lang="en-US"/>
          </a:p>
        </p:txBody>
      </p:sp>
      <p:sp>
        <p:nvSpPr>
          <p:cNvPr id="28" name="AutoShape 56"/>
          <p:cNvSpPr>
            <a:spLocks noChangeArrowheads="1"/>
          </p:cNvSpPr>
          <p:nvPr/>
        </p:nvSpPr>
        <p:spPr bwMode="auto">
          <a:xfrm flipV="1">
            <a:off x="2772375" y="5660156"/>
            <a:ext cx="73025" cy="217488"/>
          </a:xfrm>
          <a:prstGeom prst="roundRect">
            <a:avLst>
              <a:gd name="adj" fmla="val 50000"/>
            </a:avLst>
          </a:prstGeom>
          <a:gradFill rotWithShape="1">
            <a:gsLst>
              <a:gs pos="0">
                <a:srgbClr val="777777"/>
              </a:gs>
              <a:gs pos="50000">
                <a:srgbClr val="777777">
                  <a:gamma/>
                  <a:tint val="0"/>
                  <a:invGamma/>
                </a:srgbClr>
              </a:gs>
              <a:gs pos="100000">
                <a:srgbClr val="777777"/>
              </a:gs>
            </a:gsLst>
            <a:lin ang="0" scaled="1"/>
          </a:gradFill>
          <a:ln w="9525" algn="ctr">
            <a:solidFill>
              <a:schemeClr val="tx1"/>
            </a:solidFill>
            <a:round/>
            <a:headEnd/>
            <a:tailEnd/>
          </a:ln>
          <a:effectLst/>
        </p:spPr>
        <p:txBody>
          <a:bodyPr wrap="none" anchor="ctr"/>
          <a:lstStyle/>
          <a:p>
            <a:endParaRPr lang="en-US"/>
          </a:p>
        </p:txBody>
      </p:sp>
      <p:grpSp>
        <p:nvGrpSpPr>
          <p:cNvPr id="29" name="Group 88"/>
          <p:cNvGrpSpPr>
            <a:grpSpLocks/>
          </p:cNvGrpSpPr>
          <p:nvPr/>
        </p:nvGrpSpPr>
        <p:grpSpPr bwMode="auto">
          <a:xfrm flipV="1">
            <a:off x="1364016" y="5588719"/>
            <a:ext cx="144462" cy="431800"/>
            <a:chOff x="3671" y="1752"/>
            <a:chExt cx="91" cy="272"/>
          </a:xfrm>
        </p:grpSpPr>
        <p:sp>
          <p:nvSpPr>
            <p:cNvPr id="30" name="Rectangle 83"/>
            <p:cNvSpPr>
              <a:spLocks noChangeArrowheads="1"/>
            </p:cNvSpPr>
            <p:nvPr/>
          </p:nvSpPr>
          <p:spPr bwMode="auto">
            <a:xfrm rot="16200000" flipH="1">
              <a:off x="3628" y="1910"/>
              <a:ext cx="182" cy="46"/>
            </a:xfrm>
            <a:prstGeom prst="rect">
              <a:avLst/>
            </a:prstGeom>
            <a:gradFill rotWithShape="1">
              <a:gsLst>
                <a:gs pos="0">
                  <a:srgbClr val="777777"/>
                </a:gs>
                <a:gs pos="50000">
                  <a:srgbClr val="777777">
                    <a:gamma/>
                    <a:tint val="0"/>
                    <a:invGamma/>
                  </a:srgbClr>
                </a:gs>
                <a:gs pos="100000">
                  <a:srgbClr val="777777"/>
                </a:gs>
              </a:gsLst>
              <a:lin ang="5400000" scaled="1"/>
            </a:gradFill>
            <a:ln w="9525" algn="ctr">
              <a:solidFill>
                <a:schemeClr val="tx1"/>
              </a:solidFill>
              <a:miter lim="800000"/>
              <a:headEnd/>
              <a:tailEnd/>
            </a:ln>
            <a:effectLst/>
          </p:spPr>
          <p:txBody>
            <a:bodyPr wrap="none" anchor="ctr"/>
            <a:lstStyle/>
            <a:p>
              <a:endParaRPr lang="en-US"/>
            </a:p>
          </p:txBody>
        </p:sp>
        <p:sp>
          <p:nvSpPr>
            <p:cNvPr id="31" name="Freeform 84"/>
            <p:cNvSpPr>
              <a:spLocks/>
            </p:cNvSpPr>
            <p:nvPr/>
          </p:nvSpPr>
          <p:spPr bwMode="auto">
            <a:xfrm rot="5400000" flipH="1">
              <a:off x="3672" y="1751"/>
              <a:ext cx="90" cy="91"/>
            </a:xfrm>
            <a:custGeom>
              <a:avLst/>
              <a:gdLst/>
              <a:ahLst/>
              <a:cxnLst>
                <a:cxn ang="0">
                  <a:pos x="0" y="0"/>
                </a:cxn>
                <a:cxn ang="0">
                  <a:pos x="136" y="46"/>
                </a:cxn>
                <a:cxn ang="0">
                  <a:pos x="136" y="227"/>
                </a:cxn>
                <a:cxn ang="0">
                  <a:pos x="0" y="272"/>
                </a:cxn>
                <a:cxn ang="0">
                  <a:pos x="0" y="0"/>
                </a:cxn>
              </a:cxnLst>
              <a:rect l="0" t="0" r="r" b="b"/>
              <a:pathLst>
                <a:path w="136" h="272">
                  <a:moveTo>
                    <a:pt x="0" y="0"/>
                  </a:moveTo>
                  <a:lnTo>
                    <a:pt x="136" y="46"/>
                  </a:lnTo>
                  <a:lnTo>
                    <a:pt x="136" y="227"/>
                  </a:lnTo>
                  <a:lnTo>
                    <a:pt x="0" y="272"/>
                  </a:lnTo>
                  <a:lnTo>
                    <a:pt x="0" y="0"/>
                  </a:lnTo>
                  <a:close/>
                </a:path>
              </a:pathLst>
            </a:custGeom>
            <a:gradFill rotWithShape="1">
              <a:gsLst>
                <a:gs pos="0">
                  <a:srgbClr val="777777"/>
                </a:gs>
                <a:gs pos="50000">
                  <a:srgbClr val="777777">
                    <a:gamma/>
                    <a:tint val="0"/>
                    <a:invGamma/>
                  </a:srgbClr>
                </a:gs>
                <a:gs pos="100000">
                  <a:srgbClr val="777777"/>
                </a:gs>
              </a:gsLst>
              <a:lin ang="5400000" scaled="1"/>
            </a:gradFill>
            <a:ln w="9525" cap="flat" cmpd="sng">
              <a:solidFill>
                <a:schemeClr val="tx1"/>
              </a:solidFill>
              <a:prstDash val="solid"/>
              <a:round/>
              <a:headEnd/>
              <a:tailEnd/>
            </a:ln>
            <a:effectLst/>
          </p:spPr>
          <p:txBody>
            <a:bodyPr wrap="none" anchor="ctr"/>
            <a:lstStyle/>
            <a:p>
              <a:endParaRPr lang="en-US"/>
            </a:p>
          </p:txBody>
        </p:sp>
      </p:grpSp>
      <p:cxnSp>
        <p:nvCxnSpPr>
          <p:cNvPr id="34" name="Straight Connector 33"/>
          <p:cNvCxnSpPr/>
          <p:nvPr/>
        </p:nvCxnSpPr>
        <p:spPr bwMode="auto">
          <a:xfrm>
            <a:off x="1475656" y="3717032"/>
            <a:ext cx="0" cy="1152128"/>
          </a:xfrm>
          <a:prstGeom prst="line">
            <a:avLst/>
          </a:prstGeom>
          <a:solidFill>
            <a:schemeClr val="accent1"/>
          </a:solidFill>
          <a:ln w="38100" cap="flat" cmpd="sng" algn="ctr">
            <a:solidFill>
              <a:srgbClr val="FFC000"/>
            </a:solidFill>
            <a:prstDash val="solid"/>
            <a:round/>
            <a:headEnd type="none" w="med" len="med"/>
            <a:tailEnd type="none" w="med" len="med"/>
          </a:ln>
          <a:effectLst/>
        </p:spPr>
      </p:cxnSp>
      <p:cxnSp>
        <p:nvCxnSpPr>
          <p:cNvPr id="36" name="Straight Connector 35"/>
          <p:cNvCxnSpPr/>
          <p:nvPr/>
        </p:nvCxnSpPr>
        <p:spPr bwMode="auto">
          <a:xfrm>
            <a:off x="827584" y="3717032"/>
            <a:ext cx="2448272" cy="0"/>
          </a:xfrm>
          <a:prstGeom prst="line">
            <a:avLst/>
          </a:prstGeom>
          <a:solidFill>
            <a:schemeClr val="accent1"/>
          </a:solidFill>
          <a:ln w="38100" cap="flat" cmpd="sng" algn="ctr">
            <a:solidFill>
              <a:srgbClr val="FFC000"/>
            </a:solidFill>
            <a:prstDash val="solid"/>
            <a:round/>
            <a:headEnd type="none" w="med" len="med"/>
            <a:tailEnd type="none" w="med" len="med"/>
          </a:ln>
          <a:effectLst/>
        </p:spPr>
      </p:cxnSp>
      <p:cxnSp>
        <p:nvCxnSpPr>
          <p:cNvPr id="37" name="Straight Connector 36"/>
          <p:cNvCxnSpPr/>
          <p:nvPr/>
        </p:nvCxnSpPr>
        <p:spPr bwMode="auto">
          <a:xfrm>
            <a:off x="2195736" y="3717032"/>
            <a:ext cx="0" cy="288032"/>
          </a:xfrm>
          <a:prstGeom prst="line">
            <a:avLst/>
          </a:prstGeom>
          <a:solidFill>
            <a:schemeClr val="accent1"/>
          </a:solidFill>
          <a:ln w="38100" cap="flat" cmpd="sng" algn="ctr">
            <a:solidFill>
              <a:srgbClr val="FFC000"/>
            </a:solidFill>
            <a:prstDash val="solid"/>
            <a:round/>
            <a:headEnd type="none" w="med" len="med"/>
            <a:tailEnd type="none" w="med" len="med"/>
          </a:ln>
          <a:effectLst/>
        </p:spPr>
      </p:cxnSp>
      <p:cxnSp>
        <p:nvCxnSpPr>
          <p:cNvPr id="41" name="Straight Connector 40"/>
          <p:cNvCxnSpPr/>
          <p:nvPr/>
        </p:nvCxnSpPr>
        <p:spPr bwMode="auto">
          <a:xfrm>
            <a:off x="2627784" y="3717032"/>
            <a:ext cx="0" cy="648072"/>
          </a:xfrm>
          <a:prstGeom prst="line">
            <a:avLst/>
          </a:prstGeom>
          <a:solidFill>
            <a:schemeClr val="accent1"/>
          </a:solidFill>
          <a:ln w="38100" cap="flat" cmpd="sng" algn="ctr">
            <a:solidFill>
              <a:srgbClr val="FFC000"/>
            </a:solidFill>
            <a:prstDash val="solid"/>
            <a:round/>
            <a:headEnd type="none" w="med" len="med"/>
            <a:tailEnd type="none" w="med" len="med"/>
          </a:ln>
          <a:effectLst/>
        </p:spPr>
      </p:cxnSp>
      <p:sp>
        <p:nvSpPr>
          <p:cNvPr id="20" name="TextBox 19"/>
          <p:cNvSpPr txBox="1"/>
          <p:nvPr/>
        </p:nvSpPr>
        <p:spPr>
          <a:xfrm>
            <a:off x="2937647" y="4140369"/>
            <a:ext cx="563222" cy="584775"/>
          </a:xfrm>
          <a:prstGeom prst="rect">
            <a:avLst/>
          </a:prstGeom>
          <a:solidFill>
            <a:srgbClr val="C0C0C0"/>
          </a:solidFill>
          <a:ln>
            <a:solidFill>
              <a:schemeClr val="tx1"/>
            </a:solidFill>
          </a:ln>
        </p:spPr>
        <p:txBody>
          <a:bodyPr wrap="none" lIns="36000" tIns="36000" rIns="36000" bIns="36000" rtlCol="0">
            <a:spAutoFit/>
          </a:bodyPr>
          <a:lstStyle/>
          <a:p>
            <a:r>
              <a:rPr lang="en-US" dirty="0"/>
              <a:t>Mass</a:t>
            </a:r>
          </a:p>
          <a:p>
            <a:r>
              <a:rPr lang="en-US" dirty="0"/>
              <a:t>Flow</a:t>
            </a:r>
          </a:p>
        </p:txBody>
      </p:sp>
    </p:spTree>
    <p:extLst>
      <p:ext uri="{BB962C8B-B14F-4D97-AF65-F5344CB8AC3E}">
        <p14:creationId xmlns:p14="http://schemas.microsoft.com/office/powerpoint/2010/main" val="174038940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Measurement Errors</a:t>
            </a:r>
            <a:br>
              <a:rPr lang="en-US" dirty="0"/>
            </a:br>
            <a:r>
              <a:rPr lang="en-US" dirty="0"/>
              <a:t>- Virtual Remote Seals</a:t>
            </a:r>
          </a:p>
        </p:txBody>
      </p:sp>
      <p:sp>
        <p:nvSpPr>
          <p:cNvPr id="48" name="Content Placeholder 47"/>
          <p:cNvSpPr>
            <a:spLocks noGrp="1"/>
          </p:cNvSpPr>
          <p:nvPr>
            <p:ph sz="half" idx="1"/>
          </p:nvPr>
        </p:nvSpPr>
        <p:spPr>
          <a:xfrm>
            <a:off x="590550" y="1206500"/>
            <a:ext cx="4095750" cy="1070372"/>
          </a:xfrm>
        </p:spPr>
        <p:txBody>
          <a:bodyPr/>
          <a:lstStyle/>
          <a:p>
            <a:pPr>
              <a:buNone/>
            </a:pPr>
            <a:r>
              <a:rPr lang="en-US" sz="2400" dirty="0"/>
              <a:t>Hardwired</a:t>
            </a:r>
          </a:p>
          <a:p>
            <a:r>
              <a:rPr lang="en-US" sz="2400" dirty="0"/>
              <a:t>Delicate</a:t>
            </a:r>
          </a:p>
          <a:p>
            <a:r>
              <a:rPr lang="en-US" sz="2400" dirty="0"/>
              <a:t>Capillaries</a:t>
            </a:r>
          </a:p>
          <a:p>
            <a:r>
              <a:rPr lang="en-US" sz="2400" dirty="0"/>
              <a:t>Temperature effect</a:t>
            </a:r>
          </a:p>
          <a:p>
            <a:r>
              <a:rPr lang="en-US" sz="2400" dirty="0"/>
              <a:t>Slow</a:t>
            </a:r>
          </a:p>
        </p:txBody>
      </p:sp>
      <p:sp>
        <p:nvSpPr>
          <p:cNvPr id="49" name="Content Placeholder 48"/>
          <p:cNvSpPr>
            <a:spLocks noGrp="1"/>
          </p:cNvSpPr>
          <p:nvPr>
            <p:ph sz="half" idx="2"/>
          </p:nvPr>
        </p:nvSpPr>
        <p:spPr>
          <a:xfrm>
            <a:off x="4838700" y="1206500"/>
            <a:ext cx="4095750" cy="1070372"/>
          </a:xfrm>
        </p:spPr>
        <p:txBody>
          <a:bodyPr/>
          <a:lstStyle/>
          <a:p>
            <a:pPr>
              <a:buNone/>
            </a:pPr>
            <a:r>
              <a:rPr lang="en-US" sz="2400" dirty="0"/>
              <a:t>Fieldbus</a:t>
            </a:r>
          </a:p>
          <a:p>
            <a:r>
              <a:rPr lang="en-US" sz="2400" dirty="0"/>
              <a:t>Robust</a:t>
            </a:r>
          </a:p>
          <a:p>
            <a:r>
              <a:rPr lang="en-US" sz="2400" dirty="0"/>
              <a:t>Cable</a:t>
            </a:r>
          </a:p>
          <a:p>
            <a:r>
              <a:rPr lang="en-US" sz="2400" dirty="0"/>
              <a:t>Accurate</a:t>
            </a:r>
          </a:p>
          <a:p>
            <a:r>
              <a:rPr lang="en-US" sz="2400" dirty="0"/>
              <a:t>Fast</a:t>
            </a:r>
          </a:p>
        </p:txBody>
      </p:sp>
      <p:grpSp>
        <p:nvGrpSpPr>
          <p:cNvPr id="47" name="Group 46"/>
          <p:cNvGrpSpPr/>
          <p:nvPr/>
        </p:nvGrpSpPr>
        <p:grpSpPr>
          <a:xfrm>
            <a:off x="5652120" y="2829509"/>
            <a:ext cx="3528392" cy="3530054"/>
            <a:chOff x="5076056" y="2563242"/>
            <a:chExt cx="3528392" cy="3530054"/>
          </a:xfrm>
        </p:grpSpPr>
        <p:sp>
          <p:nvSpPr>
            <p:cNvPr id="4" name="Rectangle 3"/>
            <p:cNvSpPr/>
            <p:nvPr/>
          </p:nvSpPr>
          <p:spPr bwMode="auto">
            <a:xfrm>
              <a:off x="7740352" y="4725144"/>
              <a:ext cx="504056" cy="936104"/>
            </a:xfrm>
            <a:prstGeom prst="rect">
              <a:avLst/>
            </a:prstGeom>
            <a:solidFill>
              <a:srgbClr val="DDDDD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 name="Line 48"/>
            <p:cNvSpPr>
              <a:spLocks noChangeShapeType="1"/>
            </p:cNvSpPr>
            <p:nvPr/>
          </p:nvSpPr>
          <p:spPr bwMode="auto">
            <a:xfrm>
              <a:off x="6588820" y="5300662"/>
              <a:ext cx="2015628" cy="545"/>
            </a:xfrm>
            <a:prstGeom prst="line">
              <a:avLst/>
            </a:prstGeom>
            <a:noFill/>
            <a:ln w="38100">
              <a:solidFill>
                <a:srgbClr val="FF6600"/>
              </a:solidFill>
              <a:round/>
              <a:headEnd/>
              <a:tailEnd/>
            </a:ln>
          </p:spPr>
          <p:txBody>
            <a:bodyPr wrap="none" anchor="ctr"/>
            <a:lstStyle/>
            <a:p>
              <a:endParaRPr lang="en-US"/>
            </a:p>
          </p:txBody>
        </p:sp>
        <p:sp>
          <p:nvSpPr>
            <p:cNvPr id="6" name="Freeform 49"/>
            <p:cNvSpPr>
              <a:spLocks/>
            </p:cNvSpPr>
            <p:nvPr/>
          </p:nvSpPr>
          <p:spPr bwMode="auto">
            <a:xfrm>
              <a:off x="6517382" y="2636913"/>
              <a:ext cx="1438994" cy="2448272"/>
            </a:xfrm>
            <a:custGeom>
              <a:avLst/>
              <a:gdLst>
                <a:gd name="T0" fmla="*/ 0 w 1361"/>
                <a:gd name="T1" fmla="*/ 0 h 1088"/>
                <a:gd name="T2" fmla="*/ 907 w 1361"/>
                <a:gd name="T3" fmla="*/ 0 h 1088"/>
                <a:gd name="T4" fmla="*/ 907 w 1361"/>
                <a:gd name="T5" fmla="*/ 1088 h 1088"/>
                <a:gd name="T6" fmla="*/ 1361 w 1361"/>
                <a:gd name="T7" fmla="*/ 1088 h 1088"/>
                <a:gd name="T8" fmla="*/ 0 60000 65536"/>
                <a:gd name="T9" fmla="*/ 0 60000 65536"/>
                <a:gd name="T10" fmla="*/ 0 60000 65536"/>
                <a:gd name="T11" fmla="*/ 0 60000 65536"/>
                <a:gd name="T12" fmla="*/ 0 w 1361"/>
                <a:gd name="T13" fmla="*/ 0 h 1088"/>
                <a:gd name="T14" fmla="*/ 1361 w 1361"/>
                <a:gd name="T15" fmla="*/ 1088 h 1088"/>
              </a:gdLst>
              <a:ahLst/>
              <a:cxnLst>
                <a:cxn ang="T8">
                  <a:pos x="T0" y="T1"/>
                </a:cxn>
                <a:cxn ang="T9">
                  <a:pos x="T2" y="T3"/>
                </a:cxn>
                <a:cxn ang="T10">
                  <a:pos x="T4" y="T5"/>
                </a:cxn>
                <a:cxn ang="T11">
                  <a:pos x="T6" y="T7"/>
                </a:cxn>
              </a:cxnLst>
              <a:rect l="T12" t="T13" r="T14" b="T15"/>
              <a:pathLst>
                <a:path w="1361" h="1088">
                  <a:moveTo>
                    <a:pt x="0" y="0"/>
                  </a:moveTo>
                  <a:lnTo>
                    <a:pt x="907" y="0"/>
                  </a:lnTo>
                  <a:lnTo>
                    <a:pt x="907" y="1088"/>
                  </a:lnTo>
                  <a:lnTo>
                    <a:pt x="1361" y="1088"/>
                  </a:lnTo>
                </a:path>
              </a:pathLst>
            </a:custGeom>
            <a:noFill/>
            <a:ln w="38100" cap="flat" cmpd="sng">
              <a:solidFill>
                <a:srgbClr val="FF6600"/>
              </a:solidFill>
              <a:prstDash val="solid"/>
              <a:round/>
              <a:headEnd/>
              <a:tailEnd/>
            </a:ln>
          </p:spPr>
          <p:txBody>
            <a:bodyPr wrap="none" anchor="ctr"/>
            <a:lstStyle/>
            <a:p>
              <a:endParaRPr lang="en-US"/>
            </a:p>
          </p:txBody>
        </p:sp>
        <p:grpSp>
          <p:nvGrpSpPr>
            <p:cNvPr id="7" name="Group 8"/>
            <p:cNvGrpSpPr>
              <a:grpSpLocks/>
            </p:cNvGrpSpPr>
            <p:nvPr/>
          </p:nvGrpSpPr>
          <p:grpSpPr bwMode="auto">
            <a:xfrm>
              <a:off x="5868095" y="2852167"/>
              <a:ext cx="287338" cy="504825"/>
              <a:chOff x="1973" y="3475"/>
              <a:chExt cx="181" cy="318"/>
            </a:xfrm>
          </p:grpSpPr>
          <p:sp>
            <p:nvSpPr>
              <p:cNvPr id="45" name="Rectangle 6"/>
              <p:cNvSpPr>
                <a:spLocks noChangeArrowheads="1"/>
              </p:cNvSpPr>
              <p:nvPr/>
            </p:nvSpPr>
            <p:spPr bwMode="auto">
              <a:xfrm>
                <a:off x="1973" y="3566"/>
                <a:ext cx="136" cy="136"/>
              </a:xfrm>
              <a:prstGeom prst="rect">
                <a:avLst/>
              </a:prstGeom>
              <a:solidFill>
                <a:srgbClr val="C0C0C0"/>
              </a:solidFill>
              <a:ln w="9525" algn="ctr">
                <a:solidFill>
                  <a:schemeClr val="tx1"/>
                </a:solidFill>
                <a:miter lim="800000"/>
                <a:headEnd/>
                <a:tailEnd/>
              </a:ln>
            </p:spPr>
            <p:txBody>
              <a:bodyPr wrap="none" anchor="ctr"/>
              <a:lstStyle/>
              <a:p>
                <a:r>
                  <a:rPr lang="en-US"/>
                  <a:t>`</a:t>
                </a:r>
              </a:p>
            </p:txBody>
          </p:sp>
          <p:sp>
            <p:nvSpPr>
              <p:cNvPr id="46" name="Rectangle 7"/>
              <p:cNvSpPr>
                <a:spLocks noChangeArrowheads="1"/>
              </p:cNvSpPr>
              <p:nvPr/>
            </p:nvSpPr>
            <p:spPr bwMode="auto">
              <a:xfrm>
                <a:off x="2109" y="3475"/>
                <a:ext cx="45" cy="318"/>
              </a:xfrm>
              <a:prstGeom prst="rect">
                <a:avLst/>
              </a:prstGeom>
              <a:solidFill>
                <a:srgbClr val="C0C0C0"/>
              </a:solidFill>
              <a:ln w="9525" algn="ctr">
                <a:solidFill>
                  <a:schemeClr val="tx1"/>
                </a:solidFill>
                <a:miter lim="800000"/>
                <a:headEnd/>
                <a:tailEnd/>
              </a:ln>
            </p:spPr>
            <p:txBody>
              <a:bodyPr wrap="none" anchor="ctr"/>
              <a:lstStyle/>
              <a:p>
                <a:endParaRPr lang="en-US"/>
              </a:p>
            </p:txBody>
          </p:sp>
        </p:grpSp>
        <p:grpSp>
          <p:nvGrpSpPr>
            <p:cNvPr id="8" name="Group 9"/>
            <p:cNvGrpSpPr>
              <a:grpSpLocks/>
            </p:cNvGrpSpPr>
            <p:nvPr/>
          </p:nvGrpSpPr>
          <p:grpSpPr bwMode="auto">
            <a:xfrm>
              <a:off x="5868095" y="5518150"/>
              <a:ext cx="287338" cy="504825"/>
              <a:chOff x="1973" y="3475"/>
              <a:chExt cx="181" cy="318"/>
            </a:xfrm>
          </p:grpSpPr>
          <p:sp>
            <p:nvSpPr>
              <p:cNvPr id="43" name="Rectangle 10"/>
              <p:cNvSpPr>
                <a:spLocks noChangeArrowheads="1"/>
              </p:cNvSpPr>
              <p:nvPr/>
            </p:nvSpPr>
            <p:spPr bwMode="auto">
              <a:xfrm>
                <a:off x="1973" y="3566"/>
                <a:ext cx="136" cy="136"/>
              </a:xfrm>
              <a:prstGeom prst="rect">
                <a:avLst/>
              </a:prstGeom>
              <a:solidFill>
                <a:srgbClr val="C0C0C0"/>
              </a:solidFill>
              <a:ln w="9525" algn="ctr">
                <a:solidFill>
                  <a:schemeClr val="tx1"/>
                </a:solidFill>
                <a:miter lim="800000"/>
                <a:headEnd/>
                <a:tailEnd/>
              </a:ln>
            </p:spPr>
            <p:txBody>
              <a:bodyPr wrap="none" anchor="ctr"/>
              <a:lstStyle/>
              <a:p>
                <a:r>
                  <a:rPr lang="en-US"/>
                  <a:t>`</a:t>
                </a:r>
              </a:p>
            </p:txBody>
          </p:sp>
          <p:sp>
            <p:nvSpPr>
              <p:cNvPr id="44" name="Rectangle 11"/>
              <p:cNvSpPr>
                <a:spLocks noChangeArrowheads="1"/>
              </p:cNvSpPr>
              <p:nvPr/>
            </p:nvSpPr>
            <p:spPr bwMode="auto">
              <a:xfrm>
                <a:off x="2109" y="3475"/>
                <a:ext cx="45" cy="318"/>
              </a:xfrm>
              <a:prstGeom prst="rect">
                <a:avLst/>
              </a:prstGeom>
              <a:solidFill>
                <a:srgbClr val="C0C0C0"/>
              </a:solidFill>
              <a:ln w="9525" algn="ctr">
                <a:solidFill>
                  <a:schemeClr val="tx1"/>
                </a:solidFill>
                <a:miter lim="800000"/>
                <a:headEnd/>
                <a:tailEnd/>
              </a:ln>
            </p:spPr>
            <p:txBody>
              <a:bodyPr wrap="none" anchor="ctr"/>
              <a:lstStyle/>
              <a:p>
                <a:endParaRPr lang="en-US"/>
              </a:p>
            </p:txBody>
          </p:sp>
        </p:grpSp>
        <p:grpSp>
          <p:nvGrpSpPr>
            <p:cNvPr id="9" name="Group 31"/>
            <p:cNvGrpSpPr>
              <a:grpSpLocks/>
            </p:cNvGrpSpPr>
            <p:nvPr/>
          </p:nvGrpSpPr>
          <p:grpSpPr bwMode="auto">
            <a:xfrm>
              <a:off x="6155438" y="5227638"/>
              <a:ext cx="576263" cy="793750"/>
              <a:chOff x="4694" y="3293"/>
              <a:chExt cx="363" cy="500"/>
            </a:xfrm>
          </p:grpSpPr>
          <p:grpSp>
            <p:nvGrpSpPr>
              <p:cNvPr id="31" name="Group 17"/>
              <p:cNvGrpSpPr>
                <a:grpSpLocks/>
              </p:cNvGrpSpPr>
              <p:nvPr/>
            </p:nvGrpSpPr>
            <p:grpSpPr bwMode="auto">
              <a:xfrm flipH="1">
                <a:off x="4694" y="3475"/>
                <a:ext cx="181" cy="318"/>
                <a:chOff x="1973" y="3475"/>
                <a:chExt cx="181" cy="318"/>
              </a:xfrm>
            </p:grpSpPr>
            <p:sp>
              <p:nvSpPr>
                <p:cNvPr id="41" name="Rectangle 16"/>
                <p:cNvSpPr>
                  <a:spLocks noChangeArrowheads="1"/>
                </p:cNvSpPr>
                <p:nvPr/>
              </p:nvSpPr>
              <p:spPr bwMode="auto">
                <a:xfrm>
                  <a:off x="1973" y="3566"/>
                  <a:ext cx="136" cy="136"/>
                </a:xfrm>
                <a:prstGeom prst="rect">
                  <a:avLst/>
                </a:prstGeom>
                <a:solidFill>
                  <a:srgbClr val="C0C0C0"/>
                </a:solidFill>
                <a:ln w="9525" algn="ctr">
                  <a:solidFill>
                    <a:schemeClr val="tx1"/>
                  </a:solidFill>
                  <a:miter lim="800000"/>
                  <a:headEnd/>
                  <a:tailEnd/>
                </a:ln>
              </p:spPr>
              <p:txBody>
                <a:bodyPr wrap="none" anchor="ctr"/>
                <a:lstStyle/>
                <a:p>
                  <a:endParaRPr lang="en-US"/>
                </a:p>
              </p:txBody>
            </p:sp>
            <p:sp>
              <p:nvSpPr>
                <p:cNvPr id="42" name="Rectangle 17"/>
                <p:cNvSpPr>
                  <a:spLocks noChangeArrowheads="1"/>
                </p:cNvSpPr>
                <p:nvPr/>
              </p:nvSpPr>
              <p:spPr bwMode="auto">
                <a:xfrm>
                  <a:off x="2109" y="3475"/>
                  <a:ext cx="45" cy="318"/>
                </a:xfrm>
                <a:prstGeom prst="rect">
                  <a:avLst/>
                </a:prstGeom>
                <a:solidFill>
                  <a:srgbClr val="C0C0C0"/>
                </a:solidFill>
                <a:ln w="9525" algn="ctr">
                  <a:solidFill>
                    <a:schemeClr val="tx1"/>
                  </a:solidFill>
                  <a:miter lim="800000"/>
                  <a:headEnd/>
                  <a:tailEnd/>
                </a:ln>
              </p:spPr>
              <p:txBody>
                <a:bodyPr wrap="none" anchor="ctr"/>
                <a:lstStyle/>
                <a:p>
                  <a:endParaRPr lang="en-US"/>
                </a:p>
              </p:txBody>
            </p:sp>
          </p:grpSp>
          <p:grpSp>
            <p:nvGrpSpPr>
              <p:cNvPr id="32" name="Group 22"/>
              <p:cNvGrpSpPr>
                <a:grpSpLocks/>
              </p:cNvGrpSpPr>
              <p:nvPr/>
            </p:nvGrpSpPr>
            <p:grpSpPr bwMode="auto">
              <a:xfrm>
                <a:off x="4875" y="3293"/>
                <a:ext cx="182" cy="409"/>
                <a:chOff x="1655" y="935"/>
                <a:chExt cx="182" cy="409"/>
              </a:xfrm>
            </p:grpSpPr>
            <p:sp>
              <p:nvSpPr>
                <p:cNvPr id="34" name="Rectangle 23"/>
                <p:cNvSpPr>
                  <a:spLocks noChangeArrowheads="1"/>
                </p:cNvSpPr>
                <p:nvPr/>
              </p:nvSpPr>
              <p:spPr bwMode="auto">
                <a:xfrm>
                  <a:off x="1701" y="1117"/>
                  <a:ext cx="91" cy="9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35" name="AutoShape 24"/>
                <p:cNvSpPr>
                  <a:spLocks noChangeArrowheads="1"/>
                </p:cNvSpPr>
                <p:nvPr/>
              </p:nvSpPr>
              <p:spPr bwMode="auto">
                <a:xfrm rot="-5400000">
                  <a:off x="1655" y="1162"/>
                  <a:ext cx="182" cy="182"/>
                </a:xfrm>
                <a:prstGeom prst="flowChartTerminator">
                  <a:avLst/>
                </a:prstGeom>
                <a:solidFill>
                  <a:srgbClr val="C0C0C0"/>
                </a:solidFill>
                <a:ln w="9525">
                  <a:solidFill>
                    <a:schemeClr val="tx1"/>
                  </a:solidFill>
                  <a:miter lim="800000"/>
                  <a:headEnd/>
                  <a:tailEnd/>
                </a:ln>
              </p:spPr>
              <p:txBody>
                <a:bodyPr wrap="none" anchor="ctr"/>
                <a:lstStyle/>
                <a:p>
                  <a:endParaRPr lang="en-US"/>
                </a:p>
              </p:txBody>
            </p:sp>
            <p:sp>
              <p:nvSpPr>
                <p:cNvPr id="36" name="Rectangle 25"/>
                <p:cNvSpPr>
                  <a:spLocks noChangeArrowheads="1"/>
                </p:cNvSpPr>
                <p:nvPr/>
              </p:nvSpPr>
              <p:spPr bwMode="auto">
                <a:xfrm>
                  <a:off x="1701" y="1071"/>
                  <a:ext cx="91" cy="46"/>
                </a:xfrm>
                <a:prstGeom prst="rect">
                  <a:avLst/>
                </a:prstGeom>
                <a:solidFill>
                  <a:srgbClr val="3366FF"/>
                </a:solidFill>
                <a:ln w="9525">
                  <a:solidFill>
                    <a:schemeClr val="tx1"/>
                  </a:solidFill>
                  <a:miter lim="800000"/>
                  <a:headEnd/>
                  <a:tailEnd/>
                </a:ln>
              </p:spPr>
              <p:txBody>
                <a:bodyPr wrap="none" anchor="ctr"/>
                <a:lstStyle/>
                <a:p>
                  <a:endParaRPr lang="en-US"/>
                </a:p>
              </p:txBody>
            </p:sp>
            <p:sp>
              <p:nvSpPr>
                <p:cNvPr id="37" name="Rectangle 26"/>
                <p:cNvSpPr>
                  <a:spLocks noChangeArrowheads="1"/>
                </p:cNvSpPr>
                <p:nvPr/>
              </p:nvSpPr>
              <p:spPr bwMode="auto">
                <a:xfrm>
                  <a:off x="1656" y="935"/>
                  <a:ext cx="181" cy="46"/>
                </a:xfrm>
                <a:prstGeom prst="rect">
                  <a:avLst/>
                </a:prstGeom>
                <a:solidFill>
                  <a:srgbClr val="3366FF"/>
                </a:solidFill>
                <a:ln w="9525">
                  <a:solidFill>
                    <a:schemeClr val="tx1"/>
                  </a:solidFill>
                  <a:miter lim="800000"/>
                  <a:headEnd/>
                  <a:tailEnd/>
                </a:ln>
              </p:spPr>
              <p:txBody>
                <a:bodyPr wrap="none" anchor="ctr"/>
                <a:lstStyle/>
                <a:p>
                  <a:endParaRPr lang="en-US"/>
                </a:p>
              </p:txBody>
            </p:sp>
            <p:sp>
              <p:nvSpPr>
                <p:cNvPr id="38" name="Oval 27"/>
                <p:cNvSpPr>
                  <a:spLocks noChangeArrowheads="1"/>
                </p:cNvSpPr>
                <p:nvPr/>
              </p:nvSpPr>
              <p:spPr bwMode="auto">
                <a:xfrm>
                  <a:off x="1656" y="935"/>
                  <a:ext cx="181" cy="182"/>
                </a:xfrm>
                <a:prstGeom prst="ellipse">
                  <a:avLst/>
                </a:prstGeom>
                <a:solidFill>
                  <a:srgbClr val="3366FF"/>
                </a:solidFill>
                <a:ln w="9525">
                  <a:solidFill>
                    <a:schemeClr val="tx1"/>
                  </a:solidFill>
                  <a:round/>
                  <a:headEnd/>
                  <a:tailEnd/>
                </a:ln>
              </p:spPr>
              <p:txBody>
                <a:bodyPr wrap="none" anchor="ctr"/>
                <a:lstStyle/>
                <a:p>
                  <a:endParaRPr lang="en-US"/>
                </a:p>
              </p:txBody>
            </p:sp>
            <p:sp>
              <p:nvSpPr>
                <p:cNvPr id="39" name="Oval 28"/>
                <p:cNvSpPr>
                  <a:spLocks noChangeArrowheads="1"/>
                </p:cNvSpPr>
                <p:nvPr/>
              </p:nvSpPr>
              <p:spPr bwMode="auto">
                <a:xfrm>
                  <a:off x="1701" y="981"/>
                  <a:ext cx="91" cy="90"/>
                </a:xfrm>
                <a:prstGeom prst="ellipse">
                  <a:avLst/>
                </a:prstGeom>
                <a:solidFill>
                  <a:srgbClr val="808000"/>
                </a:solidFill>
                <a:ln w="9525">
                  <a:solidFill>
                    <a:schemeClr val="tx1"/>
                  </a:solidFill>
                  <a:round/>
                  <a:headEnd/>
                  <a:tailEnd/>
                </a:ln>
              </p:spPr>
              <p:txBody>
                <a:bodyPr wrap="none" anchor="ctr"/>
                <a:lstStyle/>
                <a:p>
                  <a:endParaRPr lang="en-US"/>
                </a:p>
              </p:txBody>
            </p:sp>
            <p:sp>
              <p:nvSpPr>
                <p:cNvPr id="40" name="Rectangle 29"/>
                <p:cNvSpPr>
                  <a:spLocks noChangeArrowheads="1"/>
                </p:cNvSpPr>
                <p:nvPr/>
              </p:nvSpPr>
              <p:spPr bwMode="auto">
                <a:xfrm>
                  <a:off x="1656" y="1298"/>
                  <a:ext cx="181" cy="46"/>
                </a:xfrm>
                <a:prstGeom prst="rect">
                  <a:avLst/>
                </a:prstGeom>
                <a:solidFill>
                  <a:srgbClr val="969696"/>
                </a:solidFill>
                <a:ln w="9525">
                  <a:solidFill>
                    <a:schemeClr val="tx1"/>
                  </a:solidFill>
                  <a:miter lim="800000"/>
                  <a:headEnd/>
                  <a:tailEnd/>
                </a:ln>
              </p:spPr>
              <p:txBody>
                <a:bodyPr wrap="none" anchor="ctr"/>
                <a:lstStyle/>
                <a:p>
                  <a:endParaRPr lang="en-US"/>
                </a:p>
              </p:txBody>
            </p:sp>
          </p:grpSp>
        </p:grpSp>
        <p:grpSp>
          <p:nvGrpSpPr>
            <p:cNvPr id="10" name="Group 32"/>
            <p:cNvGrpSpPr>
              <a:grpSpLocks/>
            </p:cNvGrpSpPr>
            <p:nvPr/>
          </p:nvGrpSpPr>
          <p:grpSpPr bwMode="auto">
            <a:xfrm>
              <a:off x="6155439" y="2563242"/>
              <a:ext cx="576263" cy="793750"/>
              <a:chOff x="4694" y="3293"/>
              <a:chExt cx="363" cy="500"/>
            </a:xfrm>
          </p:grpSpPr>
          <p:grpSp>
            <p:nvGrpSpPr>
              <p:cNvPr id="19" name="Group 33"/>
              <p:cNvGrpSpPr>
                <a:grpSpLocks/>
              </p:cNvGrpSpPr>
              <p:nvPr/>
            </p:nvGrpSpPr>
            <p:grpSpPr bwMode="auto">
              <a:xfrm flipH="1">
                <a:off x="4694" y="3475"/>
                <a:ext cx="181" cy="318"/>
                <a:chOff x="1973" y="3475"/>
                <a:chExt cx="181" cy="318"/>
              </a:xfrm>
            </p:grpSpPr>
            <p:sp>
              <p:nvSpPr>
                <p:cNvPr id="29" name="Rectangle 34"/>
                <p:cNvSpPr>
                  <a:spLocks noChangeArrowheads="1"/>
                </p:cNvSpPr>
                <p:nvPr/>
              </p:nvSpPr>
              <p:spPr bwMode="auto">
                <a:xfrm>
                  <a:off x="1973" y="3566"/>
                  <a:ext cx="136" cy="136"/>
                </a:xfrm>
                <a:prstGeom prst="rect">
                  <a:avLst/>
                </a:prstGeom>
                <a:solidFill>
                  <a:srgbClr val="C0C0C0"/>
                </a:solidFill>
                <a:ln w="9525" algn="ctr">
                  <a:solidFill>
                    <a:schemeClr val="tx1"/>
                  </a:solidFill>
                  <a:miter lim="800000"/>
                  <a:headEnd/>
                  <a:tailEnd/>
                </a:ln>
              </p:spPr>
              <p:txBody>
                <a:bodyPr wrap="none" anchor="ctr"/>
                <a:lstStyle/>
                <a:p>
                  <a:endParaRPr lang="en-US"/>
                </a:p>
              </p:txBody>
            </p:sp>
            <p:sp>
              <p:nvSpPr>
                <p:cNvPr id="30" name="Rectangle 35"/>
                <p:cNvSpPr>
                  <a:spLocks noChangeArrowheads="1"/>
                </p:cNvSpPr>
                <p:nvPr/>
              </p:nvSpPr>
              <p:spPr bwMode="auto">
                <a:xfrm>
                  <a:off x="2109" y="3475"/>
                  <a:ext cx="45" cy="318"/>
                </a:xfrm>
                <a:prstGeom prst="rect">
                  <a:avLst/>
                </a:prstGeom>
                <a:solidFill>
                  <a:srgbClr val="C0C0C0"/>
                </a:solidFill>
                <a:ln w="9525" algn="ctr">
                  <a:solidFill>
                    <a:schemeClr val="tx1"/>
                  </a:solidFill>
                  <a:miter lim="800000"/>
                  <a:headEnd/>
                  <a:tailEnd/>
                </a:ln>
              </p:spPr>
              <p:txBody>
                <a:bodyPr wrap="none" anchor="ctr"/>
                <a:lstStyle/>
                <a:p>
                  <a:endParaRPr lang="en-US"/>
                </a:p>
              </p:txBody>
            </p:sp>
          </p:grpSp>
          <p:grpSp>
            <p:nvGrpSpPr>
              <p:cNvPr id="20" name="Group 36"/>
              <p:cNvGrpSpPr>
                <a:grpSpLocks/>
              </p:cNvGrpSpPr>
              <p:nvPr/>
            </p:nvGrpSpPr>
            <p:grpSpPr bwMode="auto">
              <a:xfrm>
                <a:off x="4875" y="3293"/>
                <a:ext cx="182" cy="409"/>
                <a:chOff x="1655" y="935"/>
                <a:chExt cx="182" cy="409"/>
              </a:xfrm>
            </p:grpSpPr>
            <p:sp>
              <p:nvSpPr>
                <p:cNvPr id="22" name="Rectangle 37"/>
                <p:cNvSpPr>
                  <a:spLocks noChangeArrowheads="1"/>
                </p:cNvSpPr>
                <p:nvPr/>
              </p:nvSpPr>
              <p:spPr bwMode="auto">
                <a:xfrm>
                  <a:off x="1701" y="1117"/>
                  <a:ext cx="91" cy="9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3" name="AutoShape 38"/>
                <p:cNvSpPr>
                  <a:spLocks noChangeArrowheads="1"/>
                </p:cNvSpPr>
                <p:nvPr/>
              </p:nvSpPr>
              <p:spPr bwMode="auto">
                <a:xfrm rot="-5400000">
                  <a:off x="1655" y="1162"/>
                  <a:ext cx="182" cy="182"/>
                </a:xfrm>
                <a:prstGeom prst="flowChartTerminator">
                  <a:avLst/>
                </a:prstGeom>
                <a:solidFill>
                  <a:srgbClr val="C0C0C0"/>
                </a:solidFill>
                <a:ln w="9525">
                  <a:solidFill>
                    <a:schemeClr val="tx1"/>
                  </a:solidFill>
                  <a:miter lim="800000"/>
                  <a:headEnd/>
                  <a:tailEnd/>
                </a:ln>
              </p:spPr>
              <p:txBody>
                <a:bodyPr wrap="none" anchor="ctr"/>
                <a:lstStyle/>
                <a:p>
                  <a:endParaRPr lang="en-US"/>
                </a:p>
              </p:txBody>
            </p:sp>
            <p:sp>
              <p:nvSpPr>
                <p:cNvPr id="24" name="Rectangle 39"/>
                <p:cNvSpPr>
                  <a:spLocks noChangeArrowheads="1"/>
                </p:cNvSpPr>
                <p:nvPr/>
              </p:nvSpPr>
              <p:spPr bwMode="auto">
                <a:xfrm>
                  <a:off x="1701" y="1071"/>
                  <a:ext cx="91" cy="46"/>
                </a:xfrm>
                <a:prstGeom prst="rect">
                  <a:avLst/>
                </a:prstGeom>
                <a:solidFill>
                  <a:srgbClr val="3366FF"/>
                </a:solidFill>
                <a:ln w="9525">
                  <a:solidFill>
                    <a:schemeClr val="tx1"/>
                  </a:solidFill>
                  <a:miter lim="800000"/>
                  <a:headEnd/>
                  <a:tailEnd/>
                </a:ln>
              </p:spPr>
              <p:txBody>
                <a:bodyPr wrap="none" anchor="ctr"/>
                <a:lstStyle/>
                <a:p>
                  <a:endParaRPr lang="en-US"/>
                </a:p>
              </p:txBody>
            </p:sp>
            <p:sp>
              <p:nvSpPr>
                <p:cNvPr id="25" name="Rectangle 40"/>
                <p:cNvSpPr>
                  <a:spLocks noChangeArrowheads="1"/>
                </p:cNvSpPr>
                <p:nvPr/>
              </p:nvSpPr>
              <p:spPr bwMode="auto">
                <a:xfrm>
                  <a:off x="1656" y="935"/>
                  <a:ext cx="181" cy="46"/>
                </a:xfrm>
                <a:prstGeom prst="rect">
                  <a:avLst/>
                </a:prstGeom>
                <a:solidFill>
                  <a:srgbClr val="3366FF"/>
                </a:solidFill>
                <a:ln w="9525">
                  <a:solidFill>
                    <a:schemeClr val="tx1"/>
                  </a:solidFill>
                  <a:miter lim="800000"/>
                  <a:headEnd/>
                  <a:tailEnd/>
                </a:ln>
              </p:spPr>
              <p:txBody>
                <a:bodyPr wrap="none" anchor="ctr"/>
                <a:lstStyle/>
                <a:p>
                  <a:endParaRPr lang="en-US"/>
                </a:p>
              </p:txBody>
            </p:sp>
            <p:sp>
              <p:nvSpPr>
                <p:cNvPr id="26" name="Oval 41"/>
                <p:cNvSpPr>
                  <a:spLocks noChangeArrowheads="1"/>
                </p:cNvSpPr>
                <p:nvPr/>
              </p:nvSpPr>
              <p:spPr bwMode="auto">
                <a:xfrm>
                  <a:off x="1656" y="935"/>
                  <a:ext cx="181" cy="182"/>
                </a:xfrm>
                <a:prstGeom prst="ellipse">
                  <a:avLst/>
                </a:prstGeom>
                <a:solidFill>
                  <a:srgbClr val="3366FF"/>
                </a:solidFill>
                <a:ln w="9525">
                  <a:solidFill>
                    <a:schemeClr val="tx1"/>
                  </a:solidFill>
                  <a:round/>
                  <a:headEnd/>
                  <a:tailEnd/>
                </a:ln>
              </p:spPr>
              <p:txBody>
                <a:bodyPr wrap="none" anchor="ctr"/>
                <a:lstStyle/>
                <a:p>
                  <a:endParaRPr lang="en-US"/>
                </a:p>
              </p:txBody>
            </p:sp>
            <p:sp>
              <p:nvSpPr>
                <p:cNvPr id="27" name="Oval 42"/>
                <p:cNvSpPr>
                  <a:spLocks noChangeArrowheads="1"/>
                </p:cNvSpPr>
                <p:nvPr/>
              </p:nvSpPr>
              <p:spPr bwMode="auto">
                <a:xfrm>
                  <a:off x="1701" y="981"/>
                  <a:ext cx="91" cy="90"/>
                </a:xfrm>
                <a:prstGeom prst="ellipse">
                  <a:avLst/>
                </a:prstGeom>
                <a:solidFill>
                  <a:srgbClr val="808000"/>
                </a:solidFill>
                <a:ln w="9525">
                  <a:solidFill>
                    <a:schemeClr val="tx1"/>
                  </a:solidFill>
                  <a:round/>
                  <a:headEnd/>
                  <a:tailEnd/>
                </a:ln>
              </p:spPr>
              <p:txBody>
                <a:bodyPr wrap="none" anchor="ctr"/>
                <a:lstStyle/>
                <a:p>
                  <a:endParaRPr lang="en-US"/>
                </a:p>
              </p:txBody>
            </p:sp>
            <p:sp>
              <p:nvSpPr>
                <p:cNvPr id="28" name="Rectangle 43"/>
                <p:cNvSpPr>
                  <a:spLocks noChangeArrowheads="1"/>
                </p:cNvSpPr>
                <p:nvPr/>
              </p:nvSpPr>
              <p:spPr bwMode="auto">
                <a:xfrm>
                  <a:off x="1656" y="1298"/>
                  <a:ext cx="181" cy="46"/>
                </a:xfrm>
                <a:prstGeom prst="rect">
                  <a:avLst/>
                </a:prstGeom>
                <a:solidFill>
                  <a:srgbClr val="969696"/>
                </a:solidFill>
                <a:ln w="9525">
                  <a:solidFill>
                    <a:schemeClr val="tx1"/>
                  </a:solidFill>
                  <a:miter lim="800000"/>
                  <a:headEnd/>
                  <a:tailEnd/>
                </a:ln>
              </p:spPr>
              <p:txBody>
                <a:bodyPr wrap="none" anchor="ctr"/>
                <a:lstStyle/>
                <a:p>
                  <a:endParaRPr lang="en-US"/>
                </a:p>
              </p:txBody>
            </p:sp>
          </p:grpSp>
        </p:grpSp>
        <p:sp>
          <p:nvSpPr>
            <p:cNvPr id="11" name="Rectangle 10"/>
            <p:cNvSpPr/>
            <p:nvPr/>
          </p:nvSpPr>
          <p:spPr bwMode="auto">
            <a:xfrm>
              <a:off x="7884368" y="4941168"/>
              <a:ext cx="216024" cy="5040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nvGrpSpPr>
            <p:cNvPr id="12" name="Group 31"/>
            <p:cNvGrpSpPr/>
            <p:nvPr/>
          </p:nvGrpSpPr>
          <p:grpSpPr>
            <a:xfrm>
              <a:off x="5076056" y="2708920"/>
              <a:ext cx="884095" cy="3384376"/>
              <a:chOff x="1763610" y="3212970"/>
              <a:chExt cx="1944270" cy="3168440"/>
            </a:xfrm>
            <a:solidFill>
              <a:srgbClr val="C0C0C0"/>
            </a:solidFill>
          </p:grpSpPr>
          <p:sp>
            <p:nvSpPr>
              <p:cNvPr id="16" name="Flowchart: Delay 15"/>
              <p:cNvSpPr/>
              <p:nvPr/>
            </p:nvSpPr>
            <p:spPr bwMode="auto">
              <a:xfrm rot="16200000">
                <a:off x="2627730" y="2348850"/>
                <a:ext cx="216030" cy="1944270"/>
              </a:xfrm>
              <a:prstGeom prst="flowChartDelay">
                <a:avLst/>
              </a:prstGeom>
              <a:grpFill/>
              <a:ln w="9525" cap="flat" cmpd="sng" algn="ctr">
                <a:solidFill>
                  <a:schemeClr val="tx1"/>
                </a:solidFill>
                <a:prstDash val="solid"/>
                <a:round/>
                <a:headEnd type="none" w="med" len="med"/>
                <a:tailEnd type="none" w="med" len="med"/>
              </a:ln>
              <a:effectLst/>
            </p:spPr>
            <p:txBody>
              <a:bodyPr vert="horz" wrap="square" lIns="0" tIns="46800" rIns="0" bIns="46800" numCol="1" rtlCol="0" anchor="ctr" anchorCtr="0" compatLnSpc="1">
                <a:prstTxWarp prst="textNoShape">
                  <a:avLst/>
                </a:prstTxWarp>
              </a:bodyPr>
              <a:lstStyle/>
              <a:p>
                <a:pPr algn="ctr"/>
                <a:endParaRPr lang="en-US" sz="1600" dirty="0"/>
              </a:p>
            </p:txBody>
          </p:sp>
          <p:sp>
            <p:nvSpPr>
              <p:cNvPr id="17" name="Flowchart: Delay 16"/>
              <p:cNvSpPr/>
              <p:nvPr/>
            </p:nvSpPr>
            <p:spPr bwMode="auto">
              <a:xfrm rot="16200000" flipH="1" flipV="1">
                <a:off x="2627730" y="5301260"/>
                <a:ext cx="216030" cy="1944270"/>
              </a:xfrm>
              <a:prstGeom prst="flowChartDelay">
                <a:avLst/>
              </a:prstGeom>
              <a:grpFill/>
              <a:ln w="9525" cap="flat" cmpd="sng" algn="ctr">
                <a:solidFill>
                  <a:schemeClr val="tx1"/>
                </a:solidFill>
                <a:prstDash val="solid"/>
                <a:round/>
                <a:headEnd type="none" w="med" len="med"/>
                <a:tailEnd type="none" w="med" len="med"/>
              </a:ln>
              <a:effectLst/>
            </p:spPr>
            <p:txBody>
              <a:bodyPr vert="horz" wrap="square" lIns="0" tIns="46800" rIns="0" bIns="46800" numCol="1" rtlCol="0" anchor="ctr" anchorCtr="0" compatLnSpc="1">
                <a:prstTxWarp prst="textNoShape">
                  <a:avLst/>
                </a:prstTxWarp>
              </a:bodyPr>
              <a:lstStyle/>
              <a:p>
                <a:pPr algn="ctr"/>
                <a:endParaRPr lang="en-US" sz="1600" dirty="0"/>
              </a:p>
            </p:txBody>
          </p:sp>
          <p:sp>
            <p:nvSpPr>
              <p:cNvPr id="18" name="Rectangle 17"/>
              <p:cNvSpPr/>
              <p:nvPr/>
            </p:nvSpPr>
            <p:spPr bwMode="auto">
              <a:xfrm>
                <a:off x="1763610" y="3428999"/>
                <a:ext cx="1944270" cy="2736000"/>
              </a:xfrm>
              <a:prstGeom prst="rect">
                <a:avLst/>
              </a:prstGeom>
              <a:grpFill/>
              <a:ln w="9525" cap="flat" cmpd="sng" algn="ctr">
                <a:solidFill>
                  <a:schemeClr val="tx1"/>
                </a:solidFill>
                <a:prstDash val="solid"/>
                <a:round/>
                <a:headEnd type="none" w="med" len="med"/>
                <a:tailEnd type="none" w="med" len="med"/>
              </a:ln>
              <a:effectLst/>
            </p:spPr>
            <p:txBody>
              <a:bodyPr vert="horz" wrap="square" lIns="0" tIns="46800" rIns="0" bIns="46800" numCol="1" rtlCol="0" anchor="ctr" anchorCtr="0" compatLnSpc="1">
                <a:prstTxWarp prst="textNoShape">
                  <a:avLst/>
                </a:prstTxWarp>
              </a:bodyPr>
              <a:lstStyle/>
              <a:p>
                <a:pPr algn="ctr"/>
                <a:endParaRPr lang="en-US" sz="1600" dirty="0"/>
              </a:p>
            </p:txBody>
          </p:sp>
        </p:grpSp>
        <p:sp>
          <p:nvSpPr>
            <p:cNvPr id="15" name="TextBox 14"/>
            <p:cNvSpPr txBox="1"/>
            <p:nvPr/>
          </p:nvSpPr>
          <p:spPr>
            <a:xfrm>
              <a:off x="7524327" y="3933056"/>
              <a:ext cx="936105" cy="830997"/>
            </a:xfrm>
            <a:prstGeom prst="rect">
              <a:avLst/>
            </a:prstGeom>
            <a:noFill/>
          </p:spPr>
          <p:txBody>
            <a:bodyPr wrap="square" lIns="0" rIns="0" rtlCol="0">
              <a:spAutoFit/>
            </a:bodyPr>
            <a:lstStyle/>
            <a:p>
              <a:r>
                <a:rPr lang="en-US" dirty="0"/>
                <a:t>Field Junction Box</a:t>
              </a:r>
            </a:p>
          </p:txBody>
        </p:sp>
      </p:grpSp>
      <p:sp>
        <p:nvSpPr>
          <p:cNvPr id="51" name="Rectangle 50"/>
          <p:cNvSpPr/>
          <p:nvPr/>
        </p:nvSpPr>
        <p:spPr bwMode="auto">
          <a:xfrm>
            <a:off x="3419872" y="4993073"/>
            <a:ext cx="504056" cy="936104"/>
          </a:xfrm>
          <a:prstGeom prst="rect">
            <a:avLst/>
          </a:prstGeom>
          <a:solidFill>
            <a:srgbClr val="DDDDD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52" name="Line 48"/>
          <p:cNvSpPr>
            <a:spLocks noChangeShapeType="1"/>
          </p:cNvSpPr>
          <p:nvPr/>
        </p:nvSpPr>
        <p:spPr bwMode="auto">
          <a:xfrm>
            <a:off x="3347864" y="5567475"/>
            <a:ext cx="936104" cy="1661"/>
          </a:xfrm>
          <a:prstGeom prst="line">
            <a:avLst/>
          </a:prstGeom>
          <a:noFill/>
          <a:ln w="38100">
            <a:solidFill>
              <a:srgbClr val="FF6600"/>
            </a:solidFill>
            <a:round/>
            <a:headEnd/>
            <a:tailEnd/>
          </a:ln>
        </p:spPr>
        <p:txBody>
          <a:bodyPr wrap="none" anchor="ctr"/>
          <a:lstStyle/>
          <a:p>
            <a:endParaRPr lang="en-US"/>
          </a:p>
        </p:txBody>
      </p:sp>
      <p:grpSp>
        <p:nvGrpSpPr>
          <p:cNvPr id="54" name="Group 8"/>
          <p:cNvGrpSpPr>
            <a:grpSpLocks/>
          </p:cNvGrpSpPr>
          <p:nvPr/>
        </p:nvGrpSpPr>
        <p:grpSpPr bwMode="auto">
          <a:xfrm>
            <a:off x="1547615" y="3120096"/>
            <a:ext cx="287338" cy="504825"/>
            <a:chOff x="1973" y="3475"/>
            <a:chExt cx="181" cy="318"/>
          </a:xfrm>
        </p:grpSpPr>
        <p:sp>
          <p:nvSpPr>
            <p:cNvPr id="90" name="Rectangle 6"/>
            <p:cNvSpPr>
              <a:spLocks noChangeArrowheads="1"/>
            </p:cNvSpPr>
            <p:nvPr/>
          </p:nvSpPr>
          <p:spPr bwMode="auto">
            <a:xfrm>
              <a:off x="1973" y="3566"/>
              <a:ext cx="136" cy="136"/>
            </a:xfrm>
            <a:prstGeom prst="rect">
              <a:avLst/>
            </a:prstGeom>
            <a:solidFill>
              <a:srgbClr val="C0C0C0"/>
            </a:solidFill>
            <a:ln w="9525" algn="ctr">
              <a:solidFill>
                <a:schemeClr val="tx1"/>
              </a:solidFill>
              <a:miter lim="800000"/>
              <a:headEnd/>
              <a:tailEnd/>
            </a:ln>
          </p:spPr>
          <p:txBody>
            <a:bodyPr wrap="none" anchor="ctr"/>
            <a:lstStyle/>
            <a:p>
              <a:r>
                <a:rPr lang="en-US"/>
                <a:t>`</a:t>
              </a:r>
            </a:p>
          </p:txBody>
        </p:sp>
        <p:sp>
          <p:nvSpPr>
            <p:cNvPr id="91" name="Rectangle 7"/>
            <p:cNvSpPr>
              <a:spLocks noChangeArrowheads="1"/>
            </p:cNvSpPr>
            <p:nvPr/>
          </p:nvSpPr>
          <p:spPr bwMode="auto">
            <a:xfrm>
              <a:off x="2109" y="3475"/>
              <a:ext cx="45" cy="318"/>
            </a:xfrm>
            <a:prstGeom prst="rect">
              <a:avLst/>
            </a:prstGeom>
            <a:solidFill>
              <a:srgbClr val="C0C0C0"/>
            </a:solidFill>
            <a:ln w="9525" algn="ctr">
              <a:solidFill>
                <a:schemeClr val="tx1"/>
              </a:solidFill>
              <a:miter lim="800000"/>
              <a:headEnd/>
              <a:tailEnd/>
            </a:ln>
          </p:spPr>
          <p:txBody>
            <a:bodyPr wrap="none" anchor="ctr"/>
            <a:lstStyle/>
            <a:p>
              <a:endParaRPr lang="en-US"/>
            </a:p>
          </p:txBody>
        </p:sp>
      </p:grpSp>
      <p:grpSp>
        <p:nvGrpSpPr>
          <p:cNvPr id="55" name="Group 9"/>
          <p:cNvGrpSpPr>
            <a:grpSpLocks/>
          </p:cNvGrpSpPr>
          <p:nvPr/>
        </p:nvGrpSpPr>
        <p:grpSpPr bwMode="auto">
          <a:xfrm>
            <a:off x="1547615" y="5786079"/>
            <a:ext cx="287338" cy="504825"/>
            <a:chOff x="1973" y="3475"/>
            <a:chExt cx="181" cy="318"/>
          </a:xfrm>
        </p:grpSpPr>
        <p:sp>
          <p:nvSpPr>
            <p:cNvPr id="88" name="Rectangle 10"/>
            <p:cNvSpPr>
              <a:spLocks noChangeArrowheads="1"/>
            </p:cNvSpPr>
            <p:nvPr/>
          </p:nvSpPr>
          <p:spPr bwMode="auto">
            <a:xfrm>
              <a:off x="1973" y="3566"/>
              <a:ext cx="136" cy="136"/>
            </a:xfrm>
            <a:prstGeom prst="rect">
              <a:avLst/>
            </a:prstGeom>
            <a:solidFill>
              <a:srgbClr val="C0C0C0"/>
            </a:solidFill>
            <a:ln w="9525" algn="ctr">
              <a:solidFill>
                <a:schemeClr val="tx1"/>
              </a:solidFill>
              <a:miter lim="800000"/>
              <a:headEnd/>
              <a:tailEnd/>
            </a:ln>
          </p:spPr>
          <p:txBody>
            <a:bodyPr wrap="none" anchor="ctr"/>
            <a:lstStyle/>
            <a:p>
              <a:r>
                <a:rPr lang="en-US"/>
                <a:t>`</a:t>
              </a:r>
            </a:p>
          </p:txBody>
        </p:sp>
        <p:sp>
          <p:nvSpPr>
            <p:cNvPr id="89" name="Rectangle 11"/>
            <p:cNvSpPr>
              <a:spLocks noChangeArrowheads="1"/>
            </p:cNvSpPr>
            <p:nvPr/>
          </p:nvSpPr>
          <p:spPr bwMode="auto">
            <a:xfrm>
              <a:off x="2109" y="3475"/>
              <a:ext cx="45" cy="318"/>
            </a:xfrm>
            <a:prstGeom prst="rect">
              <a:avLst/>
            </a:prstGeom>
            <a:solidFill>
              <a:srgbClr val="C0C0C0"/>
            </a:solidFill>
            <a:ln w="9525" algn="ctr">
              <a:solidFill>
                <a:schemeClr val="tx1"/>
              </a:solidFill>
              <a:miter lim="800000"/>
              <a:headEnd/>
              <a:tailEnd/>
            </a:ln>
          </p:spPr>
          <p:txBody>
            <a:bodyPr wrap="none" anchor="ctr"/>
            <a:lstStyle/>
            <a:p>
              <a:endParaRPr lang="en-US"/>
            </a:p>
          </p:txBody>
        </p:sp>
      </p:grpSp>
      <p:grpSp>
        <p:nvGrpSpPr>
          <p:cNvPr id="76" name="Group 17"/>
          <p:cNvGrpSpPr>
            <a:grpSpLocks/>
          </p:cNvGrpSpPr>
          <p:nvPr/>
        </p:nvGrpSpPr>
        <p:grpSpPr bwMode="auto">
          <a:xfrm flipH="1">
            <a:off x="1834954" y="5784492"/>
            <a:ext cx="144463" cy="504825"/>
            <a:chOff x="2063" y="3475"/>
            <a:chExt cx="91" cy="318"/>
          </a:xfrm>
        </p:grpSpPr>
        <p:sp>
          <p:nvSpPr>
            <p:cNvPr id="86" name="Rectangle 16"/>
            <p:cNvSpPr>
              <a:spLocks noChangeArrowheads="1"/>
            </p:cNvSpPr>
            <p:nvPr/>
          </p:nvSpPr>
          <p:spPr bwMode="auto">
            <a:xfrm>
              <a:off x="2063" y="3566"/>
              <a:ext cx="46" cy="135"/>
            </a:xfrm>
            <a:prstGeom prst="rect">
              <a:avLst/>
            </a:prstGeom>
            <a:solidFill>
              <a:srgbClr val="C0C0C0"/>
            </a:solidFill>
            <a:ln w="9525" algn="ctr">
              <a:solidFill>
                <a:schemeClr val="tx1"/>
              </a:solidFill>
              <a:miter lim="800000"/>
              <a:headEnd/>
              <a:tailEnd/>
            </a:ln>
          </p:spPr>
          <p:txBody>
            <a:bodyPr wrap="none" anchor="ctr"/>
            <a:lstStyle/>
            <a:p>
              <a:endParaRPr lang="en-US"/>
            </a:p>
          </p:txBody>
        </p:sp>
        <p:sp>
          <p:nvSpPr>
            <p:cNvPr id="87" name="Rectangle 17"/>
            <p:cNvSpPr>
              <a:spLocks noChangeArrowheads="1"/>
            </p:cNvSpPr>
            <p:nvPr/>
          </p:nvSpPr>
          <p:spPr bwMode="auto">
            <a:xfrm>
              <a:off x="2109" y="3475"/>
              <a:ext cx="45" cy="318"/>
            </a:xfrm>
            <a:prstGeom prst="rect">
              <a:avLst/>
            </a:prstGeom>
            <a:solidFill>
              <a:srgbClr val="C0C0C0"/>
            </a:solidFill>
            <a:ln w="9525" algn="ctr">
              <a:solidFill>
                <a:schemeClr val="tx1"/>
              </a:solidFill>
              <a:miter lim="800000"/>
              <a:headEnd/>
              <a:tailEnd/>
            </a:ln>
          </p:spPr>
          <p:txBody>
            <a:bodyPr wrap="none" anchor="ctr"/>
            <a:lstStyle/>
            <a:p>
              <a:endParaRPr lang="en-US"/>
            </a:p>
          </p:txBody>
        </p:sp>
      </p:grpSp>
      <p:grpSp>
        <p:nvGrpSpPr>
          <p:cNvPr id="59" name="Group 31"/>
          <p:cNvGrpSpPr/>
          <p:nvPr/>
        </p:nvGrpSpPr>
        <p:grpSpPr>
          <a:xfrm>
            <a:off x="755576" y="2976849"/>
            <a:ext cx="884095" cy="3384376"/>
            <a:chOff x="1763610" y="3212970"/>
            <a:chExt cx="1944270" cy="3168440"/>
          </a:xfrm>
          <a:solidFill>
            <a:srgbClr val="C0C0C0"/>
          </a:solidFill>
        </p:grpSpPr>
        <p:sp>
          <p:nvSpPr>
            <p:cNvPr id="61" name="Flowchart: Delay 60"/>
            <p:cNvSpPr/>
            <p:nvPr/>
          </p:nvSpPr>
          <p:spPr bwMode="auto">
            <a:xfrm rot="16200000">
              <a:off x="2627730" y="2348850"/>
              <a:ext cx="216030" cy="1944270"/>
            </a:xfrm>
            <a:prstGeom prst="flowChartDelay">
              <a:avLst/>
            </a:prstGeom>
            <a:grpFill/>
            <a:ln w="9525" cap="flat" cmpd="sng" algn="ctr">
              <a:solidFill>
                <a:schemeClr val="tx1"/>
              </a:solidFill>
              <a:prstDash val="solid"/>
              <a:round/>
              <a:headEnd type="none" w="med" len="med"/>
              <a:tailEnd type="none" w="med" len="med"/>
            </a:ln>
            <a:effectLst/>
          </p:spPr>
          <p:txBody>
            <a:bodyPr vert="horz" wrap="square" lIns="0" tIns="46800" rIns="0" bIns="46800" numCol="1" rtlCol="0" anchor="ctr" anchorCtr="0" compatLnSpc="1">
              <a:prstTxWarp prst="textNoShape">
                <a:avLst/>
              </a:prstTxWarp>
            </a:bodyPr>
            <a:lstStyle/>
            <a:p>
              <a:pPr algn="ctr"/>
              <a:endParaRPr lang="en-US" sz="1600" dirty="0"/>
            </a:p>
          </p:txBody>
        </p:sp>
        <p:sp>
          <p:nvSpPr>
            <p:cNvPr id="62" name="Flowchart: Delay 61"/>
            <p:cNvSpPr/>
            <p:nvPr/>
          </p:nvSpPr>
          <p:spPr bwMode="auto">
            <a:xfrm rot="16200000" flipH="1" flipV="1">
              <a:off x="2627730" y="5301260"/>
              <a:ext cx="216030" cy="1944270"/>
            </a:xfrm>
            <a:prstGeom prst="flowChartDelay">
              <a:avLst/>
            </a:prstGeom>
            <a:grpFill/>
            <a:ln w="9525" cap="flat" cmpd="sng" algn="ctr">
              <a:solidFill>
                <a:schemeClr val="tx1"/>
              </a:solidFill>
              <a:prstDash val="solid"/>
              <a:round/>
              <a:headEnd type="none" w="med" len="med"/>
              <a:tailEnd type="none" w="med" len="med"/>
            </a:ln>
            <a:effectLst/>
          </p:spPr>
          <p:txBody>
            <a:bodyPr vert="horz" wrap="square" lIns="0" tIns="46800" rIns="0" bIns="46800" numCol="1" rtlCol="0" anchor="ctr" anchorCtr="0" compatLnSpc="1">
              <a:prstTxWarp prst="textNoShape">
                <a:avLst/>
              </a:prstTxWarp>
            </a:bodyPr>
            <a:lstStyle/>
            <a:p>
              <a:pPr algn="ctr"/>
              <a:endParaRPr lang="en-US" sz="1600" dirty="0"/>
            </a:p>
          </p:txBody>
        </p:sp>
        <p:sp>
          <p:nvSpPr>
            <p:cNvPr id="63" name="Rectangle 62"/>
            <p:cNvSpPr/>
            <p:nvPr/>
          </p:nvSpPr>
          <p:spPr bwMode="auto">
            <a:xfrm>
              <a:off x="1763610" y="3428999"/>
              <a:ext cx="1944270" cy="2736000"/>
            </a:xfrm>
            <a:prstGeom prst="rect">
              <a:avLst/>
            </a:prstGeom>
            <a:grpFill/>
            <a:ln w="9525" cap="flat" cmpd="sng" algn="ctr">
              <a:solidFill>
                <a:schemeClr val="tx1"/>
              </a:solidFill>
              <a:prstDash val="solid"/>
              <a:round/>
              <a:headEnd type="none" w="med" len="med"/>
              <a:tailEnd type="none" w="med" len="med"/>
            </a:ln>
            <a:effectLst/>
          </p:spPr>
          <p:txBody>
            <a:bodyPr vert="horz" wrap="square" lIns="0" tIns="46800" rIns="0" bIns="46800" numCol="1" rtlCol="0" anchor="ctr" anchorCtr="0" compatLnSpc="1">
              <a:prstTxWarp prst="textNoShape">
                <a:avLst/>
              </a:prstTxWarp>
            </a:bodyPr>
            <a:lstStyle/>
            <a:p>
              <a:pPr algn="ctr"/>
              <a:endParaRPr lang="en-US" sz="1600" dirty="0"/>
            </a:p>
          </p:txBody>
        </p:sp>
      </p:grpSp>
      <p:sp>
        <p:nvSpPr>
          <p:cNvPr id="60" name="TextBox 59"/>
          <p:cNvSpPr txBox="1"/>
          <p:nvPr/>
        </p:nvSpPr>
        <p:spPr>
          <a:xfrm>
            <a:off x="3203847" y="4200985"/>
            <a:ext cx="936105" cy="830997"/>
          </a:xfrm>
          <a:prstGeom prst="rect">
            <a:avLst/>
          </a:prstGeom>
          <a:noFill/>
        </p:spPr>
        <p:txBody>
          <a:bodyPr wrap="square" lIns="0" rIns="0" rtlCol="0">
            <a:spAutoFit/>
          </a:bodyPr>
          <a:lstStyle/>
          <a:p>
            <a:r>
              <a:rPr lang="en-US" dirty="0"/>
              <a:t>Field Junction Box</a:t>
            </a:r>
          </a:p>
        </p:txBody>
      </p:sp>
      <p:sp>
        <p:nvSpPr>
          <p:cNvPr id="92" name="Freeform 49"/>
          <p:cNvSpPr>
            <a:spLocks/>
          </p:cNvSpPr>
          <p:nvPr/>
        </p:nvSpPr>
        <p:spPr bwMode="auto">
          <a:xfrm>
            <a:off x="2196902" y="4199323"/>
            <a:ext cx="1438994" cy="1368152"/>
          </a:xfrm>
          <a:custGeom>
            <a:avLst/>
            <a:gdLst>
              <a:gd name="T0" fmla="*/ 0 w 1361"/>
              <a:gd name="T1" fmla="*/ 0 h 1088"/>
              <a:gd name="T2" fmla="*/ 907 w 1361"/>
              <a:gd name="T3" fmla="*/ 0 h 1088"/>
              <a:gd name="T4" fmla="*/ 907 w 1361"/>
              <a:gd name="T5" fmla="*/ 1088 h 1088"/>
              <a:gd name="T6" fmla="*/ 1361 w 1361"/>
              <a:gd name="T7" fmla="*/ 1088 h 1088"/>
              <a:gd name="T8" fmla="*/ 0 60000 65536"/>
              <a:gd name="T9" fmla="*/ 0 60000 65536"/>
              <a:gd name="T10" fmla="*/ 0 60000 65536"/>
              <a:gd name="T11" fmla="*/ 0 60000 65536"/>
              <a:gd name="T12" fmla="*/ 0 w 1361"/>
              <a:gd name="T13" fmla="*/ 0 h 1088"/>
              <a:gd name="T14" fmla="*/ 1361 w 1361"/>
              <a:gd name="T15" fmla="*/ 1088 h 1088"/>
            </a:gdLst>
            <a:ahLst/>
            <a:cxnLst>
              <a:cxn ang="T8">
                <a:pos x="T0" y="T1"/>
              </a:cxn>
              <a:cxn ang="T9">
                <a:pos x="T2" y="T3"/>
              </a:cxn>
              <a:cxn ang="T10">
                <a:pos x="T4" y="T5"/>
              </a:cxn>
              <a:cxn ang="T11">
                <a:pos x="T6" y="T7"/>
              </a:cxn>
            </a:cxnLst>
            <a:rect l="T12" t="T13" r="T14" b="T15"/>
            <a:pathLst>
              <a:path w="1361" h="1088">
                <a:moveTo>
                  <a:pt x="0" y="0"/>
                </a:moveTo>
                <a:lnTo>
                  <a:pt x="907" y="0"/>
                </a:lnTo>
                <a:lnTo>
                  <a:pt x="907" y="1088"/>
                </a:lnTo>
                <a:lnTo>
                  <a:pt x="1361" y="1088"/>
                </a:lnTo>
              </a:path>
            </a:pathLst>
          </a:custGeom>
          <a:noFill/>
          <a:ln w="38100" cap="flat" cmpd="sng">
            <a:solidFill>
              <a:srgbClr val="FF6600"/>
            </a:solidFill>
            <a:prstDash val="solid"/>
            <a:round/>
            <a:headEnd/>
            <a:tailEnd/>
          </a:ln>
        </p:spPr>
        <p:txBody>
          <a:bodyPr wrap="none" anchor="ctr"/>
          <a:lstStyle/>
          <a:p>
            <a:endParaRPr lang="en-US"/>
          </a:p>
        </p:txBody>
      </p:sp>
      <p:grpSp>
        <p:nvGrpSpPr>
          <p:cNvPr id="77" name="Group 22"/>
          <p:cNvGrpSpPr>
            <a:grpSpLocks/>
          </p:cNvGrpSpPr>
          <p:nvPr/>
        </p:nvGrpSpPr>
        <p:grpSpPr bwMode="auto">
          <a:xfrm>
            <a:off x="2122298" y="4127315"/>
            <a:ext cx="288925" cy="649288"/>
            <a:chOff x="1655" y="935"/>
            <a:chExt cx="182" cy="409"/>
          </a:xfrm>
        </p:grpSpPr>
        <p:sp>
          <p:nvSpPr>
            <p:cNvPr id="79" name="Rectangle 23"/>
            <p:cNvSpPr>
              <a:spLocks noChangeArrowheads="1"/>
            </p:cNvSpPr>
            <p:nvPr/>
          </p:nvSpPr>
          <p:spPr bwMode="auto">
            <a:xfrm>
              <a:off x="1701" y="1117"/>
              <a:ext cx="91" cy="9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80" name="AutoShape 24"/>
            <p:cNvSpPr>
              <a:spLocks noChangeArrowheads="1"/>
            </p:cNvSpPr>
            <p:nvPr/>
          </p:nvSpPr>
          <p:spPr bwMode="auto">
            <a:xfrm rot="-5400000">
              <a:off x="1655" y="1162"/>
              <a:ext cx="182" cy="182"/>
            </a:xfrm>
            <a:prstGeom prst="flowChartTerminator">
              <a:avLst/>
            </a:prstGeom>
            <a:solidFill>
              <a:srgbClr val="C0C0C0"/>
            </a:solidFill>
            <a:ln w="9525">
              <a:solidFill>
                <a:schemeClr val="tx1"/>
              </a:solidFill>
              <a:miter lim="800000"/>
              <a:headEnd/>
              <a:tailEnd/>
            </a:ln>
          </p:spPr>
          <p:txBody>
            <a:bodyPr wrap="none" anchor="ctr"/>
            <a:lstStyle/>
            <a:p>
              <a:endParaRPr lang="en-US"/>
            </a:p>
          </p:txBody>
        </p:sp>
        <p:sp>
          <p:nvSpPr>
            <p:cNvPr id="81" name="Rectangle 25"/>
            <p:cNvSpPr>
              <a:spLocks noChangeArrowheads="1"/>
            </p:cNvSpPr>
            <p:nvPr/>
          </p:nvSpPr>
          <p:spPr bwMode="auto">
            <a:xfrm>
              <a:off x="1701" y="1071"/>
              <a:ext cx="91" cy="46"/>
            </a:xfrm>
            <a:prstGeom prst="rect">
              <a:avLst/>
            </a:prstGeom>
            <a:solidFill>
              <a:srgbClr val="3366FF"/>
            </a:solidFill>
            <a:ln w="9525">
              <a:solidFill>
                <a:schemeClr val="tx1"/>
              </a:solidFill>
              <a:miter lim="800000"/>
              <a:headEnd/>
              <a:tailEnd/>
            </a:ln>
          </p:spPr>
          <p:txBody>
            <a:bodyPr wrap="none" anchor="ctr"/>
            <a:lstStyle/>
            <a:p>
              <a:endParaRPr lang="en-US"/>
            </a:p>
          </p:txBody>
        </p:sp>
        <p:sp>
          <p:nvSpPr>
            <p:cNvPr id="82" name="Rectangle 26"/>
            <p:cNvSpPr>
              <a:spLocks noChangeArrowheads="1"/>
            </p:cNvSpPr>
            <p:nvPr/>
          </p:nvSpPr>
          <p:spPr bwMode="auto">
            <a:xfrm>
              <a:off x="1656" y="935"/>
              <a:ext cx="181" cy="46"/>
            </a:xfrm>
            <a:prstGeom prst="rect">
              <a:avLst/>
            </a:prstGeom>
            <a:solidFill>
              <a:srgbClr val="3366FF"/>
            </a:solidFill>
            <a:ln w="9525">
              <a:solidFill>
                <a:schemeClr val="tx1"/>
              </a:solidFill>
              <a:miter lim="800000"/>
              <a:headEnd/>
              <a:tailEnd/>
            </a:ln>
          </p:spPr>
          <p:txBody>
            <a:bodyPr wrap="none" anchor="ctr"/>
            <a:lstStyle/>
            <a:p>
              <a:endParaRPr lang="en-US"/>
            </a:p>
          </p:txBody>
        </p:sp>
        <p:sp>
          <p:nvSpPr>
            <p:cNvPr id="83" name="Oval 27"/>
            <p:cNvSpPr>
              <a:spLocks noChangeArrowheads="1"/>
            </p:cNvSpPr>
            <p:nvPr/>
          </p:nvSpPr>
          <p:spPr bwMode="auto">
            <a:xfrm>
              <a:off x="1656" y="935"/>
              <a:ext cx="181" cy="182"/>
            </a:xfrm>
            <a:prstGeom prst="ellipse">
              <a:avLst/>
            </a:prstGeom>
            <a:solidFill>
              <a:srgbClr val="3366FF"/>
            </a:solidFill>
            <a:ln w="9525">
              <a:solidFill>
                <a:schemeClr val="tx1"/>
              </a:solidFill>
              <a:round/>
              <a:headEnd/>
              <a:tailEnd/>
            </a:ln>
          </p:spPr>
          <p:txBody>
            <a:bodyPr wrap="none" anchor="ctr"/>
            <a:lstStyle/>
            <a:p>
              <a:endParaRPr lang="en-US"/>
            </a:p>
          </p:txBody>
        </p:sp>
        <p:sp>
          <p:nvSpPr>
            <p:cNvPr id="84" name="Oval 28"/>
            <p:cNvSpPr>
              <a:spLocks noChangeArrowheads="1"/>
            </p:cNvSpPr>
            <p:nvPr/>
          </p:nvSpPr>
          <p:spPr bwMode="auto">
            <a:xfrm>
              <a:off x="1701" y="981"/>
              <a:ext cx="91" cy="90"/>
            </a:xfrm>
            <a:prstGeom prst="ellipse">
              <a:avLst/>
            </a:prstGeom>
            <a:solidFill>
              <a:srgbClr val="808000"/>
            </a:solidFill>
            <a:ln w="9525">
              <a:solidFill>
                <a:schemeClr val="tx1"/>
              </a:solidFill>
              <a:round/>
              <a:headEnd/>
              <a:tailEnd/>
            </a:ln>
          </p:spPr>
          <p:txBody>
            <a:bodyPr wrap="none" anchor="ctr"/>
            <a:lstStyle/>
            <a:p>
              <a:endParaRPr lang="en-US"/>
            </a:p>
          </p:txBody>
        </p:sp>
        <p:sp>
          <p:nvSpPr>
            <p:cNvPr id="85" name="Rectangle 29"/>
            <p:cNvSpPr>
              <a:spLocks noChangeArrowheads="1"/>
            </p:cNvSpPr>
            <p:nvPr/>
          </p:nvSpPr>
          <p:spPr bwMode="auto">
            <a:xfrm>
              <a:off x="1656" y="1298"/>
              <a:ext cx="181" cy="46"/>
            </a:xfrm>
            <a:prstGeom prst="rect">
              <a:avLst/>
            </a:prstGeom>
            <a:solidFill>
              <a:srgbClr val="969696"/>
            </a:solidFill>
            <a:ln w="9525">
              <a:solidFill>
                <a:schemeClr val="tx1"/>
              </a:solidFill>
              <a:miter lim="800000"/>
              <a:headEnd/>
              <a:tailEnd/>
            </a:ln>
          </p:spPr>
          <p:txBody>
            <a:bodyPr wrap="none" anchor="ctr"/>
            <a:lstStyle/>
            <a:p>
              <a:endParaRPr lang="en-US"/>
            </a:p>
          </p:txBody>
        </p:sp>
      </p:grpSp>
      <p:grpSp>
        <p:nvGrpSpPr>
          <p:cNvPr id="94" name="Group 17"/>
          <p:cNvGrpSpPr>
            <a:grpSpLocks/>
          </p:cNvGrpSpPr>
          <p:nvPr/>
        </p:nvGrpSpPr>
        <p:grpSpPr bwMode="auto">
          <a:xfrm flipH="1">
            <a:off x="1835696" y="3119203"/>
            <a:ext cx="144463" cy="504825"/>
            <a:chOff x="2063" y="3475"/>
            <a:chExt cx="91" cy="318"/>
          </a:xfrm>
        </p:grpSpPr>
        <p:sp>
          <p:nvSpPr>
            <p:cNvPr id="95" name="Rectangle 16"/>
            <p:cNvSpPr>
              <a:spLocks noChangeArrowheads="1"/>
            </p:cNvSpPr>
            <p:nvPr/>
          </p:nvSpPr>
          <p:spPr bwMode="auto">
            <a:xfrm>
              <a:off x="2063" y="3566"/>
              <a:ext cx="46" cy="135"/>
            </a:xfrm>
            <a:prstGeom prst="rect">
              <a:avLst/>
            </a:prstGeom>
            <a:solidFill>
              <a:srgbClr val="C0C0C0"/>
            </a:solidFill>
            <a:ln w="9525" algn="ctr">
              <a:solidFill>
                <a:schemeClr val="tx1"/>
              </a:solidFill>
              <a:miter lim="800000"/>
              <a:headEnd/>
              <a:tailEnd/>
            </a:ln>
          </p:spPr>
          <p:txBody>
            <a:bodyPr wrap="none" anchor="ctr"/>
            <a:lstStyle/>
            <a:p>
              <a:endParaRPr lang="en-US"/>
            </a:p>
          </p:txBody>
        </p:sp>
        <p:sp>
          <p:nvSpPr>
            <p:cNvPr id="96" name="Rectangle 17"/>
            <p:cNvSpPr>
              <a:spLocks noChangeArrowheads="1"/>
            </p:cNvSpPr>
            <p:nvPr/>
          </p:nvSpPr>
          <p:spPr bwMode="auto">
            <a:xfrm>
              <a:off x="2109" y="3475"/>
              <a:ext cx="45" cy="318"/>
            </a:xfrm>
            <a:prstGeom prst="rect">
              <a:avLst/>
            </a:prstGeom>
            <a:solidFill>
              <a:srgbClr val="C0C0C0"/>
            </a:solidFill>
            <a:ln w="9525" algn="ctr">
              <a:solidFill>
                <a:schemeClr val="tx1"/>
              </a:solidFill>
              <a:miter lim="800000"/>
              <a:headEnd/>
              <a:tailEnd/>
            </a:ln>
          </p:spPr>
          <p:txBody>
            <a:bodyPr wrap="none" anchor="ctr"/>
            <a:lstStyle/>
            <a:p>
              <a:endParaRPr lang="en-US"/>
            </a:p>
          </p:txBody>
        </p:sp>
      </p:grpSp>
      <p:sp>
        <p:nvSpPr>
          <p:cNvPr id="108" name="Freeform 107"/>
          <p:cNvSpPr/>
          <p:nvPr/>
        </p:nvSpPr>
        <p:spPr bwMode="auto">
          <a:xfrm>
            <a:off x="1763688" y="3335228"/>
            <a:ext cx="611460" cy="1900894"/>
          </a:xfrm>
          <a:custGeom>
            <a:avLst/>
            <a:gdLst>
              <a:gd name="connsiteX0" fmla="*/ 100361 w 512957"/>
              <a:gd name="connsiteY0" fmla="*/ 0 h 1895707"/>
              <a:gd name="connsiteX1" fmla="*/ 512957 w 512957"/>
              <a:gd name="connsiteY1" fmla="*/ 200722 h 1895707"/>
              <a:gd name="connsiteX2" fmla="*/ 0 w 512957"/>
              <a:gd name="connsiteY2" fmla="*/ 914400 h 1895707"/>
              <a:gd name="connsiteX3" fmla="*/ 22303 w 512957"/>
              <a:gd name="connsiteY3" fmla="*/ 1628078 h 1895707"/>
              <a:gd name="connsiteX4" fmla="*/ 234176 w 512957"/>
              <a:gd name="connsiteY4" fmla="*/ 1895707 h 1895707"/>
              <a:gd name="connsiteX5" fmla="*/ 401444 w 512957"/>
              <a:gd name="connsiteY5" fmla="*/ 1717288 h 1895707"/>
              <a:gd name="connsiteX6" fmla="*/ 423747 w 512957"/>
              <a:gd name="connsiteY6" fmla="*/ 1460810 h 1895707"/>
              <a:gd name="connsiteX0" fmla="*/ 100361 w 529684"/>
              <a:gd name="connsiteY0" fmla="*/ 0 h 1895707"/>
              <a:gd name="connsiteX1" fmla="*/ 512957 w 529684"/>
              <a:gd name="connsiteY1" fmla="*/ 200722 h 1895707"/>
              <a:gd name="connsiteX2" fmla="*/ 0 w 529684"/>
              <a:gd name="connsiteY2" fmla="*/ 914400 h 1895707"/>
              <a:gd name="connsiteX3" fmla="*/ 22303 w 529684"/>
              <a:gd name="connsiteY3" fmla="*/ 1628078 h 1895707"/>
              <a:gd name="connsiteX4" fmla="*/ 234176 w 529684"/>
              <a:gd name="connsiteY4" fmla="*/ 1895707 h 1895707"/>
              <a:gd name="connsiteX5" fmla="*/ 401444 w 529684"/>
              <a:gd name="connsiteY5" fmla="*/ 1717288 h 1895707"/>
              <a:gd name="connsiteX6" fmla="*/ 423747 w 529684"/>
              <a:gd name="connsiteY6" fmla="*/ 1460810 h 1895707"/>
              <a:gd name="connsiteX0" fmla="*/ 182137 w 611460"/>
              <a:gd name="connsiteY0" fmla="*/ 0 h 1895707"/>
              <a:gd name="connsiteX1" fmla="*/ 594733 w 611460"/>
              <a:gd name="connsiteY1" fmla="*/ 200722 h 1895707"/>
              <a:gd name="connsiteX2" fmla="*/ 81776 w 611460"/>
              <a:gd name="connsiteY2" fmla="*/ 914400 h 1895707"/>
              <a:gd name="connsiteX3" fmla="*/ 104079 w 611460"/>
              <a:gd name="connsiteY3" fmla="*/ 1628078 h 1895707"/>
              <a:gd name="connsiteX4" fmla="*/ 315952 w 611460"/>
              <a:gd name="connsiteY4" fmla="*/ 1895707 h 1895707"/>
              <a:gd name="connsiteX5" fmla="*/ 483220 w 611460"/>
              <a:gd name="connsiteY5" fmla="*/ 1717288 h 1895707"/>
              <a:gd name="connsiteX6" fmla="*/ 505523 w 611460"/>
              <a:gd name="connsiteY6" fmla="*/ 1460810 h 1895707"/>
              <a:gd name="connsiteX0" fmla="*/ 182137 w 611460"/>
              <a:gd name="connsiteY0" fmla="*/ 0 h 1895707"/>
              <a:gd name="connsiteX1" fmla="*/ 594733 w 611460"/>
              <a:gd name="connsiteY1" fmla="*/ 200722 h 1895707"/>
              <a:gd name="connsiteX2" fmla="*/ 81776 w 611460"/>
              <a:gd name="connsiteY2" fmla="*/ 914400 h 1895707"/>
              <a:gd name="connsiteX3" fmla="*/ 104079 w 611460"/>
              <a:gd name="connsiteY3" fmla="*/ 1628078 h 1895707"/>
              <a:gd name="connsiteX4" fmla="*/ 315952 w 611460"/>
              <a:gd name="connsiteY4" fmla="*/ 1895707 h 1895707"/>
              <a:gd name="connsiteX5" fmla="*/ 483220 w 611460"/>
              <a:gd name="connsiteY5" fmla="*/ 1717288 h 1895707"/>
              <a:gd name="connsiteX6" fmla="*/ 505523 w 611460"/>
              <a:gd name="connsiteY6" fmla="*/ 1460810 h 1895707"/>
              <a:gd name="connsiteX0" fmla="*/ 182137 w 611460"/>
              <a:gd name="connsiteY0" fmla="*/ 0 h 1910575"/>
              <a:gd name="connsiteX1" fmla="*/ 594733 w 611460"/>
              <a:gd name="connsiteY1" fmla="*/ 200722 h 1910575"/>
              <a:gd name="connsiteX2" fmla="*/ 81776 w 611460"/>
              <a:gd name="connsiteY2" fmla="*/ 914400 h 1910575"/>
              <a:gd name="connsiteX3" fmla="*/ 104079 w 611460"/>
              <a:gd name="connsiteY3" fmla="*/ 1628078 h 1910575"/>
              <a:gd name="connsiteX4" fmla="*/ 315952 w 611460"/>
              <a:gd name="connsiteY4" fmla="*/ 1895707 h 1910575"/>
              <a:gd name="connsiteX5" fmla="*/ 483220 w 611460"/>
              <a:gd name="connsiteY5" fmla="*/ 1717288 h 1910575"/>
              <a:gd name="connsiteX6" fmla="*/ 505523 w 611460"/>
              <a:gd name="connsiteY6" fmla="*/ 1460810 h 1910575"/>
              <a:gd name="connsiteX0" fmla="*/ 182137 w 611460"/>
              <a:gd name="connsiteY0" fmla="*/ 0 h 1909921"/>
              <a:gd name="connsiteX1" fmla="*/ 594733 w 611460"/>
              <a:gd name="connsiteY1" fmla="*/ 200722 h 1909921"/>
              <a:gd name="connsiteX2" fmla="*/ 81776 w 611460"/>
              <a:gd name="connsiteY2" fmla="*/ 914400 h 1909921"/>
              <a:gd name="connsiteX3" fmla="*/ 104079 w 611460"/>
              <a:gd name="connsiteY3" fmla="*/ 1628078 h 1909921"/>
              <a:gd name="connsiteX4" fmla="*/ 315952 w 611460"/>
              <a:gd name="connsiteY4" fmla="*/ 1895707 h 1909921"/>
              <a:gd name="connsiteX5" fmla="*/ 426409 w 611460"/>
              <a:gd name="connsiteY5" fmla="*/ 1713365 h 1909921"/>
              <a:gd name="connsiteX6" fmla="*/ 505523 w 611460"/>
              <a:gd name="connsiteY6" fmla="*/ 1460810 h 1909921"/>
              <a:gd name="connsiteX0" fmla="*/ 182137 w 611460"/>
              <a:gd name="connsiteY0" fmla="*/ 0 h 1909921"/>
              <a:gd name="connsiteX1" fmla="*/ 594733 w 611460"/>
              <a:gd name="connsiteY1" fmla="*/ 200722 h 1909921"/>
              <a:gd name="connsiteX2" fmla="*/ 81776 w 611460"/>
              <a:gd name="connsiteY2" fmla="*/ 914400 h 1909921"/>
              <a:gd name="connsiteX3" fmla="*/ 104079 w 611460"/>
              <a:gd name="connsiteY3" fmla="*/ 1628078 h 1909921"/>
              <a:gd name="connsiteX4" fmla="*/ 315952 w 611460"/>
              <a:gd name="connsiteY4" fmla="*/ 1895707 h 1909921"/>
              <a:gd name="connsiteX5" fmla="*/ 426409 w 611460"/>
              <a:gd name="connsiteY5" fmla="*/ 1713365 h 1909921"/>
              <a:gd name="connsiteX6" fmla="*/ 505523 w 611460"/>
              <a:gd name="connsiteY6" fmla="*/ 1460810 h 1909921"/>
              <a:gd name="connsiteX0" fmla="*/ 182137 w 611460"/>
              <a:gd name="connsiteY0" fmla="*/ 0 h 1924394"/>
              <a:gd name="connsiteX1" fmla="*/ 594733 w 611460"/>
              <a:gd name="connsiteY1" fmla="*/ 200722 h 1924394"/>
              <a:gd name="connsiteX2" fmla="*/ 81776 w 611460"/>
              <a:gd name="connsiteY2" fmla="*/ 914400 h 1924394"/>
              <a:gd name="connsiteX3" fmla="*/ 104079 w 611460"/>
              <a:gd name="connsiteY3" fmla="*/ 1628078 h 1924394"/>
              <a:gd name="connsiteX4" fmla="*/ 315952 w 611460"/>
              <a:gd name="connsiteY4" fmla="*/ 1895707 h 1924394"/>
              <a:gd name="connsiteX5" fmla="*/ 504056 w 611460"/>
              <a:gd name="connsiteY5" fmla="*/ 1800200 h 1924394"/>
              <a:gd name="connsiteX6" fmla="*/ 505523 w 611460"/>
              <a:gd name="connsiteY6" fmla="*/ 1460810 h 1924394"/>
              <a:gd name="connsiteX0" fmla="*/ 182137 w 611460"/>
              <a:gd name="connsiteY0" fmla="*/ 0 h 1900894"/>
              <a:gd name="connsiteX1" fmla="*/ 594733 w 611460"/>
              <a:gd name="connsiteY1" fmla="*/ 200722 h 1900894"/>
              <a:gd name="connsiteX2" fmla="*/ 81776 w 611460"/>
              <a:gd name="connsiteY2" fmla="*/ 914400 h 1900894"/>
              <a:gd name="connsiteX3" fmla="*/ 104079 w 611460"/>
              <a:gd name="connsiteY3" fmla="*/ 1628078 h 1900894"/>
              <a:gd name="connsiteX4" fmla="*/ 288032 w 611460"/>
              <a:gd name="connsiteY4" fmla="*/ 1872207 h 1900894"/>
              <a:gd name="connsiteX5" fmla="*/ 504056 w 611460"/>
              <a:gd name="connsiteY5" fmla="*/ 1800200 h 1900894"/>
              <a:gd name="connsiteX6" fmla="*/ 505523 w 611460"/>
              <a:gd name="connsiteY6" fmla="*/ 1460810 h 190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460" h="1900894">
                <a:moveTo>
                  <a:pt x="182137" y="0"/>
                </a:moveTo>
                <a:cubicBezTo>
                  <a:pt x="319669" y="66907"/>
                  <a:pt x="611460" y="48322"/>
                  <a:pt x="594733" y="200722"/>
                </a:cubicBezTo>
                <a:cubicBezTo>
                  <a:pt x="578006" y="353122"/>
                  <a:pt x="163552" y="676508"/>
                  <a:pt x="81776" y="914400"/>
                </a:cubicBezTo>
                <a:cubicBezTo>
                  <a:pt x="0" y="1152292"/>
                  <a:pt x="69703" y="1468444"/>
                  <a:pt x="104079" y="1628078"/>
                </a:cubicBezTo>
                <a:cubicBezTo>
                  <a:pt x="138455" y="1787712"/>
                  <a:pt x="221369" y="1843520"/>
                  <a:pt x="288032" y="1872207"/>
                </a:cubicBezTo>
                <a:cubicBezTo>
                  <a:pt x="354695" y="1900894"/>
                  <a:pt x="467808" y="1868766"/>
                  <a:pt x="504056" y="1800200"/>
                </a:cubicBezTo>
                <a:cubicBezTo>
                  <a:pt x="540304" y="1731634"/>
                  <a:pt x="479152" y="1544995"/>
                  <a:pt x="505523" y="1460810"/>
                </a:cubicBezTo>
              </a:path>
            </a:pathLst>
          </a:custGeom>
          <a:noFill/>
          <a:ln w="38100" cap="flat" cmpd="sng" algn="ctr">
            <a:solidFill>
              <a:srgbClr val="C0C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109" name="Freeform 108"/>
          <p:cNvSpPr/>
          <p:nvPr/>
        </p:nvSpPr>
        <p:spPr bwMode="auto">
          <a:xfrm>
            <a:off x="1996069" y="4822015"/>
            <a:ext cx="936702" cy="1559313"/>
          </a:xfrm>
          <a:custGeom>
            <a:avLst/>
            <a:gdLst>
              <a:gd name="connsiteX0" fmla="*/ 0 w 869795"/>
              <a:gd name="connsiteY0" fmla="*/ 1226634 h 1550020"/>
              <a:gd name="connsiteX1" fmla="*/ 223025 w 869795"/>
              <a:gd name="connsiteY1" fmla="*/ 1260088 h 1550020"/>
              <a:gd name="connsiteX2" fmla="*/ 446049 w 869795"/>
              <a:gd name="connsiteY2" fmla="*/ 1550020 h 1550020"/>
              <a:gd name="connsiteX3" fmla="*/ 869795 w 869795"/>
              <a:gd name="connsiteY3" fmla="*/ 1204332 h 1550020"/>
              <a:gd name="connsiteX4" fmla="*/ 847493 w 869795"/>
              <a:gd name="connsiteY4" fmla="*/ 446049 h 1550020"/>
              <a:gd name="connsiteX5" fmla="*/ 490654 w 869795"/>
              <a:gd name="connsiteY5" fmla="*/ 301083 h 1550020"/>
              <a:gd name="connsiteX6" fmla="*/ 301083 w 869795"/>
              <a:gd name="connsiteY6" fmla="*/ 0 h 1550020"/>
              <a:gd name="connsiteX0" fmla="*/ 0 w 869795"/>
              <a:gd name="connsiteY0" fmla="*/ 1226634 h 1550020"/>
              <a:gd name="connsiteX1" fmla="*/ 223025 w 869795"/>
              <a:gd name="connsiteY1" fmla="*/ 1260088 h 1550020"/>
              <a:gd name="connsiteX2" fmla="*/ 446049 w 869795"/>
              <a:gd name="connsiteY2" fmla="*/ 1550020 h 1550020"/>
              <a:gd name="connsiteX3" fmla="*/ 869795 w 869795"/>
              <a:gd name="connsiteY3" fmla="*/ 1204332 h 1550020"/>
              <a:gd name="connsiteX4" fmla="*/ 847493 w 869795"/>
              <a:gd name="connsiteY4" fmla="*/ 446049 h 1550020"/>
              <a:gd name="connsiteX5" fmla="*/ 490654 w 869795"/>
              <a:gd name="connsiteY5" fmla="*/ 301083 h 1550020"/>
              <a:gd name="connsiteX6" fmla="*/ 301083 w 869795"/>
              <a:gd name="connsiteY6" fmla="*/ 0 h 1550020"/>
              <a:gd name="connsiteX0" fmla="*/ 0 w 936702"/>
              <a:gd name="connsiteY0" fmla="*/ 1226634 h 1550020"/>
              <a:gd name="connsiteX1" fmla="*/ 223025 w 936702"/>
              <a:gd name="connsiteY1" fmla="*/ 1260088 h 1550020"/>
              <a:gd name="connsiteX2" fmla="*/ 446049 w 936702"/>
              <a:gd name="connsiteY2" fmla="*/ 1550020 h 1550020"/>
              <a:gd name="connsiteX3" fmla="*/ 869795 w 936702"/>
              <a:gd name="connsiteY3" fmla="*/ 1204332 h 1550020"/>
              <a:gd name="connsiteX4" fmla="*/ 847493 w 936702"/>
              <a:gd name="connsiteY4" fmla="*/ 446049 h 1550020"/>
              <a:gd name="connsiteX5" fmla="*/ 490654 w 936702"/>
              <a:gd name="connsiteY5" fmla="*/ 301083 h 1550020"/>
              <a:gd name="connsiteX6" fmla="*/ 301083 w 936702"/>
              <a:gd name="connsiteY6" fmla="*/ 0 h 1550020"/>
              <a:gd name="connsiteX0" fmla="*/ 0 w 936702"/>
              <a:gd name="connsiteY0" fmla="*/ 1226634 h 1550020"/>
              <a:gd name="connsiteX1" fmla="*/ 223025 w 936702"/>
              <a:gd name="connsiteY1" fmla="*/ 1260088 h 1550020"/>
              <a:gd name="connsiteX2" fmla="*/ 446049 w 936702"/>
              <a:gd name="connsiteY2" fmla="*/ 1550020 h 1550020"/>
              <a:gd name="connsiteX3" fmla="*/ 869795 w 936702"/>
              <a:gd name="connsiteY3" fmla="*/ 1204332 h 1550020"/>
              <a:gd name="connsiteX4" fmla="*/ 847493 w 936702"/>
              <a:gd name="connsiteY4" fmla="*/ 446049 h 1550020"/>
              <a:gd name="connsiteX5" fmla="*/ 490654 w 936702"/>
              <a:gd name="connsiteY5" fmla="*/ 301083 h 1550020"/>
              <a:gd name="connsiteX6" fmla="*/ 301083 w 936702"/>
              <a:gd name="connsiteY6" fmla="*/ 0 h 1550020"/>
              <a:gd name="connsiteX0" fmla="*/ 0 w 936702"/>
              <a:gd name="connsiteY0" fmla="*/ 1226634 h 1559313"/>
              <a:gd name="connsiteX1" fmla="*/ 223025 w 936702"/>
              <a:gd name="connsiteY1" fmla="*/ 1260088 h 1559313"/>
              <a:gd name="connsiteX2" fmla="*/ 446049 w 936702"/>
              <a:gd name="connsiteY2" fmla="*/ 1550020 h 1559313"/>
              <a:gd name="connsiteX3" fmla="*/ 869795 w 936702"/>
              <a:gd name="connsiteY3" fmla="*/ 1204332 h 1559313"/>
              <a:gd name="connsiteX4" fmla="*/ 847493 w 936702"/>
              <a:gd name="connsiteY4" fmla="*/ 446049 h 1559313"/>
              <a:gd name="connsiteX5" fmla="*/ 490654 w 936702"/>
              <a:gd name="connsiteY5" fmla="*/ 301083 h 1559313"/>
              <a:gd name="connsiteX6" fmla="*/ 301083 w 936702"/>
              <a:gd name="connsiteY6" fmla="*/ 0 h 1559313"/>
              <a:gd name="connsiteX0" fmla="*/ 0 w 936702"/>
              <a:gd name="connsiteY0" fmla="*/ 1226634 h 1559313"/>
              <a:gd name="connsiteX1" fmla="*/ 223025 w 936702"/>
              <a:gd name="connsiteY1" fmla="*/ 1260088 h 1559313"/>
              <a:gd name="connsiteX2" fmla="*/ 446049 w 936702"/>
              <a:gd name="connsiteY2" fmla="*/ 1550020 h 1559313"/>
              <a:gd name="connsiteX3" fmla="*/ 869795 w 936702"/>
              <a:gd name="connsiteY3" fmla="*/ 1204332 h 1559313"/>
              <a:gd name="connsiteX4" fmla="*/ 847493 w 936702"/>
              <a:gd name="connsiteY4" fmla="*/ 446049 h 1559313"/>
              <a:gd name="connsiteX5" fmla="*/ 490654 w 936702"/>
              <a:gd name="connsiteY5" fmla="*/ 301083 h 1559313"/>
              <a:gd name="connsiteX6" fmla="*/ 301083 w 936702"/>
              <a:gd name="connsiteY6" fmla="*/ 0 h 155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6702" h="1559313">
                <a:moveTo>
                  <a:pt x="0" y="1226634"/>
                </a:moveTo>
                <a:cubicBezTo>
                  <a:pt x="74342" y="1237785"/>
                  <a:pt x="148684" y="1206190"/>
                  <a:pt x="223025" y="1260088"/>
                </a:cubicBezTo>
                <a:cubicBezTo>
                  <a:pt x="297366" y="1313986"/>
                  <a:pt x="338254" y="1559313"/>
                  <a:pt x="446049" y="1550020"/>
                </a:cubicBezTo>
                <a:cubicBezTo>
                  <a:pt x="553844" y="1540727"/>
                  <a:pt x="802888" y="1388327"/>
                  <a:pt x="869795" y="1204332"/>
                </a:cubicBezTo>
                <a:cubicBezTo>
                  <a:pt x="936702" y="1020337"/>
                  <a:pt x="910683" y="596590"/>
                  <a:pt x="847493" y="446049"/>
                </a:cubicBezTo>
                <a:cubicBezTo>
                  <a:pt x="784303" y="295508"/>
                  <a:pt x="581722" y="375425"/>
                  <a:pt x="490654" y="301083"/>
                </a:cubicBezTo>
                <a:cubicBezTo>
                  <a:pt x="399586" y="226742"/>
                  <a:pt x="364273" y="100361"/>
                  <a:pt x="301083" y="0"/>
                </a:cubicBezTo>
              </a:path>
            </a:pathLst>
          </a:custGeom>
          <a:noFill/>
          <a:ln w="38100" cap="flat" cmpd="sng" algn="ctr">
            <a:solidFill>
              <a:srgbClr val="C0C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110" name="Rectangle 109"/>
          <p:cNvSpPr/>
          <p:nvPr/>
        </p:nvSpPr>
        <p:spPr bwMode="auto">
          <a:xfrm>
            <a:off x="7812360" y="1196752"/>
            <a:ext cx="1143578" cy="1584176"/>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rPr>
              <a:t>Virtual Remote Seal</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
        <p:nvSpPr>
          <p:cNvPr id="58" name="Rectangle 57"/>
          <p:cNvSpPr/>
          <p:nvPr/>
        </p:nvSpPr>
        <p:spPr bwMode="auto">
          <a:xfrm>
            <a:off x="3563888" y="5209097"/>
            <a:ext cx="216024" cy="50405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Tree>
    <p:extLst>
      <p:ext uri="{BB962C8B-B14F-4D97-AF65-F5344CB8AC3E}">
        <p14:creationId xmlns:p14="http://schemas.microsoft.com/office/powerpoint/2010/main" val="245214694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a:xfrm>
            <a:off x="584200" y="406400"/>
            <a:ext cx="7516813" cy="723900"/>
          </a:xfrm>
        </p:spPr>
        <p:txBody>
          <a:bodyPr/>
          <a:lstStyle/>
          <a:p>
            <a:r>
              <a:rPr lang="en-US" dirty="0"/>
              <a:t>Four </a:t>
            </a:r>
            <a:r>
              <a:rPr lang="en-US" u="sng" dirty="0"/>
              <a:t>Options</a:t>
            </a:r>
            <a:r>
              <a:rPr lang="en-US" dirty="0"/>
              <a:t> to Do Closed Loop Digital Control</a:t>
            </a:r>
          </a:p>
        </p:txBody>
      </p:sp>
      <p:sp>
        <p:nvSpPr>
          <p:cNvPr id="455683" name="Rectangle 3"/>
          <p:cNvSpPr>
            <a:spLocks noGrp="1" noChangeArrowheads="1"/>
          </p:cNvSpPr>
          <p:nvPr>
            <p:ph idx="1"/>
          </p:nvPr>
        </p:nvSpPr>
        <p:spPr>
          <a:xfrm>
            <a:off x="4319588" y="1052513"/>
            <a:ext cx="4932362" cy="2881312"/>
          </a:xfrm>
        </p:spPr>
        <p:txBody>
          <a:bodyPr/>
          <a:lstStyle/>
          <a:p>
            <a:r>
              <a:rPr lang="en-US" dirty="0"/>
              <a:t>Control in Controller (CIC)</a:t>
            </a:r>
          </a:p>
          <a:p>
            <a:pPr lvl="1"/>
            <a:r>
              <a:rPr lang="en-US" dirty="0"/>
              <a:t>Traditional way</a:t>
            </a:r>
          </a:p>
          <a:p>
            <a:r>
              <a:rPr lang="en-US" dirty="0"/>
              <a:t>Control in the Field (CIF)</a:t>
            </a:r>
          </a:p>
          <a:p>
            <a:pPr lvl="1"/>
            <a:r>
              <a:rPr lang="en-US" dirty="0"/>
              <a:t>Single loop integrity when used in conjunction with backup LAS</a:t>
            </a:r>
          </a:p>
          <a:p>
            <a:pPr lvl="1"/>
            <a:r>
              <a:rPr lang="en-US" dirty="0"/>
              <a:t>Less communication</a:t>
            </a:r>
          </a:p>
          <a:p>
            <a:pPr lvl="1"/>
            <a:r>
              <a:rPr lang="en-US" dirty="0"/>
              <a:t>Synchronized: single cycle</a:t>
            </a:r>
          </a:p>
          <a:p>
            <a:pPr lvl="1"/>
            <a:r>
              <a:rPr lang="en-US" dirty="0"/>
              <a:t>Devices must be on the same bus</a:t>
            </a:r>
          </a:p>
          <a:p>
            <a:r>
              <a:rPr lang="en-US" dirty="0"/>
              <a:t>Operator can't see the difference</a:t>
            </a:r>
          </a:p>
          <a:p>
            <a:r>
              <a:rPr lang="en-US" dirty="0"/>
              <a:t>80/20 CIF/CIC</a:t>
            </a:r>
          </a:p>
        </p:txBody>
      </p:sp>
      <p:grpSp>
        <p:nvGrpSpPr>
          <p:cNvPr id="2" name="Group 29"/>
          <p:cNvGrpSpPr>
            <a:grpSpLocks noChangeAspect="1"/>
          </p:cNvGrpSpPr>
          <p:nvPr/>
        </p:nvGrpSpPr>
        <p:grpSpPr bwMode="auto">
          <a:xfrm>
            <a:off x="8172450" y="80963"/>
            <a:ext cx="900113" cy="900112"/>
            <a:chOff x="4423" y="2342"/>
            <a:chExt cx="1270" cy="1270"/>
          </a:xfrm>
        </p:grpSpPr>
        <p:sp>
          <p:nvSpPr>
            <p:cNvPr id="455710" name="AutoShape 30"/>
            <p:cNvSpPr>
              <a:spLocks noChangeAspect="1" noChangeArrowheads="1"/>
            </p:cNvSpPr>
            <p:nvPr/>
          </p:nvSpPr>
          <p:spPr bwMode="auto">
            <a:xfrm>
              <a:off x="4423" y="2342"/>
              <a:ext cx="1270" cy="1270"/>
            </a:xfrm>
            <a:prstGeom prst="roundRect">
              <a:avLst>
                <a:gd name="adj" fmla="val 16667"/>
              </a:avLst>
            </a:prstGeom>
            <a:noFill/>
            <a:ln w="76200" algn="ctr">
              <a:solidFill>
                <a:srgbClr val="000000"/>
              </a:solidFill>
              <a:round/>
              <a:headEnd/>
              <a:tailEnd/>
            </a:ln>
            <a:effectLst/>
          </p:spPr>
          <p:txBody>
            <a:bodyPr wrap="none" anchor="ctr"/>
            <a:lstStyle/>
            <a:p>
              <a:endParaRPr lang="en-US"/>
            </a:p>
          </p:txBody>
        </p:sp>
        <p:sp>
          <p:nvSpPr>
            <p:cNvPr id="455711" name="Rectangle 31"/>
            <p:cNvSpPr>
              <a:spLocks noChangeAspect="1" noChangeArrowheads="1"/>
            </p:cNvSpPr>
            <p:nvPr/>
          </p:nvSpPr>
          <p:spPr bwMode="auto">
            <a:xfrm>
              <a:off x="4512" y="2795"/>
              <a:ext cx="318" cy="318"/>
            </a:xfrm>
            <a:prstGeom prst="rect">
              <a:avLst/>
            </a:prstGeom>
            <a:noFill/>
            <a:ln w="25400" algn="ctr">
              <a:solidFill>
                <a:srgbClr val="000000"/>
              </a:solidFill>
              <a:miter lim="800000"/>
              <a:headEnd/>
              <a:tailEnd/>
            </a:ln>
            <a:effectLst/>
          </p:spPr>
          <p:txBody>
            <a:bodyPr wrap="none" anchor="ctr"/>
            <a:lstStyle/>
            <a:p>
              <a:endParaRPr lang="en-US"/>
            </a:p>
          </p:txBody>
        </p:sp>
        <p:sp>
          <p:nvSpPr>
            <p:cNvPr id="455712" name="Rectangle 32"/>
            <p:cNvSpPr>
              <a:spLocks noChangeAspect="1" noChangeArrowheads="1"/>
            </p:cNvSpPr>
            <p:nvPr/>
          </p:nvSpPr>
          <p:spPr bwMode="auto">
            <a:xfrm>
              <a:off x="4921" y="2795"/>
              <a:ext cx="318" cy="318"/>
            </a:xfrm>
            <a:prstGeom prst="rect">
              <a:avLst/>
            </a:prstGeom>
            <a:noFill/>
            <a:ln w="25400" algn="ctr">
              <a:solidFill>
                <a:srgbClr val="000000"/>
              </a:solidFill>
              <a:miter lim="800000"/>
              <a:headEnd/>
              <a:tailEnd/>
            </a:ln>
            <a:effectLst/>
          </p:spPr>
          <p:txBody>
            <a:bodyPr wrap="none" anchor="ctr"/>
            <a:lstStyle/>
            <a:p>
              <a:endParaRPr lang="en-US"/>
            </a:p>
          </p:txBody>
        </p:sp>
        <p:sp>
          <p:nvSpPr>
            <p:cNvPr id="455713" name="Rectangle 33"/>
            <p:cNvSpPr>
              <a:spLocks noChangeAspect="1" noChangeArrowheads="1"/>
            </p:cNvSpPr>
            <p:nvPr/>
          </p:nvSpPr>
          <p:spPr bwMode="auto">
            <a:xfrm>
              <a:off x="5284" y="2795"/>
              <a:ext cx="318" cy="318"/>
            </a:xfrm>
            <a:prstGeom prst="rect">
              <a:avLst/>
            </a:prstGeom>
            <a:noFill/>
            <a:ln w="25400" algn="ctr">
              <a:solidFill>
                <a:srgbClr val="000000"/>
              </a:solidFill>
              <a:miter lim="800000"/>
              <a:headEnd/>
              <a:tailEnd/>
            </a:ln>
            <a:effectLst/>
          </p:spPr>
          <p:txBody>
            <a:bodyPr wrap="none" anchor="ctr"/>
            <a:lstStyle/>
            <a:p>
              <a:endParaRPr lang="en-US"/>
            </a:p>
          </p:txBody>
        </p:sp>
        <p:sp>
          <p:nvSpPr>
            <p:cNvPr id="455714" name="Line 34"/>
            <p:cNvSpPr>
              <a:spLocks noChangeAspect="1" noChangeShapeType="1"/>
            </p:cNvSpPr>
            <p:nvPr/>
          </p:nvSpPr>
          <p:spPr bwMode="auto">
            <a:xfrm>
              <a:off x="4830" y="2931"/>
              <a:ext cx="91" cy="0"/>
            </a:xfrm>
            <a:prstGeom prst="line">
              <a:avLst/>
            </a:prstGeom>
            <a:noFill/>
            <a:ln w="25400">
              <a:solidFill>
                <a:srgbClr val="000000"/>
              </a:solidFill>
              <a:round/>
              <a:headEnd/>
              <a:tailEnd/>
            </a:ln>
            <a:effectLst/>
          </p:spPr>
          <p:txBody>
            <a:bodyPr wrap="none" anchor="ctr"/>
            <a:lstStyle/>
            <a:p>
              <a:endParaRPr lang="en-US"/>
            </a:p>
          </p:txBody>
        </p:sp>
        <p:sp>
          <p:nvSpPr>
            <p:cNvPr id="455715" name="Line 35"/>
            <p:cNvSpPr>
              <a:spLocks noChangeAspect="1" noChangeShapeType="1"/>
            </p:cNvSpPr>
            <p:nvPr/>
          </p:nvSpPr>
          <p:spPr bwMode="auto">
            <a:xfrm>
              <a:off x="5238" y="2931"/>
              <a:ext cx="46" cy="0"/>
            </a:xfrm>
            <a:prstGeom prst="line">
              <a:avLst/>
            </a:prstGeom>
            <a:noFill/>
            <a:ln w="25400">
              <a:solidFill>
                <a:srgbClr val="000000"/>
              </a:solidFill>
              <a:round/>
              <a:headEnd/>
              <a:tailEnd/>
            </a:ln>
            <a:effectLst/>
          </p:spPr>
          <p:txBody>
            <a:bodyPr wrap="none" anchor="ctr"/>
            <a:lstStyle/>
            <a:p>
              <a:endParaRPr lang="en-US"/>
            </a:p>
          </p:txBody>
        </p:sp>
        <p:sp>
          <p:nvSpPr>
            <p:cNvPr id="455716" name="Freeform 36"/>
            <p:cNvSpPr>
              <a:spLocks noChangeAspect="1"/>
            </p:cNvSpPr>
            <p:nvPr/>
          </p:nvSpPr>
          <p:spPr bwMode="auto">
            <a:xfrm>
              <a:off x="5057" y="3113"/>
              <a:ext cx="408" cy="181"/>
            </a:xfrm>
            <a:custGeom>
              <a:avLst/>
              <a:gdLst/>
              <a:ahLst/>
              <a:cxnLst>
                <a:cxn ang="0">
                  <a:pos x="454" y="0"/>
                </a:cxn>
                <a:cxn ang="0">
                  <a:pos x="454" y="181"/>
                </a:cxn>
                <a:cxn ang="0">
                  <a:pos x="0" y="181"/>
                </a:cxn>
                <a:cxn ang="0">
                  <a:pos x="0" y="0"/>
                </a:cxn>
              </a:cxnLst>
              <a:rect l="0" t="0" r="r" b="b"/>
              <a:pathLst>
                <a:path w="454" h="181">
                  <a:moveTo>
                    <a:pt x="454" y="0"/>
                  </a:moveTo>
                  <a:lnTo>
                    <a:pt x="454" y="181"/>
                  </a:lnTo>
                  <a:lnTo>
                    <a:pt x="0" y="181"/>
                  </a:lnTo>
                  <a:lnTo>
                    <a:pt x="0" y="0"/>
                  </a:lnTo>
                </a:path>
              </a:pathLst>
            </a:custGeom>
            <a:noFill/>
            <a:ln w="25400" cap="flat" cmpd="sng">
              <a:solidFill>
                <a:srgbClr val="000000"/>
              </a:solidFill>
              <a:prstDash val="solid"/>
              <a:round/>
              <a:headEnd/>
              <a:tailEnd/>
            </a:ln>
            <a:effectLst/>
          </p:spPr>
          <p:txBody>
            <a:bodyPr wrap="none" anchor="ctr"/>
            <a:lstStyle/>
            <a:p>
              <a:endParaRPr lang="en-US"/>
            </a:p>
          </p:txBody>
        </p:sp>
      </p:grpSp>
      <p:grpSp>
        <p:nvGrpSpPr>
          <p:cNvPr id="3" name="Group 67"/>
          <p:cNvGrpSpPr/>
          <p:nvPr/>
        </p:nvGrpSpPr>
        <p:grpSpPr>
          <a:xfrm>
            <a:off x="540544" y="4005063"/>
            <a:ext cx="3815557" cy="864097"/>
            <a:chOff x="540544" y="5733255"/>
            <a:chExt cx="3815557" cy="864097"/>
          </a:xfrm>
        </p:grpSpPr>
        <p:sp>
          <p:nvSpPr>
            <p:cNvPr id="455718" name="Rectangle 38"/>
            <p:cNvSpPr>
              <a:spLocks noChangeArrowheads="1"/>
            </p:cNvSpPr>
            <p:nvPr/>
          </p:nvSpPr>
          <p:spPr bwMode="auto">
            <a:xfrm rot="16200000" flipH="1">
              <a:off x="756071" y="5517728"/>
              <a:ext cx="864097" cy="1295152"/>
            </a:xfrm>
            <a:prstGeom prst="rect">
              <a:avLst/>
            </a:prstGeom>
            <a:solidFill>
              <a:srgbClr val="3366FF"/>
            </a:solidFill>
            <a:ln w="9525">
              <a:solidFill>
                <a:schemeClr val="tx1"/>
              </a:solidFill>
              <a:miter lim="800000"/>
              <a:headEnd/>
              <a:tailEnd/>
            </a:ln>
            <a:effectLst/>
          </p:spPr>
          <p:txBody>
            <a:bodyPr vert="eaVert" wrap="none" lIns="82058" tIns="41029" rIns="36000" bIns="41029"/>
            <a:lstStyle/>
            <a:p>
              <a:pPr defTabSz="820738"/>
              <a:r>
                <a:rPr lang="en-US" sz="1800">
                  <a:solidFill>
                    <a:schemeClr val="tx1"/>
                  </a:solidFill>
                </a:rPr>
                <a:t>Transmitter</a:t>
              </a:r>
            </a:p>
          </p:txBody>
        </p:sp>
        <p:sp>
          <p:nvSpPr>
            <p:cNvPr id="455719" name="Rectangle 39"/>
            <p:cNvSpPr>
              <a:spLocks noChangeArrowheads="1"/>
            </p:cNvSpPr>
            <p:nvPr/>
          </p:nvSpPr>
          <p:spPr bwMode="auto">
            <a:xfrm rot="16200000" flipH="1">
              <a:off x="2735858" y="4977109"/>
              <a:ext cx="864097" cy="2376389"/>
            </a:xfrm>
            <a:prstGeom prst="rect">
              <a:avLst/>
            </a:prstGeom>
            <a:solidFill>
              <a:srgbClr val="339966"/>
            </a:solidFill>
            <a:ln w="9525">
              <a:solidFill>
                <a:schemeClr val="tx1"/>
              </a:solidFill>
              <a:miter lim="800000"/>
              <a:headEnd/>
              <a:tailEnd/>
            </a:ln>
            <a:effectLst/>
          </p:spPr>
          <p:txBody>
            <a:bodyPr vert="eaVert" wrap="none" lIns="82058" tIns="41029" rIns="36000" bIns="41029" anchor="t" anchorCtr="0"/>
            <a:lstStyle/>
            <a:p>
              <a:pPr algn="r" defTabSz="820738"/>
              <a:r>
                <a:rPr lang="en-US" sz="1800">
                  <a:solidFill>
                    <a:schemeClr val="tx1"/>
                  </a:solidFill>
                </a:rPr>
                <a:t>Valve</a:t>
              </a:r>
            </a:p>
          </p:txBody>
        </p:sp>
        <p:sp>
          <p:nvSpPr>
            <p:cNvPr id="455720" name="Line 40"/>
            <p:cNvSpPr>
              <a:spLocks noChangeShapeType="1"/>
            </p:cNvSpPr>
            <p:nvPr/>
          </p:nvSpPr>
          <p:spPr bwMode="auto">
            <a:xfrm rot="16200000" flipH="1">
              <a:off x="1892015" y="5933589"/>
              <a:ext cx="0" cy="607442"/>
            </a:xfrm>
            <a:prstGeom prst="line">
              <a:avLst/>
            </a:prstGeom>
            <a:noFill/>
            <a:ln w="38100">
              <a:solidFill>
                <a:schemeClr val="tx1"/>
              </a:solidFill>
              <a:round/>
              <a:headEnd/>
              <a:tailEnd type="triangle" w="med" len="med"/>
            </a:ln>
            <a:effectLst/>
          </p:spPr>
          <p:txBody>
            <a:bodyPr wrap="none" anchor="ctr"/>
            <a:lstStyle/>
            <a:p>
              <a:endParaRPr lang="en-US"/>
            </a:p>
          </p:txBody>
        </p:sp>
        <p:sp>
          <p:nvSpPr>
            <p:cNvPr id="455721" name="Line 41"/>
            <p:cNvSpPr>
              <a:spLocks noChangeShapeType="1"/>
            </p:cNvSpPr>
            <p:nvPr/>
          </p:nvSpPr>
          <p:spPr bwMode="auto">
            <a:xfrm rot="16200000" flipH="1">
              <a:off x="3127375" y="5943623"/>
              <a:ext cx="0" cy="587375"/>
            </a:xfrm>
            <a:prstGeom prst="line">
              <a:avLst/>
            </a:prstGeom>
            <a:noFill/>
            <a:ln w="38100">
              <a:solidFill>
                <a:schemeClr val="tx1"/>
              </a:solidFill>
              <a:round/>
              <a:headEnd/>
              <a:tailEnd type="triangle" w="med" len="med"/>
            </a:ln>
            <a:effectLst/>
          </p:spPr>
          <p:txBody>
            <a:bodyPr wrap="none" anchor="ctr"/>
            <a:lstStyle/>
            <a:p>
              <a:endParaRPr lang="en-US"/>
            </a:p>
          </p:txBody>
        </p:sp>
        <p:sp>
          <p:nvSpPr>
            <p:cNvPr id="455722" name="Freeform 42"/>
            <p:cNvSpPr>
              <a:spLocks/>
            </p:cNvSpPr>
            <p:nvPr/>
          </p:nvSpPr>
          <p:spPr bwMode="auto">
            <a:xfrm rot="10800000" flipH="1">
              <a:off x="2487613" y="5877269"/>
              <a:ext cx="1246188" cy="288280"/>
            </a:xfrm>
            <a:custGeom>
              <a:avLst/>
              <a:gdLst/>
              <a:ahLst/>
              <a:cxnLst>
                <a:cxn ang="0">
                  <a:pos x="864" y="0"/>
                </a:cxn>
                <a:cxn ang="0">
                  <a:pos x="864" y="210"/>
                </a:cxn>
                <a:cxn ang="0">
                  <a:pos x="0" y="210"/>
                </a:cxn>
                <a:cxn ang="0">
                  <a:pos x="0" y="66"/>
                </a:cxn>
              </a:cxnLst>
              <a:rect l="0" t="0" r="r" b="b"/>
              <a:pathLst>
                <a:path w="864" h="210">
                  <a:moveTo>
                    <a:pt x="864" y="0"/>
                  </a:moveTo>
                  <a:lnTo>
                    <a:pt x="864" y="210"/>
                  </a:lnTo>
                  <a:lnTo>
                    <a:pt x="0" y="210"/>
                  </a:lnTo>
                  <a:lnTo>
                    <a:pt x="0" y="66"/>
                  </a:lnTo>
                </a:path>
              </a:pathLst>
            </a:custGeom>
            <a:noFill/>
            <a:ln w="38100" cmpd="sng">
              <a:solidFill>
                <a:schemeClr val="tx1"/>
              </a:solidFill>
              <a:round/>
              <a:headEnd type="none" w="med" len="med"/>
              <a:tailEnd type="triangle" w="med" len="med"/>
            </a:ln>
            <a:effectLst/>
          </p:spPr>
          <p:txBody>
            <a:bodyPr wrap="none" anchor="ctr"/>
            <a:lstStyle/>
            <a:p>
              <a:endParaRPr lang="en-US"/>
            </a:p>
          </p:txBody>
        </p:sp>
        <p:sp>
          <p:nvSpPr>
            <p:cNvPr id="455723" name="Rectangle 43"/>
            <p:cNvSpPr>
              <a:spLocks noChangeArrowheads="1"/>
            </p:cNvSpPr>
            <p:nvPr/>
          </p:nvSpPr>
          <p:spPr bwMode="auto">
            <a:xfrm>
              <a:off x="828675" y="6021087"/>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AI</a:t>
              </a:r>
            </a:p>
          </p:txBody>
        </p:sp>
        <p:sp>
          <p:nvSpPr>
            <p:cNvPr id="455724" name="Rectangle 44"/>
            <p:cNvSpPr>
              <a:spLocks noChangeArrowheads="1"/>
            </p:cNvSpPr>
            <p:nvPr/>
          </p:nvSpPr>
          <p:spPr bwMode="auto">
            <a:xfrm>
              <a:off x="2195661" y="6021087"/>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PID</a:t>
              </a:r>
            </a:p>
          </p:txBody>
        </p:sp>
        <p:sp>
          <p:nvSpPr>
            <p:cNvPr id="455725" name="Rectangle 45"/>
            <p:cNvSpPr>
              <a:spLocks noChangeArrowheads="1"/>
            </p:cNvSpPr>
            <p:nvPr/>
          </p:nvSpPr>
          <p:spPr bwMode="auto">
            <a:xfrm>
              <a:off x="3421063" y="6021087"/>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AO</a:t>
              </a:r>
            </a:p>
          </p:txBody>
        </p:sp>
      </p:grpSp>
      <p:sp>
        <p:nvSpPr>
          <p:cNvPr id="42" name="Rectangle 41"/>
          <p:cNvSpPr/>
          <p:nvPr/>
        </p:nvSpPr>
        <p:spPr bwMode="auto">
          <a:xfrm>
            <a:off x="6444208" y="5313178"/>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CIF</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grpSp>
        <p:nvGrpSpPr>
          <p:cNvPr id="4" name="Group 55"/>
          <p:cNvGrpSpPr/>
          <p:nvPr/>
        </p:nvGrpSpPr>
        <p:grpSpPr>
          <a:xfrm>
            <a:off x="539552" y="2924943"/>
            <a:ext cx="3815557" cy="864097"/>
            <a:chOff x="539552" y="4293096"/>
            <a:chExt cx="3815557" cy="864097"/>
          </a:xfrm>
        </p:grpSpPr>
        <p:sp>
          <p:nvSpPr>
            <p:cNvPr id="48" name="Rectangle 38"/>
            <p:cNvSpPr>
              <a:spLocks noChangeArrowheads="1"/>
            </p:cNvSpPr>
            <p:nvPr/>
          </p:nvSpPr>
          <p:spPr bwMode="auto">
            <a:xfrm rot="16200000" flipH="1">
              <a:off x="1367643" y="3465005"/>
              <a:ext cx="864097" cy="2520280"/>
            </a:xfrm>
            <a:prstGeom prst="rect">
              <a:avLst/>
            </a:prstGeom>
            <a:solidFill>
              <a:srgbClr val="3366FF"/>
            </a:solidFill>
            <a:ln w="9525">
              <a:solidFill>
                <a:schemeClr val="tx1"/>
              </a:solidFill>
              <a:miter lim="800000"/>
              <a:headEnd/>
              <a:tailEnd/>
            </a:ln>
            <a:effectLst/>
          </p:spPr>
          <p:txBody>
            <a:bodyPr vert="eaVert" wrap="none" lIns="82058" tIns="41029" rIns="36000" bIns="41029"/>
            <a:lstStyle/>
            <a:p>
              <a:pPr algn="l" defTabSz="820738"/>
              <a:r>
                <a:rPr lang="en-US" sz="1800">
                  <a:solidFill>
                    <a:schemeClr val="tx1"/>
                  </a:solidFill>
                </a:rPr>
                <a:t>Transmitter</a:t>
              </a:r>
            </a:p>
          </p:txBody>
        </p:sp>
        <p:sp>
          <p:nvSpPr>
            <p:cNvPr id="49" name="Rectangle 39"/>
            <p:cNvSpPr>
              <a:spLocks noChangeArrowheads="1"/>
            </p:cNvSpPr>
            <p:nvPr/>
          </p:nvSpPr>
          <p:spPr bwMode="auto">
            <a:xfrm rot="16200000" flipH="1">
              <a:off x="3347430" y="4149514"/>
              <a:ext cx="864097" cy="1151261"/>
            </a:xfrm>
            <a:prstGeom prst="rect">
              <a:avLst/>
            </a:prstGeom>
            <a:solidFill>
              <a:srgbClr val="339966"/>
            </a:solidFill>
            <a:ln w="9525">
              <a:solidFill>
                <a:schemeClr val="tx1"/>
              </a:solidFill>
              <a:miter lim="800000"/>
              <a:headEnd/>
              <a:tailEnd/>
            </a:ln>
            <a:effectLst/>
          </p:spPr>
          <p:txBody>
            <a:bodyPr vert="eaVert" wrap="none" lIns="82058" tIns="41029" rIns="36000" bIns="41029" anchor="t" anchorCtr="0"/>
            <a:lstStyle/>
            <a:p>
              <a:pPr algn="r" defTabSz="820738"/>
              <a:r>
                <a:rPr lang="en-US" sz="1800">
                  <a:solidFill>
                    <a:schemeClr val="tx1"/>
                  </a:solidFill>
                </a:rPr>
                <a:t>Valve</a:t>
              </a:r>
            </a:p>
          </p:txBody>
        </p:sp>
        <p:sp>
          <p:nvSpPr>
            <p:cNvPr id="50" name="Line 40"/>
            <p:cNvSpPr>
              <a:spLocks noChangeShapeType="1"/>
            </p:cNvSpPr>
            <p:nvPr/>
          </p:nvSpPr>
          <p:spPr bwMode="auto">
            <a:xfrm rot="16200000" flipH="1">
              <a:off x="1829396" y="4555057"/>
              <a:ext cx="0" cy="484188"/>
            </a:xfrm>
            <a:prstGeom prst="line">
              <a:avLst/>
            </a:prstGeom>
            <a:noFill/>
            <a:ln w="38100">
              <a:solidFill>
                <a:schemeClr val="tx1"/>
              </a:solidFill>
              <a:round/>
              <a:headEnd/>
              <a:tailEnd type="triangle" w="med" len="med"/>
            </a:ln>
            <a:effectLst/>
          </p:spPr>
          <p:txBody>
            <a:bodyPr wrap="none" anchor="ctr"/>
            <a:lstStyle/>
            <a:p>
              <a:endParaRPr lang="en-US"/>
            </a:p>
          </p:txBody>
        </p:sp>
        <p:sp>
          <p:nvSpPr>
            <p:cNvPr id="51" name="Line 41"/>
            <p:cNvSpPr>
              <a:spLocks noChangeShapeType="1"/>
            </p:cNvSpPr>
            <p:nvPr/>
          </p:nvSpPr>
          <p:spPr bwMode="auto">
            <a:xfrm rot="16200000" flipH="1">
              <a:off x="3126383" y="4503464"/>
              <a:ext cx="0" cy="587375"/>
            </a:xfrm>
            <a:prstGeom prst="line">
              <a:avLst/>
            </a:prstGeom>
            <a:noFill/>
            <a:ln w="38100">
              <a:solidFill>
                <a:schemeClr val="tx1"/>
              </a:solidFill>
              <a:round/>
              <a:headEnd/>
              <a:tailEnd type="triangle" w="med" len="med"/>
            </a:ln>
            <a:effectLst/>
          </p:spPr>
          <p:txBody>
            <a:bodyPr wrap="none" anchor="ctr"/>
            <a:lstStyle/>
            <a:p>
              <a:endParaRPr lang="en-US"/>
            </a:p>
          </p:txBody>
        </p:sp>
        <p:sp>
          <p:nvSpPr>
            <p:cNvPr id="52" name="Freeform 42"/>
            <p:cNvSpPr>
              <a:spLocks/>
            </p:cNvSpPr>
            <p:nvPr/>
          </p:nvSpPr>
          <p:spPr bwMode="auto">
            <a:xfrm rot="10800000" flipH="1">
              <a:off x="2486621" y="4437110"/>
              <a:ext cx="1246188" cy="288280"/>
            </a:xfrm>
            <a:custGeom>
              <a:avLst/>
              <a:gdLst/>
              <a:ahLst/>
              <a:cxnLst>
                <a:cxn ang="0">
                  <a:pos x="864" y="0"/>
                </a:cxn>
                <a:cxn ang="0">
                  <a:pos x="864" y="210"/>
                </a:cxn>
                <a:cxn ang="0">
                  <a:pos x="0" y="210"/>
                </a:cxn>
                <a:cxn ang="0">
                  <a:pos x="0" y="66"/>
                </a:cxn>
              </a:cxnLst>
              <a:rect l="0" t="0" r="r" b="b"/>
              <a:pathLst>
                <a:path w="864" h="210">
                  <a:moveTo>
                    <a:pt x="864" y="0"/>
                  </a:moveTo>
                  <a:lnTo>
                    <a:pt x="864" y="210"/>
                  </a:lnTo>
                  <a:lnTo>
                    <a:pt x="0" y="210"/>
                  </a:lnTo>
                  <a:lnTo>
                    <a:pt x="0" y="66"/>
                  </a:lnTo>
                </a:path>
              </a:pathLst>
            </a:custGeom>
            <a:noFill/>
            <a:ln w="38100" cmpd="sng">
              <a:solidFill>
                <a:schemeClr val="tx1"/>
              </a:solidFill>
              <a:round/>
              <a:headEnd type="none" w="med" len="med"/>
              <a:tailEnd type="triangle" w="med" len="med"/>
            </a:ln>
            <a:effectLst/>
          </p:spPr>
          <p:txBody>
            <a:bodyPr wrap="none" anchor="ctr"/>
            <a:lstStyle/>
            <a:p>
              <a:endParaRPr lang="en-US"/>
            </a:p>
          </p:txBody>
        </p:sp>
        <p:sp>
          <p:nvSpPr>
            <p:cNvPr id="53" name="Rectangle 43"/>
            <p:cNvSpPr>
              <a:spLocks noChangeArrowheads="1"/>
            </p:cNvSpPr>
            <p:nvPr/>
          </p:nvSpPr>
          <p:spPr bwMode="auto">
            <a:xfrm>
              <a:off x="827683" y="4580928"/>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AI</a:t>
              </a:r>
            </a:p>
          </p:txBody>
        </p:sp>
        <p:sp>
          <p:nvSpPr>
            <p:cNvPr id="54" name="Rectangle 44"/>
            <p:cNvSpPr>
              <a:spLocks noChangeArrowheads="1"/>
            </p:cNvSpPr>
            <p:nvPr/>
          </p:nvSpPr>
          <p:spPr bwMode="auto">
            <a:xfrm>
              <a:off x="2051646" y="4580928"/>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PID</a:t>
              </a:r>
            </a:p>
          </p:txBody>
        </p:sp>
        <p:sp>
          <p:nvSpPr>
            <p:cNvPr id="55" name="Rectangle 45"/>
            <p:cNvSpPr>
              <a:spLocks noChangeArrowheads="1"/>
            </p:cNvSpPr>
            <p:nvPr/>
          </p:nvSpPr>
          <p:spPr bwMode="auto">
            <a:xfrm>
              <a:off x="3420071" y="4580928"/>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AO</a:t>
              </a:r>
            </a:p>
          </p:txBody>
        </p:sp>
      </p:grpSp>
      <p:grpSp>
        <p:nvGrpSpPr>
          <p:cNvPr id="5" name="Group 84"/>
          <p:cNvGrpSpPr/>
          <p:nvPr/>
        </p:nvGrpSpPr>
        <p:grpSpPr>
          <a:xfrm>
            <a:off x="550696" y="5085184"/>
            <a:ext cx="3815556" cy="1512169"/>
            <a:chOff x="539553" y="3068960"/>
            <a:chExt cx="3815556" cy="1512169"/>
          </a:xfrm>
        </p:grpSpPr>
        <p:sp>
          <p:nvSpPr>
            <p:cNvPr id="82" name="Rectangle 58"/>
            <p:cNvSpPr>
              <a:spLocks noChangeArrowheads="1"/>
            </p:cNvSpPr>
            <p:nvPr/>
          </p:nvSpPr>
          <p:spPr bwMode="auto">
            <a:xfrm rot="16200000" flipH="1">
              <a:off x="1928242" y="3450158"/>
              <a:ext cx="1182440" cy="1079500"/>
            </a:xfrm>
            <a:prstGeom prst="rect">
              <a:avLst/>
            </a:prstGeom>
            <a:solidFill>
              <a:srgbClr val="FFFF00"/>
            </a:solidFill>
            <a:ln w="9525">
              <a:solidFill>
                <a:schemeClr val="tx1"/>
              </a:solidFill>
              <a:miter lim="800000"/>
              <a:headEnd/>
              <a:tailEnd/>
            </a:ln>
            <a:effectLst/>
          </p:spPr>
          <p:txBody>
            <a:bodyPr vert="eaVert" wrap="none" lIns="82058" tIns="41029" rIns="82058" bIns="41029"/>
            <a:lstStyle/>
            <a:p>
              <a:pPr defTabSz="820738"/>
              <a:r>
                <a:rPr lang="en-US" sz="1800" dirty="0">
                  <a:solidFill>
                    <a:schemeClr val="tx1"/>
                  </a:solidFill>
                </a:rPr>
                <a:t>H1 Card</a:t>
              </a:r>
            </a:p>
          </p:txBody>
        </p:sp>
        <p:sp>
          <p:nvSpPr>
            <p:cNvPr id="67" name="Rectangle 38"/>
            <p:cNvSpPr>
              <a:spLocks noChangeArrowheads="1"/>
            </p:cNvSpPr>
            <p:nvPr/>
          </p:nvSpPr>
          <p:spPr bwMode="auto">
            <a:xfrm rot="16200000" flipH="1">
              <a:off x="755080" y="3501505"/>
              <a:ext cx="864097" cy="1295152"/>
            </a:xfrm>
            <a:prstGeom prst="rect">
              <a:avLst/>
            </a:prstGeom>
            <a:solidFill>
              <a:srgbClr val="3366FF"/>
            </a:solidFill>
            <a:ln w="9525">
              <a:solidFill>
                <a:schemeClr val="tx1"/>
              </a:solidFill>
              <a:miter lim="800000"/>
              <a:headEnd/>
              <a:tailEnd/>
            </a:ln>
            <a:effectLst/>
          </p:spPr>
          <p:txBody>
            <a:bodyPr vert="eaVert" wrap="none" lIns="82058" tIns="41029" rIns="36000" bIns="41029"/>
            <a:lstStyle/>
            <a:p>
              <a:pPr defTabSz="820738"/>
              <a:r>
                <a:rPr lang="en-US" sz="1800">
                  <a:solidFill>
                    <a:schemeClr val="tx1"/>
                  </a:solidFill>
                </a:rPr>
                <a:t>Transmitter</a:t>
              </a:r>
            </a:p>
          </p:txBody>
        </p:sp>
        <p:sp>
          <p:nvSpPr>
            <p:cNvPr id="455738" name="Rectangle 58"/>
            <p:cNvSpPr>
              <a:spLocks noChangeArrowheads="1"/>
            </p:cNvSpPr>
            <p:nvPr/>
          </p:nvSpPr>
          <p:spPr bwMode="auto">
            <a:xfrm rot="16200000" flipH="1">
              <a:off x="2339442" y="2709230"/>
              <a:ext cx="360040" cy="1079500"/>
            </a:xfrm>
            <a:prstGeom prst="rect">
              <a:avLst/>
            </a:prstGeom>
            <a:solidFill>
              <a:srgbClr val="FFC000"/>
            </a:solidFill>
            <a:ln w="9525">
              <a:solidFill>
                <a:schemeClr val="tx1"/>
              </a:solidFill>
              <a:miter lim="800000"/>
              <a:headEnd/>
              <a:tailEnd/>
            </a:ln>
            <a:effectLst/>
          </p:spPr>
          <p:txBody>
            <a:bodyPr vert="eaVert" wrap="none" lIns="82058" tIns="41029" rIns="82058" bIns="41029"/>
            <a:lstStyle/>
            <a:p>
              <a:pPr defTabSz="820738"/>
              <a:r>
                <a:rPr lang="en-US" sz="1800">
                  <a:solidFill>
                    <a:schemeClr val="tx1"/>
                  </a:solidFill>
                </a:rPr>
                <a:t>Controller</a:t>
              </a:r>
            </a:p>
          </p:txBody>
        </p:sp>
        <p:sp>
          <p:nvSpPr>
            <p:cNvPr id="60" name="Rectangle 39"/>
            <p:cNvSpPr>
              <a:spLocks noChangeArrowheads="1"/>
            </p:cNvSpPr>
            <p:nvPr/>
          </p:nvSpPr>
          <p:spPr bwMode="auto">
            <a:xfrm rot="16200000" flipH="1">
              <a:off x="3347430" y="3573450"/>
              <a:ext cx="864097" cy="1151261"/>
            </a:xfrm>
            <a:prstGeom prst="rect">
              <a:avLst/>
            </a:prstGeom>
            <a:solidFill>
              <a:srgbClr val="339966"/>
            </a:solidFill>
            <a:ln w="9525">
              <a:solidFill>
                <a:schemeClr val="tx1"/>
              </a:solidFill>
              <a:miter lim="800000"/>
              <a:headEnd/>
              <a:tailEnd/>
            </a:ln>
            <a:effectLst/>
          </p:spPr>
          <p:txBody>
            <a:bodyPr vert="eaVert" wrap="none" lIns="82058" tIns="41029" rIns="36000" bIns="41029" anchor="t" anchorCtr="0"/>
            <a:lstStyle/>
            <a:p>
              <a:pPr algn="r" defTabSz="820738"/>
              <a:r>
                <a:rPr lang="en-US" sz="1800">
                  <a:solidFill>
                    <a:schemeClr val="tx1"/>
                  </a:solidFill>
                </a:rPr>
                <a:t>Valve</a:t>
              </a:r>
            </a:p>
          </p:txBody>
        </p:sp>
        <p:sp>
          <p:nvSpPr>
            <p:cNvPr id="61" name="Line 40"/>
            <p:cNvSpPr>
              <a:spLocks noChangeShapeType="1"/>
            </p:cNvSpPr>
            <p:nvPr/>
          </p:nvSpPr>
          <p:spPr bwMode="auto">
            <a:xfrm rot="16200000" flipH="1">
              <a:off x="1855514" y="3952874"/>
              <a:ext cx="1" cy="536426"/>
            </a:xfrm>
            <a:prstGeom prst="line">
              <a:avLst/>
            </a:prstGeom>
            <a:noFill/>
            <a:ln w="38100">
              <a:solidFill>
                <a:schemeClr val="tx1"/>
              </a:solidFill>
              <a:round/>
              <a:headEnd/>
              <a:tailEnd type="triangle" w="med" len="med"/>
            </a:ln>
            <a:effectLst/>
          </p:spPr>
          <p:txBody>
            <a:bodyPr wrap="none" anchor="ctr"/>
            <a:lstStyle/>
            <a:p>
              <a:endParaRPr lang="en-US"/>
            </a:p>
          </p:txBody>
        </p:sp>
        <p:sp>
          <p:nvSpPr>
            <p:cNvPr id="62" name="Line 41"/>
            <p:cNvSpPr>
              <a:spLocks noChangeShapeType="1"/>
            </p:cNvSpPr>
            <p:nvPr/>
          </p:nvSpPr>
          <p:spPr bwMode="auto">
            <a:xfrm rot="16200000" flipH="1">
              <a:off x="3126383" y="3927400"/>
              <a:ext cx="0" cy="587375"/>
            </a:xfrm>
            <a:prstGeom prst="line">
              <a:avLst/>
            </a:prstGeom>
            <a:noFill/>
            <a:ln w="38100">
              <a:solidFill>
                <a:schemeClr val="tx1"/>
              </a:solidFill>
              <a:round/>
              <a:headEnd/>
              <a:tailEnd type="triangle" w="med" len="med"/>
            </a:ln>
            <a:effectLst/>
          </p:spPr>
          <p:txBody>
            <a:bodyPr wrap="none" anchor="ctr"/>
            <a:lstStyle/>
            <a:p>
              <a:endParaRPr lang="en-US"/>
            </a:p>
          </p:txBody>
        </p:sp>
        <p:sp>
          <p:nvSpPr>
            <p:cNvPr id="63" name="Freeform 42"/>
            <p:cNvSpPr>
              <a:spLocks/>
            </p:cNvSpPr>
            <p:nvPr/>
          </p:nvSpPr>
          <p:spPr bwMode="auto">
            <a:xfrm rot="10800000" flipH="1">
              <a:off x="2486621" y="3861046"/>
              <a:ext cx="1246188" cy="288280"/>
            </a:xfrm>
            <a:custGeom>
              <a:avLst/>
              <a:gdLst/>
              <a:ahLst/>
              <a:cxnLst>
                <a:cxn ang="0">
                  <a:pos x="864" y="0"/>
                </a:cxn>
                <a:cxn ang="0">
                  <a:pos x="864" y="210"/>
                </a:cxn>
                <a:cxn ang="0">
                  <a:pos x="0" y="210"/>
                </a:cxn>
                <a:cxn ang="0">
                  <a:pos x="0" y="66"/>
                </a:cxn>
              </a:cxnLst>
              <a:rect l="0" t="0" r="r" b="b"/>
              <a:pathLst>
                <a:path w="864" h="210">
                  <a:moveTo>
                    <a:pt x="864" y="0"/>
                  </a:moveTo>
                  <a:lnTo>
                    <a:pt x="864" y="210"/>
                  </a:lnTo>
                  <a:lnTo>
                    <a:pt x="0" y="210"/>
                  </a:lnTo>
                  <a:lnTo>
                    <a:pt x="0" y="66"/>
                  </a:lnTo>
                </a:path>
              </a:pathLst>
            </a:custGeom>
            <a:noFill/>
            <a:ln w="38100" cmpd="sng">
              <a:solidFill>
                <a:schemeClr val="tx1"/>
              </a:solidFill>
              <a:round/>
              <a:headEnd type="none" w="med" len="med"/>
              <a:tailEnd type="triangle" w="med" len="med"/>
            </a:ln>
            <a:effectLst/>
          </p:spPr>
          <p:txBody>
            <a:bodyPr wrap="none" anchor="ctr"/>
            <a:lstStyle/>
            <a:p>
              <a:endParaRPr lang="en-US"/>
            </a:p>
          </p:txBody>
        </p:sp>
        <p:sp>
          <p:nvSpPr>
            <p:cNvPr id="64" name="Rectangle 43"/>
            <p:cNvSpPr>
              <a:spLocks noChangeArrowheads="1"/>
            </p:cNvSpPr>
            <p:nvPr/>
          </p:nvSpPr>
          <p:spPr bwMode="auto">
            <a:xfrm>
              <a:off x="827683" y="4004864"/>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AI</a:t>
              </a:r>
            </a:p>
          </p:txBody>
        </p:sp>
        <p:sp>
          <p:nvSpPr>
            <p:cNvPr id="65" name="Rectangle 44"/>
            <p:cNvSpPr>
              <a:spLocks noChangeArrowheads="1"/>
            </p:cNvSpPr>
            <p:nvPr/>
          </p:nvSpPr>
          <p:spPr bwMode="auto">
            <a:xfrm>
              <a:off x="2123653" y="4004864"/>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PID</a:t>
              </a:r>
            </a:p>
          </p:txBody>
        </p:sp>
        <p:sp>
          <p:nvSpPr>
            <p:cNvPr id="66" name="Rectangle 45"/>
            <p:cNvSpPr>
              <a:spLocks noChangeArrowheads="1"/>
            </p:cNvSpPr>
            <p:nvPr/>
          </p:nvSpPr>
          <p:spPr bwMode="auto">
            <a:xfrm>
              <a:off x="3420071" y="4004864"/>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AO</a:t>
              </a:r>
            </a:p>
          </p:txBody>
        </p:sp>
      </p:grpSp>
      <p:grpSp>
        <p:nvGrpSpPr>
          <p:cNvPr id="6" name="Group 112"/>
          <p:cNvGrpSpPr/>
          <p:nvPr/>
        </p:nvGrpSpPr>
        <p:grpSpPr>
          <a:xfrm>
            <a:off x="539552" y="1196752"/>
            <a:ext cx="3815556" cy="1512169"/>
            <a:chOff x="-3636912" y="2708920"/>
            <a:chExt cx="3815556" cy="1512169"/>
          </a:xfrm>
        </p:grpSpPr>
        <p:sp>
          <p:nvSpPr>
            <p:cNvPr id="57" name="Rectangle 58"/>
            <p:cNvSpPr>
              <a:spLocks noChangeArrowheads="1"/>
            </p:cNvSpPr>
            <p:nvPr/>
          </p:nvSpPr>
          <p:spPr bwMode="auto">
            <a:xfrm rot="16200000" flipH="1">
              <a:off x="-1873027" y="3465314"/>
              <a:ext cx="432048" cy="1079500"/>
            </a:xfrm>
            <a:prstGeom prst="rect">
              <a:avLst/>
            </a:prstGeom>
            <a:solidFill>
              <a:srgbClr val="FFFF00"/>
            </a:solidFill>
            <a:ln w="9525">
              <a:solidFill>
                <a:schemeClr val="tx1"/>
              </a:solidFill>
              <a:miter lim="800000"/>
              <a:headEnd/>
              <a:tailEnd/>
            </a:ln>
            <a:effectLst/>
          </p:spPr>
          <p:txBody>
            <a:bodyPr vert="eaVert" wrap="none" lIns="82058" tIns="41029" rIns="82058" bIns="41029"/>
            <a:lstStyle/>
            <a:p>
              <a:pPr defTabSz="820738"/>
              <a:r>
                <a:rPr lang="en-US" sz="1800" dirty="0">
                  <a:solidFill>
                    <a:schemeClr val="tx1"/>
                  </a:solidFill>
                </a:rPr>
                <a:t>H1 Card</a:t>
              </a:r>
            </a:p>
          </p:txBody>
        </p:sp>
        <p:sp>
          <p:nvSpPr>
            <p:cNvPr id="58" name="Rectangle 38"/>
            <p:cNvSpPr>
              <a:spLocks noChangeArrowheads="1"/>
            </p:cNvSpPr>
            <p:nvPr/>
          </p:nvSpPr>
          <p:spPr bwMode="auto">
            <a:xfrm rot="16200000" flipH="1">
              <a:off x="-3421385" y="3141465"/>
              <a:ext cx="864097" cy="1295152"/>
            </a:xfrm>
            <a:prstGeom prst="rect">
              <a:avLst/>
            </a:prstGeom>
            <a:solidFill>
              <a:srgbClr val="3366FF"/>
            </a:solidFill>
            <a:ln w="9525">
              <a:solidFill>
                <a:schemeClr val="tx1"/>
              </a:solidFill>
              <a:miter lim="800000"/>
              <a:headEnd/>
              <a:tailEnd/>
            </a:ln>
            <a:effectLst/>
          </p:spPr>
          <p:txBody>
            <a:bodyPr vert="eaVert" wrap="none" lIns="82058" tIns="41029" rIns="36000" bIns="41029"/>
            <a:lstStyle/>
            <a:p>
              <a:pPr defTabSz="820738"/>
              <a:r>
                <a:rPr lang="en-US" sz="1800">
                  <a:solidFill>
                    <a:schemeClr val="tx1"/>
                  </a:solidFill>
                </a:rPr>
                <a:t>Transmitter</a:t>
              </a:r>
            </a:p>
          </p:txBody>
        </p:sp>
        <p:sp>
          <p:nvSpPr>
            <p:cNvPr id="59" name="Rectangle 58"/>
            <p:cNvSpPr>
              <a:spLocks noChangeArrowheads="1"/>
            </p:cNvSpPr>
            <p:nvPr/>
          </p:nvSpPr>
          <p:spPr bwMode="auto">
            <a:xfrm rot="16200000" flipH="1">
              <a:off x="-2197063" y="2709230"/>
              <a:ext cx="1080120" cy="1079500"/>
            </a:xfrm>
            <a:prstGeom prst="rect">
              <a:avLst/>
            </a:prstGeom>
            <a:solidFill>
              <a:srgbClr val="FFC000"/>
            </a:solidFill>
            <a:ln w="9525">
              <a:solidFill>
                <a:schemeClr val="tx1"/>
              </a:solidFill>
              <a:miter lim="800000"/>
              <a:headEnd/>
              <a:tailEnd/>
            </a:ln>
            <a:effectLst/>
          </p:spPr>
          <p:txBody>
            <a:bodyPr vert="eaVert" wrap="none" lIns="82058" tIns="41029" rIns="82058" bIns="41029"/>
            <a:lstStyle/>
            <a:p>
              <a:pPr defTabSz="820738"/>
              <a:r>
                <a:rPr lang="en-US" sz="1800" dirty="0">
                  <a:solidFill>
                    <a:schemeClr val="tx1"/>
                  </a:solidFill>
                </a:rPr>
                <a:t>Controller</a:t>
              </a:r>
            </a:p>
          </p:txBody>
        </p:sp>
        <p:sp>
          <p:nvSpPr>
            <p:cNvPr id="68" name="Rectangle 39"/>
            <p:cNvSpPr>
              <a:spLocks noChangeArrowheads="1"/>
            </p:cNvSpPr>
            <p:nvPr/>
          </p:nvSpPr>
          <p:spPr bwMode="auto">
            <a:xfrm rot="16200000" flipH="1">
              <a:off x="-829035" y="3213410"/>
              <a:ext cx="864097" cy="1151261"/>
            </a:xfrm>
            <a:prstGeom prst="rect">
              <a:avLst/>
            </a:prstGeom>
            <a:solidFill>
              <a:srgbClr val="339966"/>
            </a:solidFill>
            <a:ln w="9525">
              <a:solidFill>
                <a:schemeClr val="tx1"/>
              </a:solidFill>
              <a:miter lim="800000"/>
              <a:headEnd/>
              <a:tailEnd/>
            </a:ln>
            <a:effectLst/>
          </p:spPr>
          <p:txBody>
            <a:bodyPr vert="eaVert" wrap="none" lIns="82058" tIns="41029" rIns="36000" bIns="41029" anchor="t" anchorCtr="0"/>
            <a:lstStyle/>
            <a:p>
              <a:pPr algn="r" defTabSz="820738"/>
              <a:r>
                <a:rPr lang="en-US" sz="1800">
                  <a:solidFill>
                    <a:schemeClr val="tx1"/>
                  </a:solidFill>
                </a:rPr>
                <a:t>Valve</a:t>
              </a:r>
            </a:p>
          </p:txBody>
        </p:sp>
        <p:sp>
          <p:nvSpPr>
            <p:cNvPr id="69" name="Line 40"/>
            <p:cNvSpPr>
              <a:spLocks noChangeShapeType="1"/>
            </p:cNvSpPr>
            <p:nvPr/>
          </p:nvSpPr>
          <p:spPr bwMode="auto">
            <a:xfrm rot="16200000" flipH="1">
              <a:off x="-2072556" y="3232794"/>
              <a:ext cx="2" cy="104378"/>
            </a:xfrm>
            <a:prstGeom prst="line">
              <a:avLst/>
            </a:prstGeom>
            <a:noFill/>
            <a:ln w="38100">
              <a:solidFill>
                <a:schemeClr val="tx1"/>
              </a:solidFill>
              <a:round/>
              <a:headEnd/>
              <a:tailEnd type="triangle" w="med" len="med"/>
            </a:ln>
            <a:effectLst/>
          </p:spPr>
          <p:txBody>
            <a:bodyPr wrap="none" anchor="ctr"/>
            <a:lstStyle/>
            <a:p>
              <a:endParaRPr lang="en-US"/>
            </a:p>
          </p:txBody>
        </p:sp>
        <p:sp>
          <p:nvSpPr>
            <p:cNvPr id="70" name="Line 41"/>
            <p:cNvSpPr>
              <a:spLocks noChangeShapeType="1"/>
            </p:cNvSpPr>
            <p:nvPr/>
          </p:nvSpPr>
          <p:spPr bwMode="auto">
            <a:xfrm rot="16200000">
              <a:off x="-966961" y="3783385"/>
              <a:ext cx="2" cy="443359"/>
            </a:xfrm>
            <a:prstGeom prst="line">
              <a:avLst/>
            </a:prstGeom>
            <a:noFill/>
            <a:ln w="38100">
              <a:solidFill>
                <a:schemeClr val="tx1"/>
              </a:solidFill>
              <a:round/>
              <a:headEnd/>
              <a:tailEnd type="triangle" w="med" len="med"/>
            </a:ln>
            <a:effectLst/>
          </p:spPr>
          <p:txBody>
            <a:bodyPr wrap="none" anchor="ctr"/>
            <a:lstStyle/>
            <a:p>
              <a:endParaRPr lang="en-US"/>
            </a:p>
          </p:txBody>
        </p:sp>
        <p:sp>
          <p:nvSpPr>
            <p:cNvPr id="72" name="Rectangle 43"/>
            <p:cNvSpPr>
              <a:spLocks noChangeArrowheads="1"/>
            </p:cNvSpPr>
            <p:nvPr/>
          </p:nvSpPr>
          <p:spPr bwMode="auto">
            <a:xfrm>
              <a:off x="-3348782" y="3644824"/>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AI</a:t>
              </a:r>
            </a:p>
          </p:txBody>
        </p:sp>
        <p:sp>
          <p:nvSpPr>
            <p:cNvPr id="83" name="Rectangle 44"/>
            <p:cNvSpPr>
              <a:spLocks noChangeArrowheads="1"/>
            </p:cNvSpPr>
            <p:nvPr/>
          </p:nvSpPr>
          <p:spPr bwMode="auto">
            <a:xfrm>
              <a:off x="-2052812" y="3068960"/>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PID</a:t>
              </a:r>
            </a:p>
          </p:txBody>
        </p:sp>
        <p:sp>
          <p:nvSpPr>
            <p:cNvPr id="84" name="Rectangle 45"/>
            <p:cNvSpPr>
              <a:spLocks noChangeArrowheads="1"/>
            </p:cNvSpPr>
            <p:nvPr/>
          </p:nvSpPr>
          <p:spPr bwMode="auto">
            <a:xfrm>
              <a:off x="-756394" y="3644824"/>
              <a:ext cx="792163" cy="432247"/>
            </a:xfrm>
            <a:prstGeom prst="rect">
              <a:avLst/>
            </a:prstGeom>
            <a:solidFill>
              <a:srgbClr val="C0C0C0"/>
            </a:solidFill>
            <a:ln w="9525">
              <a:solidFill>
                <a:schemeClr val="tx1"/>
              </a:solidFill>
              <a:miter lim="800000"/>
              <a:headEnd/>
              <a:tailEnd/>
            </a:ln>
            <a:effectLst/>
          </p:spPr>
          <p:txBody>
            <a:bodyPr wrap="none" anchor="ctr"/>
            <a:lstStyle/>
            <a:p>
              <a:pPr eaLnBrk="1" hangingPunct="1"/>
              <a:r>
                <a:rPr lang="en-US" sz="1800">
                  <a:solidFill>
                    <a:schemeClr val="tx1"/>
                  </a:solidFill>
                  <a:cs typeface="Arial" charset="0"/>
                </a:rPr>
                <a:t>AO</a:t>
              </a:r>
            </a:p>
          </p:txBody>
        </p:sp>
        <p:cxnSp>
          <p:nvCxnSpPr>
            <p:cNvPr id="86" name="Straight Connector 85"/>
            <p:cNvCxnSpPr/>
            <p:nvPr/>
          </p:nvCxnSpPr>
          <p:spPr bwMode="auto">
            <a:xfrm>
              <a:off x="-2556792" y="4005064"/>
              <a:ext cx="43204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90" name="Straight Connector 89"/>
            <p:cNvCxnSpPr/>
            <p:nvPr/>
          </p:nvCxnSpPr>
          <p:spPr bwMode="auto">
            <a:xfrm rot="5400000">
              <a:off x="-2484784" y="3645024"/>
              <a:ext cx="72008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92" name="Straight Connector 91"/>
            <p:cNvCxnSpPr/>
            <p:nvPr/>
          </p:nvCxnSpPr>
          <p:spPr bwMode="auto">
            <a:xfrm>
              <a:off x="-1620688" y="3861048"/>
              <a:ext cx="79208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93" name="Straight Connector 92"/>
            <p:cNvCxnSpPr/>
            <p:nvPr/>
          </p:nvCxnSpPr>
          <p:spPr bwMode="auto">
            <a:xfrm rot="5400000">
              <a:off x="-1548680" y="3645024"/>
              <a:ext cx="72008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rot="5400000">
              <a:off x="-1800708" y="3681028"/>
              <a:ext cx="360040" cy="0"/>
            </a:xfrm>
            <a:prstGeom prst="line">
              <a:avLst/>
            </a:prstGeom>
            <a:solidFill>
              <a:schemeClr val="accent1"/>
            </a:solidFill>
            <a:ln w="38100" cap="flat" cmpd="sng" algn="ctr">
              <a:solidFill>
                <a:schemeClr val="tx1"/>
              </a:solidFill>
              <a:prstDash val="solid"/>
              <a:round/>
              <a:headEnd type="triangle" w="med" len="med"/>
              <a:tailEnd type="none" w="med" len="med"/>
            </a:ln>
            <a:effectLst/>
          </p:spPr>
        </p:cxnSp>
        <p:cxnSp>
          <p:nvCxnSpPr>
            <p:cNvPr id="106" name="Straight Connector 105"/>
            <p:cNvCxnSpPr/>
            <p:nvPr/>
          </p:nvCxnSpPr>
          <p:spPr bwMode="auto">
            <a:xfrm>
              <a:off x="-1260648" y="3284984"/>
              <a:ext cx="7200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8" name="Straight Connector 107"/>
            <p:cNvCxnSpPr/>
            <p:nvPr/>
          </p:nvCxnSpPr>
          <p:spPr bwMode="auto">
            <a:xfrm rot="5400000">
              <a:off x="-1008620" y="3681028"/>
              <a:ext cx="3600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9" name="Straight Connector 108"/>
            <p:cNvCxnSpPr/>
            <p:nvPr/>
          </p:nvCxnSpPr>
          <p:spPr bwMode="auto">
            <a:xfrm>
              <a:off x="-828600" y="3501008"/>
              <a:ext cx="3600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1" name="Straight Connector 110"/>
            <p:cNvCxnSpPr/>
            <p:nvPr/>
          </p:nvCxnSpPr>
          <p:spPr bwMode="auto">
            <a:xfrm rot="5400000">
              <a:off x="-540568" y="3573016"/>
              <a:ext cx="14401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88632029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584200" y="260648"/>
            <a:ext cx="6364064" cy="869652"/>
          </a:xfrm>
        </p:spPr>
        <p:txBody>
          <a:bodyPr/>
          <a:lstStyle/>
          <a:p>
            <a:r>
              <a:rPr lang="en-US" dirty="0"/>
              <a:t>Time Synchronized Digital Closed Loop Control</a:t>
            </a:r>
          </a:p>
        </p:txBody>
      </p:sp>
      <p:sp>
        <p:nvSpPr>
          <p:cNvPr id="459779" name="Rectangle 3"/>
          <p:cNvSpPr>
            <a:spLocks noGrp="1" noChangeArrowheads="1"/>
          </p:cNvSpPr>
          <p:nvPr>
            <p:ph sz="half" idx="1"/>
          </p:nvPr>
        </p:nvSpPr>
        <p:spPr/>
        <p:txBody>
          <a:bodyPr/>
          <a:lstStyle/>
          <a:p>
            <a:pPr>
              <a:buNone/>
            </a:pPr>
            <a:r>
              <a:rPr lang="en-US" dirty="0"/>
              <a:t>Hardwired</a:t>
            </a:r>
            <a:r>
              <a:rPr lang="en-US" sz="2000" dirty="0"/>
              <a:t> (and other buses)</a:t>
            </a:r>
            <a:endParaRPr lang="en-US" dirty="0"/>
          </a:p>
          <a:p>
            <a:r>
              <a:rPr lang="en-US" dirty="0"/>
              <a:t>"Free running"</a:t>
            </a:r>
          </a:p>
          <a:p>
            <a:pPr lvl="1"/>
            <a:r>
              <a:rPr lang="en-US" dirty="0"/>
              <a:t>Longer time</a:t>
            </a:r>
          </a:p>
          <a:p>
            <a:pPr lvl="1"/>
            <a:r>
              <a:rPr lang="en-US" dirty="0"/>
              <a:t>Jitter = sampling period not constant</a:t>
            </a:r>
          </a:p>
          <a:p>
            <a:endParaRPr lang="en-US" dirty="0"/>
          </a:p>
        </p:txBody>
      </p:sp>
      <p:sp>
        <p:nvSpPr>
          <p:cNvPr id="459780" name="Rectangle 4"/>
          <p:cNvSpPr>
            <a:spLocks noGrp="1" noChangeArrowheads="1"/>
          </p:cNvSpPr>
          <p:nvPr>
            <p:ph sz="half" idx="2"/>
          </p:nvPr>
        </p:nvSpPr>
        <p:spPr/>
        <p:txBody>
          <a:bodyPr/>
          <a:lstStyle/>
          <a:p>
            <a:pPr>
              <a:buNone/>
            </a:pPr>
            <a:r>
              <a:rPr lang="en-US" dirty="0"/>
              <a:t>FOUNDATION fieldbus</a:t>
            </a:r>
          </a:p>
          <a:p>
            <a:r>
              <a:rPr lang="en-US" dirty="0"/>
              <a:t>Time synchronized</a:t>
            </a:r>
          </a:p>
          <a:p>
            <a:pPr lvl="1"/>
            <a:r>
              <a:rPr lang="en-US" dirty="0"/>
              <a:t>Scheduled</a:t>
            </a:r>
          </a:p>
          <a:p>
            <a:pPr lvl="1"/>
            <a:r>
              <a:rPr lang="en-US" dirty="0"/>
              <a:t>Precisely periodic (isochronous)</a:t>
            </a:r>
          </a:p>
        </p:txBody>
      </p:sp>
      <p:grpSp>
        <p:nvGrpSpPr>
          <p:cNvPr id="2" name="Group 69"/>
          <p:cNvGrpSpPr>
            <a:grpSpLocks/>
          </p:cNvGrpSpPr>
          <p:nvPr/>
        </p:nvGrpSpPr>
        <p:grpSpPr bwMode="auto">
          <a:xfrm>
            <a:off x="2084784" y="3785592"/>
            <a:ext cx="5943600" cy="1371600"/>
            <a:chOff x="1296" y="1632"/>
            <a:chExt cx="3744" cy="864"/>
          </a:xfrm>
        </p:grpSpPr>
        <p:sp>
          <p:nvSpPr>
            <p:cNvPr id="459846" name="Rectangle 70"/>
            <p:cNvSpPr>
              <a:spLocks noChangeArrowheads="1"/>
            </p:cNvSpPr>
            <p:nvPr/>
          </p:nvSpPr>
          <p:spPr bwMode="auto">
            <a:xfrm>
              <a:off x="1296" y="1632"/>
              <a:ext cx="3744" cy="864"/>
            </a:xfrm>
            <a:prstGeom prst="rect">
              <a:avLst/>
            </a:prstGeom>
            <a:solidFill>
              <a:schemeClr val="accent1"/>
            </a:solidFill>
            <a:ln w="9525">
              <a:solidFill>
                <a:schemeClr val="tx1"/>
              </a:solidFill>
              <a:miter lim="800000"/>
              <a:headEnd/>
              <a:tailEnd/>
            </a:ln>
            <a:effectLst/>
          </p:spPr>
          <p:txBody>
            <a:bodyPr wrap="none" lIns="90000" tIns="46800" rIns="90000" bIns="46800" anchor="b"/>
            <a:lstStyle/>
            <a:p>
              <a:pPr algn="l"/>
              <a:r>
                <a:rPr lang="en-US" sz="2000" dirty="0">
                  <a:solidFill>
                    <a:schemeClr val="tx1"/>
                  </a:solidFill>
                </a:rPr>
                <a:t>e = PV-SP</a:t>
              </a:r>
            </a:p>
            <a:p>
              <a:pPr algn="l"/>
              <a:r>
                <a:rPr lang="en-US" sz="2000" dirty="0" err="1">
                  <a:solidFill>
                    <a:schemeClr val="tx1"/>
                  </a:solidFill>
                </a:rPr>
                <a:t>dt</a:t>
              </a:r>
              <a:r>
                <a:rPr lang="en-US" sz="2000" dirty="0">
                  <a:solidFill>
                    <a:schemeClr val="tx1"/>
                  </a:solidFill>
                </a:rPr>
                <a:t> = sampling period must be </a:t>
              </a:r>
              <a:r>
                <a:rPr lang="en-US" sz="2000" u="sng" dirty="0">
                  <a:solidFill>
                    <a:schemeClr val="tx1"/>
                  </a:solidFill>
                </a:rPr>
                <a:t>constant</a:t>
              </a:r>
            </a:p>
          </p:txBody>
        </p:sp>
        <p:graphicFrame>
          <p:nvGraphicFramePr>
            <p:cNvPr id="459847" name="Object 71"/>
            <p:cNvGraphicFramePr>
              <a:graphicFrameLocks noChangeAspect="1"/>
            </p:cNvGraphicFramePr>
            <p:nvPr/>
          </p:nvGraphicFramePr>
          <p:xfrm>
            <a:off x="1872" y="1680"/>
            <a:ext cx="2616" cy="499"/>
          </p:xfrm>
          <a:graphic>
            <a:graphicData uri="http://schemas.openxmlformats.org/presentationml/2006/ole">
              <mc:AlternateContent xmlns:mc="http://schemas.openxmlformats.org/markup-compatibility/2006">
                <mc:Choice xmlns:v="urn:schemas-microsoft-com:vml" Requires="v">
                  <p:oleObj spid="_x0000_s1859637" name="Equation" r:id="rId4" imgW="2247900" imgH="431800" progId="Equation.3">
                    <p:embed/>
                  </p:oleObj>
                </mc:Choice>
                <mc:Fallback>
                  <p:oleObj name="Equation" r:id="rId4" imgW="2247900" imgH="431800" progId="Equation.3">
                    <p:embed/>
                    <p:pic>
                      <p:nvPicPr>
                        <p:cNvPr id="459847" name="Object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 y="1680"/>
                          <a:ext cx="2616" cy="4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459849" name="Picture 73" descr="j0233428[1]"/>
          <p:cNvPicPr>
            <a:picLocks noChangeAspect="1" noChangeArrowheads="1"/>
          </p:cNvPicPr>
          <p:nvPr/>
        </p:nvPicPr>
        <p:blipFill>
          <a:blip r:embed="rId6" cstate="print"/>
          <a:srcRect/>
          <a:stretch>
            <a:fillRect/>
          </a:stretch>
        </p:blipFill>
        <p:spPr bwMode="auto">
          <a:xfrm>
            <a:off x="684213" y="4508500"/>
            <a:ext cx="1420812" cy="1955800"/>
          </a:xfrm>
          <a:prstGeom prst="rect">
            <a:avLst/>
          </a:prstGeom>
          <a:noFill/>
        </p:spPr>
      </p:pic>
      <p:pic>
        <p:nvPicPr>
          <p:cNvPr id="459850" name="Picture 74" descr="hh01281_[1]"/>
          <p:cNvPicPr>
            <a:picLocks noChangeAspect="1" noChangeArrowheads="1"/>
          </p:cNvPicPr>
          <p:nvPr/>
        </p:nvPicPr>
        <p:blipFill>
          <a:blip r:embed="rId7" cstate="print"/>
          <a:srcRect/>
          <a:stretch>
            <a:fillRect/>
          </a:stretch>
        </p:blipFill>
        <p:spPr bwMode="auto">
          <a:xfrm>
            <a:off x="7019925" y="53975"/>
            <a:ext cx="1079500" cy="998538"/>
          </a:xfrm>
          <a:prstGeom prst="rect">
            <a:avLst/>
          </a:prstGeom>
          <a:noFill/>
        </p:spPr>
      </p:pic>
      <p:grpSp>
        <p:nvGrpSpPr>
          <p:cNvPr id="3" name="Group 75"/>
          <p:cNvGrpSpPr>
            <a:grpSpLocks noChangeAspect="1"/>
          </p:cNvGrpSpPr>
          <p:nvPr/>
        </p:nvGrpSpPr>
        <p:grpSpPr bwMode="auto">
          <a:xfrm>
            <a:off x="8172450" y="80963"/>
            <a:ext cx="900113" cy="900112"/>
            <a:chOff x="3061" y="754"/>
            <a:chExt cx="1270" cy="1270"/>
          </a:xfrm>
        </p:grpSpPr>
        <p:sp>
          <p:nvSpPr>
            <p:cNvPr id="459852" name="AutoShape 76"/>
            <p:cNvSpPr>
              <a:spLocks noChangeAspect="1" noChangeArrowheads="1"/>
            </p:cNvSpPr>
            <p:nvPr/>
          </p:nvSpPr>
          <p:spPr bwMode="auto">
            <a:xfrm>
              <a:off x="3061" y="754"/>
              <a:ext cx="1270" cy="1270"/>
            </a:xfrm>
            <a:prstGeom prst="roundRect">
              <a:avLst>
                <a:gd name="adj" fmla="val 16667"/>
              </a:avLst>
            </a:prstGeom>
            <a:noFill/>
            <a:ln w="76200" algn="ctr">
              <a:solidFill>
                <a:srgbClr val="0000FF"/>
              </a:solidFill>
              <a:round/>
              <a:headEnd/>
              <a:tailEnd/>
            </a:ln>
            <a:effectLst/>
          </p:spPr>
          <p:txBody>
            <a:bodyPr wrap="none" anchor="ctr"/>
            <a:lstStyle/>
            <a:p>
              <a:endParaRPr lang="en-US"/>
            </a:p>
          </p:txBody>
        </p:sp>
        <p:sp>
          <p:nvSpPr>
            <p:cNvPr id="459853" name="Freeform 77"/>
            <p:cNvSpPr>
              <a:spLocks noChangeAspect="1"/>
            </p:cNvSpPr>
            <p:nvPr/>
          </p:nvSpPr>
          <p:spPr bwMode="auto">
            <a:xfrm>
              <a:off x="3151" y="935"/>
              <a:ext cx="1089" cy="907"/>
            </a:xfrm>
            <a:custGeom>
              <a:avLst/>
              <a:gdLst/>
              <a:ahLst/>
              <a:cxnLst>
                <a:cxn ang="0">
                  <a:pos x="0" y="0"/>
                </a:cxn>
                <a:cxn ang="0">
                  <a:pos x="0" y="907"/>
                </a:cxn>
                <a:cxn ang="0">
                  <a:pos x="1089" y="907"/>
                </a:cxn>
              </a:cxnLst>
              <a:rect l="0" t="0" r="r" b="b"/>
              <a:pathLst>
                <a:path w="1089" h="907">
                  <a:moveTo>
                    <a:pt x="0" y="0"/>
                  </a:moveTo>
                  <a:lnTo>
                    <a:pt x="0" y="907"/>
                  </a:lnTo>
                  <a:lnTo>
                    <a:pt x="1089" y="907"/>
                  </a:lnTo>
                </a:path>
              </a:pathLst>
            </a:custGeom>
            <a:noFill/>
            <a:ln w="25400" cap="flat" cmpd="sng">
              <a:solidFill>
                <a:srgbClr val="0000FF"/>
              </a:solidFill>
              <a:prstDash val="solid"/>
              <a:round/>
              <a:headEnd/>
              <a:tailEnd/>
            </a:ln>
            <a:effectLst/>
          </p:spPr>
          <p:txBody>
            <a:bodyPr wrap="none" anchor="ctr"/>
            <a:lstStyle/>
            <a:p>
              <a:endParaRPr lang="en-US"/>
            </a:p>
          </p:txBody>
        </p:sp>
        <p:sp>
          <p:nvSpPr>
            <p:cNvPr id="459854" name="Line 78"/>
            <p:cNvSpPr>
              <a:spLocks noChangeAspect="1" noChangeShapeType="1"/>
            </p:cNvSpPr>
            <p:nvPr/>
          </p:nvSpPr>
          <p:spPr bwMode="auto">
            <a:xfrm>
              <a:off x="3151" y="1026"/>
              <a:ext cx="91" cy="0"/>
            </a:xfrm>
            <a:prstGeom prst="line">
              <a:avLst/>
            </a:prstGeom>
            <a:noFill/>
            <a:ln w="76200">
              <a:solidFill>
                <a:srgbClr val="0000FF"/>
              </a:solidFill>
              <a:round/>
              <a:headEnd/>
              <a:tailEnd/>
            </a:ln>
            <a:effectLst/>
          </p:spPr>
          <p:txBody>
            <a:bodyPr wrap="none" anchor="ctr"/>
            <a:lstStyle/>
            <a:p>
              <a:endParaRPr lang="en-US"/>
            </a:p>
          </p:txBody>
        </p:sp>
        <p:sp>
          <p:nvSpPr>
            <p:cNvPr id="459855" name="Line 79"/>
            <p:cNvSpPr>
              <a:spLocks noChangeAspect="1" noChangeShapeType="1"/>
            </p:cNvSpPr>
            <p:nvPr/>
          </p:nvSpPr>
          <p:spPr bwMode="auto">
            <a:xfrm>
              <a:off x="3151" y="1162"/>
              <a:ext cx="91" cy="0"/>
            </a:xfrm>
            <a:prstGeom prst="line">
              <a:avLst/>
            </a:prstGeom>
            <a:noFill/>
            <a:ln w="76200">
              <a:solidFill>
                <a:srgbClr val="0000FF"/>
              </a:solidFill>
              <a:round/>
              <a:headEnd/>
              <a:tailEnd/>
            </a:ln>
            <a:effectLst/>
          </p:spPr>
          <p:txBody>
            <a:bodyPr wrap="none" anchor="ctr"/>
            <a:lstStyle/>
            <a:p>
              <a:endParaRPr lang="en-US"/>
            </a:p>
          </p:txBody>
        </p:sp>
        <p:sp>
          <p:nvSpPr>
            <p:cNvPr id="459856" name="Line 80"/>
            <p:cNvSpPr>
              <a:spLocks noChangeAspect="1" noChangeShapeType="1"/>
            </p:cNvSpPr>
            <p:nvPr/>
          </p:nvSpPr>
          <p:spPr bwMode="auto">
            <a:xfrm>
              <a:off x="3242" y="1298"/>
              <a:ext cx="181" cy="0"/>
            </a:xfrm>
            <a:prstGeom prst="line">
              <a:avLst/>
            </a:prstGeom>
            <a:noFill/>
            <a:ln w="76200">
              <a:solidFill>
                <a:srgbClr val="0000FF"/>
              </a:solidFill>
              <a:round/>
              <a:headEnd/>
              <a:tailEnd/>
            </a:ln>
            <a:effectLst/>
          </p:spPr>
          <p:txBody>
            <a:bodyPr wrap="none" anchor="ctr"/>
            <a:lstStyle/>
            <a:p>
              <a:endParaRPr lang="en-US"/>
            </a:p>
          </p:txBody>
        </p:sp>
        <p:sp>
          <p:nvSpPr>
            <p:cNvPr id="459857" name="Line 81"/>
            <p:cNvSpPr>
              <a:spLocks noChangeAspect="1" noChangeShapeType="1"/>
            </p:cNvSpPr>
            <p:nvPr/>
          </p:nvSpPr>
          <p:spPr bwMode="auto">
            <a:xfrm>
              <a:off x="3333" y="1434"/>
              <a:ext cx="362" cy="0"/>
            </a:xfrm>
            <a:prstGeom prst="line">
              <a:avLst/>
            </a:prstGeom>
            <a:noFill/>
            <a:ln w="76200">
              <a:solidFill>
                <a:srgbClr val="0000FF"/>
              </a:solidFill>
              <a:round/>
              <a:headEnd/>
              <a:tailEnd/>
            </a:ln>
            <a:effectLst/>
          </p:spPr>
          <p:txBody>
            <a:bodyPr wrap="none" anchor="ctr"/>
            <a:lstStyle/>
            <a:p>
              <a:endParaRPr lang="en-US"/>
            </a:p>
          </p:txBody>
        </p:sp>
        <p:sp>
          <p:nvSpPr>
            <p:cNvPr id="459858" name="Line 82"/>
            <p:cNvSpPr>
              <a:spLocks noChangeAspect="1" noChangeShapeType="1"/>
            </p:cNvSpPr>
            <p:nvPr/>
          </p:nvSpPr>
          <p:spPr bwMode="auto">
            <a:xfrm>
              <a:off x="3514" y="1298"/>
              <a:ext cx="91" cy="0"/>
            </a:xfrm>
            <a:prstGeom prst="line">
              <a:avLst/>
            </a:prstGeom>
            <a:noFill/>
            <a:ln w="76200">
              <a:solidFill>
                <a:srgbClr val="0000FF"/>
              </a:solidFill>
              <a:round/>
              <a:headEnd/>
              <a:tailEnd/>
            </a:ln>
            <a:effectLst/>
          </p:spPr>
          <p:txBody>
            <a:bodyPr wrap="none" anchor="ctr"/>
            <a:lstStyle/>
            <a:p>
              <a:endParaRPr lang="en-US"/>
            </a:p>
          </p:txBody>
        </p:sp>
        <p:sp>
          <p:nvSpPr>
            <p:cNvPr id="459859" name="Line 83"/>
            <p:cNvSpPr>
              <a:spLocks noChangeAspect="1" noChangeShapeType="1"/>
            </p:cNvSpPr>
            <p:nvPr/>
          </p:nvSpPr>
          <p:spPr bwMode="auto">
            <a:xfrm>
              <a:off x="3333" y="1570"/>
              <a:ext cx="181" cy="0"/>
            </a:xfrm>
            <a:prstGeom prst="line">
              <a:avLst/>
            </a:prstGeom>
            <a:noFill/>
            <a:ln w="76200">
              <a:solidFill>
                <a:srgbClr val="0000FF"/>
              </a:solidFill>
              <a:round/>
              <a:headEnd/>
              <a:tailEnd/>
            </a:ln>
            <a:effectLst/>
          </p:spPr>
          <p:txBody>
            <a:bodyPr wrap="none" anchor="ctr"/>
            <a:lstStyle/>
            <a:p>
              <a:endParaRPr lang="en-US"/>
            </a:p>
          </p:txBody>
        </p:sp>
        <p:sp>
          <p:nvSpPr>
            <p:cNvPr id="459860" name="Line 84"/>
            <p:cNvSpPr>
              <a:spLocks noChangeAspect="1" noChangeShapeType="1"/>
            </p:cNvSpPr>
            <p:nvPr/>
          </p:nvSpPr>
          <p:spPr bwMode="auto">
            <a:xfrm>
              <a:off x="3605" y="1570"/>
              <a:ext cx="91" cy="0"/>
            </a:xfrm>
            <a:prstGeom prst="line">
              <a:avLst/>
            </a:prstGeom>
            <a:noFill/>
            <a:ln w="76200">
              <a:solidFill>
                <a:srgbClr val="0000FF"/>
              </a:solidFill>
              <a:round/>
              <a:headEnd/>
              <a:tailEnd/>
            </a:ln>
            <a:effectLst/>
          </p:spPr>
          <p:txBody>
            <a:bodyPr wrap="none" anchor="ctr"/>
            <a:lstStyle/>
            <a:p>
              <a:endParaRPr lang="en-US"/>
            </a:p>
          </p:txBody>
        </p:sp>
        <p:sp>
          <p:nvSpPr>
            <p:cNvPr id="459861" name="Line 85"/>
            <p:cNvSpPr>
              <a:spLocks noChangeAspect="1" noChangeShapeType="1"/>
            </p:cNvSpPr>
            <p:nvPr/>
          </p:nvSpPr>
          <p:spPr bwMode="auto">
            <a:xfrm>
              <a:off x="3786" y="1706"/>
              <a:ext cx="181" cy="0"/>
            </a:xfrm>
            <a:prstGeom prst="line">
              <a:avLst/>
            </a:prstGeom>
            <a:noFill/>
            <a:ln w="76200">
              <a:solidFill>
                <a:srgbClr val="0000FF"/>
              </a:solidFill>
              <a:round/>
              <a:headEnd/>
              <a:tailEnd/>
            </a:ln>
            <a:effectLst/>
          </p:spPr>
          <p:txBody>
            <a:bodyPr wrap="none" anchor="ctr"/>
            <a:lstStyle/>
            <a:p>
              <a:endParaRPr lang="en-US"/>
            </a:p>
          </p:txBody>
        </p:sp>
        <p:sp>
          <p:nvSpPr>
            <p:cNvPr id="459862" name="Line 86"/>
            <p:cNvSpPr>
              <a:spLocks noChangeAspect="1" noChangeShapeType="1"/>
            </p:cNvSpPr>
            <p:nvPr/>
          </p:nvSpPr>
          <p:spPr bwMode="auto">
            <a:xfrm>
              <a:off x="4058" y="1706"/>
              <a:ext cx="91" cy="0"/>
            </a:xfrm>
            <a:prstGeom prst="line">
              <a:avLst/>
            </a:prstGeom>
            <a:noFill/>
            <a:ln w="76200">
              <a:solidFill>
                <a:srgbClr val="0000FF"/>
              </a:solidFill>
              <a:round/>
              <a:headEnd/>
              <a:tailEnd/>
            </a:ln>
            <a:effectLst/>
          </p:spPr>
          <p:txBody>
            <a:bodyPr wrap="none" anchor="ctr"/>
            <a:lstStyle/>
            <a:p>
              <a:endParaRPr lang="en-US"/>
            </a:p>
          </p:txBody>
        </p:sp>
        <p:grpSp>
          <p:nvGrpSpPr>
            <p:cNvPr id="4" name="Group 87"/>
            <p:cNvGrpSpPr>
              <a:grpSpLocks noChangeAspect="1"/>
            </p:cNvGrpSpPr>
            <p:nvPr/>
          </p:nvGrpSpPr>
          <p:grpSpPr bwMode="auto">
            <a:xfrm>
              <a:off x="3878" y="845"/>
              <a:ext cx="363" cy="363"/>
              <a:chOff x="3878" y="845"/>
              <a:chExt cx="363" cy="363"/>
            </a:xfrm>
          </p:grpSpPr>
          <p:sp>
            <p:nvSpPr>
              <p:cNvPr id="459864" name="Oval 88"/>
              <p:cNvSpPr>
                <a:spLocks noChangeAspect="1" noChangeArrowheads="1"/>
              </p:cNvSpPr>
              <p:nvPr/>
            </p:nvSpPr>
            <p:spPr bwMode="auto">
              <a:xfrm>
                <a:off x="3878" y="845"/>
                <a:ext cx="363" cy="363"/>
              </a:xfrm>
              <a:prstGeom prst="ellipse">
                <a:avLst/>
              </a:prstGeom>
              <a:noFill/>
              <a:ln w="25400" algn="ctr">
                <a:solidFill>
                  <a:srgbClr val="0000FF"/>
                </a:solidFill>
                <a:round/>
                <a:headEnd/>
                <a:tailEnd/>
              </a:ln>
              <a:effectLst/>
            </p:spPr>
            <p:txBody>
              <a:bodyPr wrap="none" anchor="ctr"/>
              <a:lstStyle/>
              <a:p>
                <a:endParaRPr lang="en-US"/>
              </a:p>
            </p:txBody>
          </p:sp>
          <p:sp>
            <p:nvSpPr>
              <p:cNvPr id="459865" name="Freeform 89"/>
              <p:cNvSpPr>
                <a:spLocks noChangeAspect="1"/>
              </p:cNvSpPr>
              <p:nvPr/>
            </p:nvSpPr>
            <p:spPr bwMode="auto">
              <a:xfrm>
                <a:off x="4059" y="845"/>
                <a:ext cx="182" cy="181"/>
              </a:xfrm>
              <a:custGeom>
                <a:avLst/>
                <a:gdLst/>
                <a:ahLst/>
                <a:cxnLst>
                  <a:cxn ang="0">
                    <a:pos x="0" y="0"/>
                  </a:cxn>
                  <a:cxn ang="0">
                    <a:pos x="0" y="181"/>
                  </a:cxn>
                  <a:cxn ang="0">
                    <a:pos x="182" y="181"/>
                  </a:cxn>
                </a:cxnLst>
                <a:rect l="0" t="0" r="r" b="b"/>
                <a:pathLst>
                  <a:path w="182" h="181">
                    <a:moveTo>
                      <a:pt x="0" y="0"/>
                    </a:moveTo>
                    <a:lnTo>
                      <a:pt x="0" y="181"/>
                    </a:lnTo>
                    <a:lnTo>
                      <a:pt x="182" y="181"/>
                    </a:lnTo>
                  </a:path>
                </a:pathLst>
              </a:custGeom>
              <a:noFill/>
              <a:ln w="25400" cap="flat" cmpd="sng">
                <a:solidFill>
                  <a:srgbClr val="0000FF"/>
                </a:solidFill>
                <a:prstDash val="solid"/>
                <a:round/>
                <a:headEnd/>
                <a:tailEnd/>
              </a:ln>
              <a:effectLst/>
            </p:spPr>
            <p:txBody>
              <a:bodyPr wrap="none" anchor="ctr"/>
              <a:lstStyle/>
              <a:p>
                <a:endParaRPr lang="en-US"/>
              </a:p>
            </p:txBody>
          </p:sp>
        </p:grpSp>
      </p:grpSp>
      <p:sp>
        <p:nvSpPr>
          <p:cNvPr id="459866" name="AutoShape 90"/>
          <p:cNvSpPr>
            <a:spLocks noChangeArrowheads="1"/>
          </p:cNvSpPr>
          <p:nvPr/>
        </p:nvSpPr>
        <p:spPr bwMode="auto">
          <a:xfrm>
            <a:off x="2732484" y="5301209"/>
            <a:ext cx="1562100" cy="1440160"/>
          </a:xfrm>
          <a:prstGeom prst="foldedCorner">
            <a:avLst>
              <a:gd name="adj" fmla="val 12500"/>
            </a:avLst>
          </a:prstGeom>
          <a:solidFill>
            <a:srgbClr val="FFFF99"/>
          </a:solidFill>
          <a:ln w="9525">
            <a:solidFill>
              <a:schemeClr val="tx1"/>
            </a:solidFill>
            <a:round/>
            <a:headEnd/>
            <a:tailEnd/>
          </a:ln>
          <a:effectLst/>
        </p:spPr>
        <p:txBody>
          <a:bodyPr anchor="ctr"/>
          <a:lstStyle/>
          <a:p>
            <a:r>
              <a:rPr lang="en-US" dirty="0"/>
              <a:t>Designed for process control</a:t>
            </a:r>
          </a:p>
        </p:txBody>
      </p:sp>
    </p:spTree>
    <p:extLst>
      <p:ext uri="{BB962C8B-B14F-4D97-AF65-F5344CB8AC3E}">
        <p14:creationId xmlns:p14="http://schemas.microsoft.com/office/powerpoint/2010/main" val="282224275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9409" name="Picture 1"/>
          <p:cNvPicPr>
            <a:picLocks noChangeAspect="1" noChangeArrowheads="1"/>
          </p:cNvPicPr>
          <p:nvPr/>
        </p:nvPicPr>
        <p:blipFill>
          <a:blip r:embed="rId3" cstate="print"/>
          <a:srcRect/>
          <a:stretch>
            <a:fillRect/>
          </a:stretch>
        </p:blipFill>
        <p:spPr bwMode="auto">
          <a:xfrm>
            <a:off x="539552" y="1124744"/>
            <a:ext cx="8300135" cy="3384376"/>
          </a:xfrm>
          <a:prstGeom prst="rect">
            <a:avLst/>
          </a:prstGeom>
          <a:noFill/>
          <a:ln w="9525">
            <a:noFill/>
            <a:miter lim="800000"/>
            <a:headEnd/>
            <a:tailEnd/>
          </a:ln>
          <a:effectLst/>
        </p:spPr>
      </p:pic>
      <p:sp>
        <p:nvSpPr>
          <p:cNvPr id="112642" name="Rectangle 2"/>
          <p:cNvSpPr>
            <a:spLocks noGrp="1" noChangeArrowheads="1"/>
          </p:cNvSpPr>
          <p:nvPr>
            <p:ph type="title"/>
          </p:nvPr>
        </p:nvSpPr>
        <p:spPr/>
        <p:txBody>
          <a:bodyPr/>
          <a:lstStyle/>
          <a:p>
            <a:r>
              <a:rPr lang="en-US" dirty="0"/>
              <a:t>Easy: Scheduling is Automatic</a:t>
            </a:r>
          </a:p>
        </p:txBody>
      </p:sp>
      <p:pic>
        <p:nvPicPr>
          <p:cNvPr id="582667" name="Picture 3" descr="fast mac.bmp"/>
          <p:cNvPicPr>
            <a:picLocks noChangeAspect="1"/>
          </p:cNvPicPr>
          <p:nvPr/>
        </p:nvPicPr>
        <p:blipFill>
          <a:blip r:embed="rId4" cstate="print"/>
          <a:srcRect/>
          <a:stretch>
            <a:fillRect/>
          </a:stretch>
        </p:blipFill>
        <p:spPr bwMode="auto">
          <a:xfrm>
            <a:off x="539750" y="3789363"/>
            <a:ext cx="3671888" cy="3856037"/>
          </a:xfrm>
          <a:prstGeom prst="rect">
            <a:avLst/>
          </a:prstGeom>
          <a:noFill/>
          <a:ln w="9525">
            <a:noFill/>
            <a:miter lim="800000"/>
            <a:headEnd/>
            <a:tailEnd/>
          </a:ln>
        </p:spPr>
      </p:pic>
      <p:grpSp>
        <p:nvGrpSpPr>
          <p:cNvPr id="2" name="Group 75"/>
          <p:cNvGrpSpPr>
            <a:grpSpLocks noChangeAspect="1"/>
          </p:cNvGrpSpPr>
          <p:nvPr/>
        </p:nvGrpSpPr>
        <p:grpSpPr bwMode="auto">
          <a:xfrm>
            <a:off x="8172450" y="80963"/>
            <a:ext cx="900113" cy="900112"/>
            <a:chOff x="3061" y="754"/>
            <a:chExt cx="1270" cy="1270"/>
          </a:xfrm>
        </p:grpSpPr>
        <p:sp>
          <p:nvSpPr>
            <p:cNvPr id="6" name="AutoShape 76"/>
            <p:cNvSpPr>
              <a:spLocks noChangeAspect="1" noChangeArrowheads="1"/>
            </p:cNvSpPr>
            <p:nvPr/>
          </p:nvSpPr>
          <p:spPr bwMode="auto">
            <a:xfrm>
              <a:off x="3061" y="754"/>
              <a:ext cx="1270" cy="1270"/>
            </a:xfrm>
            <a:prstGeom prst="roundRect">
              <a:avLst>
                <a:gd name="adj" fmla="val 16667"/>
              </a:avLst>
            </a:prstGeom>
            <a:noFill/>
            <a:ln w="76200" algn="ctr">
              <a:solidFill>
                <a:srgbClr val="0000FF"/>
              </a:solidFill>
              <a:round/>
              <a:headEnd/>
              <a:tailEnd/>
            </a:ln>
            <a:effectLst/>
          </p:spPr>
          <p:txBody>
            <a:bodyPr wrap="none" anchor="ctr"/>
            <a:lstStyle/>
            <a:p>
              <a:endParaRPr lang="en-US"/>
            </a:p>
          </p:txBody>
        </p:sp>
        <p:sp>
          <p:nvSpPr>
            <p:cNvPr id="7" name="Freeform 77"/>
            <p:cNvSpPr>
              <a:spLocks noChangeAspect="1"/>
            </p:cNvSpPr>
            <p:nvPr/>
          </p:nvSpPr>
          <p:spPr bwMode="auto">
            <a:xfrm>
              <a:off x="3151" y="935"/>
              <a:ext cx="1089" cy="907"/>
            </a:xfrm>
            <a:custGeom>
              <a:avLst/>
              <a:gdLst/>
              <a:ahLst/>
              <a:cxnLst>
                <a:cxn ang="0">
                  <a:pos x="0" y="0"/>
                </a:cxn>
                <a:cxn ang="0">
                  <a:pos x="0" y="907"/>
                </a:cxn>
                <a:cxn ang="0">
                  <a:pos x="1089" y="907"/>
                </a:cxn>
              </a:cxnLst>
              <a:rect l="0" t="0" r="r" b="b"/>
              <a:pathLst>
                <a:path w="1089" h="907">
                  <a:moveTo>
                    <a:pt x="0" y="0"/>
                  </a:moveTo>
                  <a:lnTo>
                    <a:pt x="0" y="907"/>
                  </a:lnTo>
                  <a:lnTo>
                    <a:pt x="1089" y="907"/>
                  </a:lnTo>
                </a:path>
              </a:pathLst>
            </a:custGeom>
            <a:noFill/>
            <a:ln w="25400" cap="flat" cmpd="sng">
              <a:solidFill>
                <a:srgbClr val="0000FF"/>
              </a:solidFill>
              <a:prstDash val="solid"/>
              <a:round/>
              <a:headEnd/>
              <a:tailEnd/>
            </a:ln>
            <a:effectLst/>
          </p:spPr>
          <p:txBody>
            <a:bodyPr wrap="none" anchor="ctr"/>
            <a:lstStyle/>
            <a:p>
              <a:endParaRPr lang="en-US"/>
            </a:p>
          </p:txBody>
        </p:sp>
        <p:sp>
          <p:nvSpPr>
            <p:cNvPr id="8" name="Line 78"/>
            <p:cNvSpPr>
              <a:spLocks noChangeAspect="1" noChangeShapeType="1"/>
            </p:cNvSpPr>
            <p:nvPr/>
          </p:nvSpPr>
          <p:spPr bwMode="auto">
            <a:xfrm>
              <a:off x="3151" y="1026"/>
              <a:ext cx="91" cy="0"/>
            </a:xfrm>
            <a:prstGeom prst="line">
              <a:avLst/>
            </a:prstGeom>
            <a:noFill/>
            <a:ln w="76200">
              <a:solidFill>
                <a:srgbClr val="0000FF"/>
              </a:solidFill>
              <a:round/>
              <a:headEnd/>
              <a:tailEnd/>
            </a:ln>
            <a:effectLst/>
          </p:spPr>
          <p:txBody>
            <a:bodyPr wrap="none" anchor="ctr"/>
            <a:lstStyle/>
            <a:p>
              <a:endParaRPr lang="en-US"/>
            </a:p>
          </p:txBody>
        </p:sp>
        <p:sp>
          <p:nvSpPr>
            <p:cNvPr id="9" name="Line 79"/>
            <p:cNvSpPr>
              <a:spLocks noChangeAspect="1" noChangeShapeType="1"/>
            </p:cNvSpPr>
            <p:nvPr/>
          </p:nvSpPr>
          <p:spPr bwMode="auto">
            <a:xfrm>
              <a:off x="3151" y="1162"/>
              <a:ext cx="91" cy="0"/>
            </a:xfrm>
            <a:prstGeom prst="line">
              <a:avLst/>
            </a:prstGeom>
            <a:noFill/>
            <a:ln w="76200">
              <a:solidFill>
                <a:srgbClr val="0000FF"/>
              </a:solidFill>
              <a:round/>
              <a:headEnd/>
              <a:tailEnd/>
            </a:ln>
            <a:effectLst/>
          </p:spPr>
          <p:txBody>
            <a:bodyPr wrap="none" anchor="ctr"/>
            <a:lstStyle/>
            <a:p>
              <a:endParaRPr lang="en-US"/>
            </a:p>
          </p:txBody>
        </p:sp>
        <p:sp>
          <p:nvSpPr>
            <p:cNvPr id="10" name="Line 80"/>
            <p:cNvSpPr>
              <a:spLocks noChangeAspect="1" noChangeShapeType="1"/>
            </p:cNvSpPr>
            <p:nvPr/>
          </p:nvSpPr>
          <p:spPr bwMode="auto">
            <a:xfrm>
              <a:off x="3242" y="1298"/>
              <a:ext cx="181" cy="0"/>
            </a:xfrm>
            <a:prstGeom prst="line">
              <a:avLst/>
            </a:prstGeom>
            <a:noFill/>
            <a:ln w="76200">
              <a:solidFill>
                <a:srgbClr val="0000FF"/>
              </a:solidFill>
              <a:round/>
              <a:headEnd/>
              <a:tailEnd/>
            </a:ln>
            <a:effectLst/>
          </p:spPr>
          <p:txBody>
            <a:bodyPr wrap="none" anchor="ctr"/>
            <a:lstStyle/>
            <a:p>
              <a:endParaRPr lang="en-US"/>
            </a:p>
          </p:txBody>
        </p:sp>
        <p:sp>
          <p:nvSpPr>
            <p:cNvPr id="11" name="Line 81"/>
            <p:cNvSpPr>
              <a:spLocks noChangeAspect="1" noChangeShapeType="1"/>
            </p:cNvSpPr>
            <p:nvPr/>
          </p:nvSpPr>
          <p:spPr bwMode="auto">
            <a:xfrm>
              <a:off x="3333" y="1434"/>
              <a:ext cx="362" cy="0"/>
            </a:xfrm>
            <a:prstGeom prst="line">
              <a:avLst/>
            </a:prstGeom>
            <a:noFill/>
            <a:ln w="76200">
              <a:solidFill>
                <a:srgbClr val="0000FF"/>
              </a:solidFill>
              <a:round/>
              <a:headEnd/>
              <a:tailEnd/>
            </a:ln>
            <a:effectLst/>
          </p:spPr>
          <p:txBody>
            <a:bodyPr wrap="none" anchor="ctr"/>
            <a:lstStyle/>
            <a:p>
              <a:endParaRPr lang="en-US"/>
            </a:p>
          </p:txBody>
        </p:sp>
        <p:sp>
          <p:nvSpPr>
            <p:cNvPr id="12" name="Line 82"/>
            <p:cNvSpPr>
              <a:spLocks noChangeAspect="1" noChangeShapeType="1"/>
            </p:cNvSpPr>
            <p:nvPr/>
          </p:nvSpPr>
          <p:spPr bwMode="auto">
            <a:xfrm>
              <a:off x="3514" y="1298"/>
              <a:ext cx="91" cy="0"/>
            </a:xfrm>
            <a:prstGeom prst="line">
              <a:avLst/>
            </a:prstGeom>
            <a:noFill/>
            <a:ln w="76200">
              <a:solidFill>
                <a:srgbClr val="0000FF"/>
              </a:solidFill>
              <a:round/>
              <a:headEnd/>
              <a:tailEnd/>
            </a:ln>
            <a:effectLst/>
          </p:spPr>
          <p:txBody>
            <a:bodyPr wrap="none" anchor="ctr"/>
            <a:lstStyle/>
            <a:p>
              <a:endParaRPr lang="en-US"/>
            </a:p>
          </p:txBody>
        </p:sp>
        <p:sp>
          <p:nvSpPr>
            <p:cNvPr id="13" name="Line 83"/>
            <p:cNvSpPr>
              <a:spLocks noChangeAspect="1" noChangeShapeType="1"/>
            </p:cNvSpPr>
            <p:nvPr/>
          </p:nvSpPr>
          <p:spPr bwMode="auto">
            <a:xfrm>
              <a:off x="3333" y="1570"/>
              <a:ext cx="181" cy="0"/>
            </a:xfrm>
            <a:prstGeom prst="line">
              <a:avLst/>
            </a:prstGeom>
            <a:noFill/>
            <a:ln w="76200">
              <a:solidFill>
                <a:srgbClr val="0000FF"/>
              </a:solidFill>
              <a:round/>
              <a:headEnd/>
              <a:tailEnd/>
            </a:ln>
            <a:effectLst/>
          </p:spPr>
          <p:txBody>
            <a:bodyPr wrap="none" anchor="ctr"/>
            <a:lstStyle/>
            <a:p>
              <a:endParaRPr lang="en-US"/>
            </a:p>
          </p:txBody>
        </p:sp>
        <p:sp>
          <p:nvSpPr>
            <p:cNvPr id="14" name="Line 84"/>
            <p:cNvSpPr>
              <a:spLocks noChangeAspect="1" noChangeShapeType="1"/>
            </p:cNvSpPr>
            <p:nvPr/>
          </p:nvSpPr>
          <p:spPr bwMode="auto">
            <a:xfrm>
              <a:off x="3605" y="1570"/>
              <a:ext cx="91" cy="0"/>
            </a:xfrm>
            <a:prstGeom prst="line">
              <a:avLst/>
            </a:prstGeom>
            <a:noFill/>
            <a:ln w="76200">
              <a:solidFill>
                <a:srgbClr val="0000FF"/>
              </a:solidFill>
              <a:round/>
              <a:headEnd/>
              <a:tailEnd/>
            </a:ln>
            <a:effectLst/>
          </p:spPr>
          <p:txBody>
            <a:bodyPr wrap="none" anchor="ctr"/>
            <a:lstStyle/>
            <a:p>
              <a:endParaRPr lang="en-US"/>
            </a:p>
          </p:txBody>
        </p:sp>
        <p:sp>
          <p:nvSpPr>
            <p:cNvPr id="15" name="Line 85"/>
            <p:cNvSpPr>
              <a:spLocks noChangeAspect="1" noChangeShapeType="1"/>
            </p:cNvSpPr>
            <p:nvPr/>
          </p:nvSpPr>
          <p:spPr bwMode="auto">
            <a:xfrm>
              <a:off x="3786" y="1706"/>
              <a:ext cx="181" cy="0"/>
            </a:xfrm>
            <a:prstGeom prst="line">
              <a:avLst/>
            </a:prstGeom>
            <a:noFill/>
            <a:ln w="76200">
              <a:solidFill>
                <a:srgbClr val="0000FF"/>
              </a:solidFill>
              <a:round/>
              <a:headEnd/>
              <a:tailEnd/>
            </a:ln>
            <a:effectLst/>
          </p:spPr>
          <p:txBody>
            <a:bodyPr wrap="none" anchor="ctr"/>
            <a:lstStyle/>
            <a:p>
              <a:endParaRPr lang="en-US"/>
            </a:p>
          </p:txBody>
        </p:sp>
        <p:sp>
          <p:nvSpPr>
            <p:cNvPr id="16" name="Line 86"/>
            <p:cNvSpPr>
              <a:spLocks noChangeAspect="1" noChangeShapeType="1"/>
            </p:cNvSpPr>
            <p:nvPr/>
          </p:nvSpPr>
          <p:spPr bwMode="auto">
            <a:xfrm>
              <a:off x="4058" y="1706"/>
              <a:ext cx="91" cy="0"/>
            </a:xfrm>
            <a:prstGeom prst="line">
              <a:avLst/>
            </a:prstGeom>
            <a:noFill/>
            <a:ln w="76200">
              <a:solidFill>
                <a:srgbClr val="0000FF"/>
              </a:solidFill>
              <a:round/>
              <a:headEnd/>
              <a:tailEnd/>
            </a:ln>
            <a:effectLst/>
          </p:spPr>
          <p:txBody>
            <a:bodyPr wrap="none" anchor="ctr"/>
            <a:lstStyle/>
            <a:p>
              <a:endParaRPr lang="en-US"/>
            </a:p>
          </p:txBody>
        </p:sp>
        <p:grpSp>
          <p:nvGrpSpPr>
            <p:cNvPr id="3" name="Group 87"/>
            <p:cNvGrpSpPr>
              <a:grpSpLocks noChangeAspect="1"/>
            </p:cNvGrpSpPr>
            <p:nvPr/>
          </p:nvGrpSpPr>
          <p:grpSpPr bwMode="auto">
            <a:xfrm>
              <a:off x="3878" y="845"/>
              <a:ext cx="363" cy="363"/>
              <a:chOff x="3878" y="845"/>
              <a:chExt cx="363" cy="363"/>
            </a:xfrm>
          </p:grpSpPr>
          <p:sp>
            <p:nvSpPr>
              <p:cNvPr id="18" name="Oval 88"/>
              <p:cNvSpPr>
                <a:spLocks noChangeAspect="1" noChangeArrowheads="1"/>
              </p:cNvSpPr>
              <p:nvPr/>
            </p:nvSpPr>
            <p:spPr bwMode="auto">
              <a:xfrm>
                <a:off x="3878" y="845"/>
                <a:ext cx="363" cy="363"/>
              </a:xfrm>
              <a:prstGeom prst="ellipse">
                <a:avLst/>
              </a:prstGeom>
              <a:noFill/>
              <a:ln w="25400" algn="ctr">
                <a:solidFill>
                  <a:srgbClr val="0000FF"/>
                </a:solidFill>
                <a:round/>
                <a:headEnd/>
                <a:tailEnd/>
              </a:ln>
              <a:effectLst/>
            </p:spPr>
            <p:txBody>
              <a:bodyPr wrap="none" anchor="ctr"/>
              <a:lstStyle/>
              <a:p>
                <a:endParaRPr lang="en-US"/>
              </a:p>
            </p:txBody>
          </p:sp>
          <p:sp>
            <p:nvSpPr>
              <p:cNvPr id="19" name="Freeform 89"/>
              <p:cNvSpPr>
                <a:spLocks noChangeAspect="1"/>
              </p:cNvSpPr>
              <p:nvPr/>
            </p:nvSpPr>
            <p:spPr bwMode="auto">
              <a:xfrm>
                <a:off x="4059" y="845"/>
                <a:ext cx="182" cy="181"/>
              </a:xfrm>
              <a:custGeom>
                <a:avLst/>
                <a:gdLst/>
                <a:ahLst/>
                <a:cxnLst>
                  <a:cxn ang="0">
                    <a:pos x="0" y="0"/>
                  </a:cxn>
                  <a:cxn ang="0">
                    <a:pos x="0" y="181"/>
                  </a:cxn>
                  <a:cxn ang="0">
                    <a:pos x="182" y="181"/>
                  </a:cxn>
                </a:cxnLst>
                <a:rect l="0" t="0" r="r" b="b"/>
                <a:pathLst>
                  <a:path w="182" h="181">
                    <a:moveTo>
                      <a:pt x="0" y="0"/>
                    </a:moveTo>
                    <a:lnTo>
                      <a:pt x="0" y="181"/>
                    </a:lnTo>
                    <a:lnTo>
                      <a:pt x="182" y="181"/>
                    </a:lnTo>
                  </a:path>
                </a:pathLst>
              </a:custGeom>
              <a:noFill/>
              <a:ln w="25400" cap="flat" cmpd="sng">
                <a:solidFill>
                  <a:srgbClr val="0000FF"/>
                </a:solidFill>
                <a:prstDash val="solid"/>
                <a:round/>
                <a:headEnd/>
                <a:tailEnd/>
              </a:ln>
              <a:effectLst/>
            </p:spPr>
            <p:txBody>
              <a:bodyPr wrap="none" anchor="ctr"/>
              <a:lstStyle/>
              <a:p>
                <a:endParaRPr lang="en-US"/>
              </a:p>
            </p:txBody>
          </p:sp>
        </p:grpSp>
      </p:grpSp>
      <p:sp>
        <p:nvSpPr>
          <p:cNvPr id="20" name="AutoShape 203"/>
          <p:cNvSpPr>
            <a:spLocks noChangeArrowheads="1"/>
          </p:cNvSpPr>
          <p:nvPr/>
        </p:nvSpPr>
        <p:spPr bwMode="auto">
          <a:xfrm>
            <a:off x="5940152" y="4725144"/>
            <a:ext cx="1562100" cy="1440160"/>
          </a:xfrm>
          <a:prstGeom prst="foldedCorner">
            <a:avLst>
              <a:gd name="adj" fmla="val 12500"/>
            </a:avLst>
          </a:prstGeom>
          <a:solidFill>
            <a:srgbClr val="FFFF99"/>
          </a:solidFill>
          <a:ln w="9525">
            <a:solidFill>
              <a:schemeClr val="tx1"/>
            </a:solidFill>
            <a:round/>
            <a:headEnd/>
            <a:tailEnd/>
          </a:ln>
          <a:effectLst/>
        </p:spPr>
        <p:txBody>
          <a:bodyPr anchor="ctr"/>
          <a:lstStyle/>
          <a:p>
            <a:r>
              <a:rPr lang="en-US"/>
              <a:t>Schedule is automatically created</a:t>
            </a:r>
          </a:p>
        </p:txBody>
      </p:sp>
    </p:spTree>
    <p:extLst>
      <p:ext uri="{BB962C8B-B14F-4D97-AF65-F5344CB8AC3E}">
        <p14:creationId xmlns:p14="http://schemas.microsoft.com/office/powerpoint/2010/main" val="185979795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 Fieldbus Control is Faster</a:t>
            </a:r>
            <a:br>
              <a:rPr lang="en-US" dirty="0"/>
            </a:br>
            <a:r>
              <a:rPr lang="en-US" dirty="0"/>
              <a:t>- True 250 ms</a:t>
            </a:r>
          </a:p>
        </p:txBody>
      </p:sp>
      <p:sp>
        <p:nvSpPr>
          <p:cNvPr id="3" name="Content Placeholder 2"/>
          <p:cNvSpPr>
            <a:spLocks noGrp="1"/>
          </p:cNvSpPr>
          <p:nvPr>
            <p:ph sz="half" idx="1"/>
          </p:nvPr>
        </p:nvSpPr>
        <p:spPr>
          <a:xfrm>
            <a:off x="590550" y="1206500"/>
            <a:ext cx="4095750" cy="1502420"/>
          </a:xfrm>
        </p:spPr>
        <p:txBody>
          <a:bodyPr/>
          <a:lstStyle/>
          <a:p>
            <a:pPr>
              <a:buNone/>
            </a:pPr>
            <a:r>
              <a:rPr lang="en-US" dirty="0"/>
              <a:t>Hardwired Control</a:t>
            </a:r>
          </a:p>
          <a:p>
            <a:r>
              <a:rPr lang="en-US" dirty="0"/>
              <a:t>AI scan, controller, and AO scan not synchronized</a:t>
            </a:r>
          </a:p>
        </p:txBody>
      </p:sp>
      <p:sp>
        <p:nvSpPr>
          <p:cNvPr id="4" name="Content Placeholder 3"/>
          <p:cNvSpPr>
            <a:spLocks noGrp="1"/>
          </p:cNvSpPr>
          <p:nvPr>
            <p:ph sz="half" idx="2"/>
          </p:nvPr>
        </p:nvSpPr>
        <p:spPr>
          <a:xfrm>
            <a:off x="4838700" y="1206500"/>
            <a:ext cx="4095750" cy="1502420"/>
          </a:xfrm>
        </p:spPr>
        <p:txBody>
          <a:bodyPr/>
          <a:lstStyle/>
          <a:p>
            <a:pPr>
              <a:buNone/>
            </a:pPr>
            <a:r>
              <a:rPr lang="en-US" dirty="0"/>
              <a:t>Fieldbus Control</a:t>
            </a:r>
          </a:p>
          <a:p>
            <a:r>
              <a:rPr lang="en-US" dirty="0"/>
              <a:t>AI scan, controller, and AO scan synchronized</a:t>
            </a:r>
          </a:p>
          <a:p>
            <a:r>
              <a:rPr lang="en-US" dirty="0"/>
              <a:t>True 250 ms</a:t>
            </a:r>
          </a:p>
          <a:p>
            <a:r>
              <a:rPr lang="en-US" dirty="0"/>
              <a:t>Single cycle</a:t>
            </a:r>
          </a:p>
          <a:p>
            <a:pPr lvl="1"/>
            <a:endParaRPr lang="en-US" dirty="0"/>
          </a:p>
          <a:p>
            <a:endParaRPr lang="en-US" dirty="0"/>
          </a:p>
          <a:p>
            <a:pPr lvl="1"/>
            <a:endParaRPr lang="en-US" dirty="0"/>
          </a:p>
        </p:txBody>
      </p:sp>
      <p:sp>
        <p:nvSpPr>
          <p:cNvPr id="5" name="Rectangle 4"/>
          <p:cNvSpPr/>
          <p:nvPr/>
        </p:nvSpPr>
        <p:spPr bwMode="auto">
          <a:xfrm>
            <a:off x="1475656" y="4919682"/>
            <a:ext cx="360040"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AI</a:t>
            </a:r>
          </a:p>
        </p:txBody>
      </p:sp>
      <p:sp>
        <p:nvSpPr>
          <p:cNvPr id="15" name="Rectangle 14"/>
          <p:cNvSpPr/>
          <p:nvPr/>
        </p:nvSpPr>
        <p:spPr bwMode="auto">
          <a:xfrm>
            <a:off x="1763688" y="4631650"/>
            <a:ext cx="1800200"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Controller</a:t>
            </a:r>
          </a:p>
        </p:txBody>
      </p:sp>
      <p:sp>
        <p:nvSpPr>
          <p:cNvPr id="16" name="Rectangle 15"/>
          <p:cNvSpPr/>
          <p:nvPr/>
        </p:nvSpPr>
        <p:spPr bwMode="auto">
          <a:xfrm>
            <a:off x="3491880" y="4919682"/>
            <a:ext cx="360040"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AO</a:t>
            </a:r>
          </a:p>
        </p:txBody>
      </p:sp>
      <p:sp>
        <p:nvSpPr>
          <p:cNvPr id="17" name="Rectangle 16"/>
          <p:cNvSpPr/>
          <p:nvPr/>
        </p:nvSpPr>
        <p:spPr bwMode="auto">
          <a:xfrm>
            <a:off x="3851920" y="4919682"/>
            <a:ext cx="360040"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AO</a:t>
            </a:r>
          </a:p>
        </p:txBody>
      </p:sp>
      <p:grpSp>
        <p:nvGrpSpPr>
          <p:cNvPr id="6" name="Group 25"/>
          <p:cNvGrpSpPr/>
          <p:nvPr/>
        </p:nvGrpSpPr>
        <p:grpSpPr>
          <a:xfrm>
            <a:off x="6444208" y="4919682"/>
            <a:ext cx="1800200" cy="288032"/>
            <a:chOff x="5724128" y="5445224"/>
            <a:chExt cx="1800200" cy="288032"/>
          </a:xfrm>
        </p:grpSpPr>
        <p:sp>
          <p:nvSpPr>
            <p:cNvPr id="21" name="Rectangle 20"/>
            <p:cNvSpPr/>
            <p:nvPr/>
          </p:nvSpPr>
          <p:spPr bwMode="auto">
            <a:xfrm>
              <a:off x="5724128" y="5445224"/>
              <a:ext cx="360040"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AI</a:t>
              </a:r>
            </a:p>
          </p:txBody>
        </p:sp>
        <p:sp>
          <p:nvSpPr>
            <p:cNvPr id="24" name="Rectangle 23"/>
            <p:cNvSpPr/>
            <p:nvPr/>
          </p:nvSpPr>
          <p:spPr bwMode="auto">
            <a:xfrm>
              <a:off x="6804248" y="5445224"/>
              <a:ext cx="360040"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PID</a:t>
              </a:r>
            </a:p>
          </p:txBody>
        </p:sp>
        <p:sp>
          <p:nvSpPr>
            <p:cNvPr id="25" name="Rectangle 24"/>
            <p:cNvSpPr/>
            <p:nvPr/>
          </p:nvSpPr>
          <p:spPr bwMode="auto">
            <a:xfrm>
              <a:off x="7164288" y="5445224"/>
              <a:ext cx="360040"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AO</a:t>
              </a:r>
            </a:p>
          </p:txBody>
        </p:sp>
      </p:grpSp>
      <p:cxnSp>
        <p:nvCxnSpPr>
          <p:cNvPr id="28" name="Straight Arrow Connector 27"/>
          <p:cNvCxnSpPr/>
          <p:nvPr/>
        </p:nvCxnSpPr>
        <p:spPr bwMode="auto">
          <a:xfrm>
            <a:off x="1043608" y="5229200"/>
            <a:ext cx="33843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a:off x="6444208" y="5207714"/>
            <a:ext cx="2016224"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Right Brace 36"/>
          <p:cNvSpPr/>
          <p:nvPr/>
        </p:nvSpPr>
        <p:spPr bwMode="auto">
          <a:xfrm rot="16200000">
            <a:off x="2555776" y="3551530"/>
            <a:ext cx="216024" cy="1800200"/>
          </a:xfrm>
          <a:prstGeom prst="rightBrace">
            <a:avLst>
              <a:gd name="adj1" fmla="val 56886"/>
              <a:gd name="adj2" fmla="val 50000"/>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8" name="TextBox 37"/>
          <p:cNvSpPr txBox="1"/>
          <p:nvPr/>
        </p:nvSpPr>
        <p:spPr>
          <a:xfrm>
            <a:off x="2273913" y="4005064"/>
            <a:ext cx="857927" cy="338554"/>
          </a:xfrm>
          <a:prstGeom prst="rect">
            <a:avLst/>
          </a:prstGeom>
          <a:noFill/>
        </p:spPr>
        <p:txBody>
          <a:bodyPr wrap="none" rtlCol="0">
            <a:spAutoFit/>
          </a:bodyPr>
          <a:lstStyle/>
          <a:p>
            <a:r>
              <a:rPr lang="en-US" dirty="0"/>
              <a:t>250 ms</a:t>
            </a:r>
          </a:p>
        </p:txBody>
      </p:sp>
      <p:sp>
        <p:nvSpPr>
          <p:cNvPr id="39" name="Right Brace 38"/>
          <p:cNvSpPr/>
          <p:nvPr/>
        </p:nvSpPr>
        <p:spPr bwMode="auto">
          <a:xfrm rot="16200000">
            <a:off x="7236296" y="3551530"/>
            <a:ext cx="216024" cy="1800200"/>
          </a:xfrm>
          <a:prstGeom prst="rightBrace">
            <a:avLst>
              <a:gd name="adj1" fmla="val 56886"/>
              <a:gd name="adj2" fmla="val 50000"/>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40" name="TextBox 39"/>
          <p:cNvSpPr txBox="1"/>
          <p:nvPr/>
        </p:nvSpPr>
        <p:spPr>
          <a:xfrm>
            <a:off x="6718599" y="4005064"/>
            <a:ext cx="1329596" cy="338554"/>
          </a:xfrm>
          <a:prstGeom prst="rect">
            <a:avLst/>
          </a:prstGeom>
          <a:noFill/>
        </p:spPr>
        <p:txBody>
          <a:bodyPr wrap="none" rtlCol="0">
            <a:spAutoFit/>
          </a:bodyPr>
          <a:lstStyle/>
          <a:p>
            <a:r>
              <a:rPr lang="en-US" dirty="0"/>
              <a:t>True 250 ms</a:t>
            </a:r>
          </a:p>
        </p:txBody>
      </p:sp>
      <p:sp>
        <p:nvSpPr>
          <p:cNvPr id="41" name="Right Brace 40"/>
          <p:cNvSpPr/>
          <p:nvPr/>
        </p:nvSpPr>
        <p:spPr bwMode="auto">
          <a:xfrm rot="5400000" flipV="1">
            <a:off x="2555776" y="3839562"/>
            <a:ext cx="216024" cy="3096344"/>
          </a:xfrm>
          <a:prstGeom prst="rightBrace">
            <a:avLst>
              <a:gd name="adj1" fmla="val 56886"/>
              <a:gd name="adj2" fmla="val 50000"/>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42" name="TextBox 41"/>
          <p:cNvSpPr txBox="1"/>
          <p:nvPr/>
        </p:nvSpPr>
        <p:spPr>
          <a:xfrm>
            <a:off x="866299" y="5538718"/>
            <a:ext cx="3273653" cy="338554"/>
          </a:xfrm>
          <a:prstGeom prst="rect">
            <a:avLst/>
          </a:prstGeom>
          <a:noFill/>
        </p:spPr>
        <p:txBody>
          <a:bodyPr wrap="none" rtlCol="0">
            <a:spAutoFit/>
          </a:bodyPr>
          <a:lstStyle/>
          <a:p>
            <a:r>
              <a:rPr lang="en-US" dirty="0"/>
              <a:t>Add Multiple IO and Control Cycle</a:t>
            </a:r>
          </a:p>
        </p:txBody>
      </p:sp>
      <p:sp>
        <p:nvSpPr>
          <p:cNvPr id="26" name="Rectangle 25"/>
          <p:cNvSpPr/>
          <p:nvPr/>
        </p:nvSpPr>
        <p:spPr bwMode="auto">
          <a:xfrm>
            <a:off x="4724566" y="4017034"/>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Digital Control</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grpSp>
        <p:nvGrpSpPr>
          <p:cNvPr id="7" name="Group 75"/>
          <p:cNvGrpSpPr>
            <a:grpSpLocks noChangeAspect="1"/>
          </p:cNvGrpSpPr>
          <p:nvPr/>
        </p:nvGrpSpPr>
        <p:grpSpPr bwMode="auto">
          <a:xfrm>
            <a:off x="8172450" y="80963"/>
            <a:ext cx="900113" cy="900112"/>
            <a:chOff x="3061" y="754"/>
            <a:chExt cx="1270" cy="1270"/>
          </a:xfrm>
        </p:grpSpPr>
        <p:sp>
          <p:nvSpPr>
            <p:cNvPr id="29" name="AutoShape 76"/>
            <p:cNvSpPr>
              <a:spLocks noChangeAspect="1" noChangeArrowheads="1"/>
            </p:cNvSpPr>
            <p:nvPr/>
          </p:nvSpPr>
          <p:spPr bwMode="auto">
            <a:xfrm>
              <a:off x="3061" y="754"/>
              <a:ext cx="1270" cy="1270"/>
            </a:xfrm>
            <a:prstGeom prst="roundRect">
              <a:avLst>
                <a:gd name="adj" fmla="val 16667"/>
              </a:avLst>
            </a:prstGeom>
            <a:noFill/>
            <a:ln w="76200" algn="ctr">
              <a:solidFill>
                <a:srgbClr val="0000FF"/>
              </a:solidFill>
              <a:round/>
              <a:headEnd/>
              <a:tailEnd/>
            </a:ln>
            <a:effectLst/>
          </p:spPr>
          <p:txBody>
            <a:bodyPr wrap="none" anchor="ctr"/>
            <a:lstStyle/>
            <a:p>
              <a:endParaRPr lang="en-US"/>
            </a:p>
          </p:txBody>
        </p:sp>
        <p:sp>
          <p:nvSpPr>
            <p:cNvPr id="31" name="Freeform 77"/>
            <p:cNvSpPr>
              <a:spLocks noChangeAspect="1"/>
            </p:cNvSpPr>
            <p:nvPr/>
          </p:nvSpPr>
          <p:spPr bwMode="auto">
            <a:xfrm>
              <a:off x="3151" y="935"/>
              <a:ext cx="1089" cy="907"/>
            </a:xfrm>
            <a:custGeom>
              <a:avLst/>
              <a:gdLst/>
              <a:ahLst/>
              <a:cxnLst>
                <a:cxn ang="0">
                  <a:pos x="0" y="0"/>
                </a:cxn>
                <a:cxn ang="0">
                  <a:pos x="0" y="907"/>
                </a:cxn>
                <a:cxn ang="0">
                  <a:pos x="1089" y="907"/>
                </a:cxn>
              </a:cxnLst>
              <a:rect l="0" t="0" r="r" b="b"/>
              <a:pathLst>
                <a:path w="1089" h="907">
                  <a:moveTo>
                    <a:pt x="0" y="0"/>
                  </a:moveTo>
                  <a:lnTo>
                    <a:pt x="0" y="907"/>
                  </a:lnTo>
                  <a:lnTo>
                    <a:pt x="1089" y="907"/>
                  </a:lnTo>
                </a:path>
              </a:pathLst>
            </a:custGeom>
            <a:noFill/>
            <a:ln w="25400" cap="flat" cmpd="sng">
              <a:solidFill>
                <a:srgbClr val="0000FF"/>
              </a:solidFill>
              <a:prstDash val="solid"/>
              <a:round/>
              <a:headEnd/>
              <a:tailEnd/>
            </a:ln>
            <a:effectLst/>
          </p:spPr>
          <p:txBody>
            <a:bodyPr wrap="none" anchor="ctr"/>
            <a:lstStyle/>
            <a:p>
              <a:endParaRPr lang="en-US"/>
            </a:p>
          </p:txBody>
        </p:sp>
        <p:sp>
          <p:nvSpPr>
            <p:cNvPr id="32" name="Line 78"/>
            <p:cNvSpPr>
              <a:spLocks noChangeAspect="1" noChangeShapeType="1"/>
            </p:cNvSpPr>
            <p:nvPr/>
          </p:nvSpPr>
          <p:spPr bwMode="auto">
            <a:xfrm>
              <a:off x="3151" y="1026"/>
              <a:ext cx="91" cy="0"/>
            </a:xfrm>
            <a:prstGeom prst="line">
              <a:avLst/>
            </a:prstGeom>
            <a:noFill/>
            <a:ln w="76200">
              <a:solidFill>
                <a:srgbClr val="0000FF"/>
              </a:solidFill>
              <a:round/>
              <a:headEnd/>
              <a:tailEnd/>
            </a:ln>
            <a:effectLst/>
          </p:spPr>
          <p:txBody>
            <a:bodyPr wrap="none" anchor="ctr"/>
            <a:lstStyle/>
            <a:p>
              <a:endParaRPr lang="en-US"/>
            </a:p>
          </p:txBody>
        </p:sp>
        <p:sp>
          <p:nvSpPr>
            <p:cNvPr id="33" name="Line 79"/>
            <p:cNvSpPr>
              <a:spLocks noChangeAspect="1" noChangeShapeType="1"/>
            </p:cNvSpPr>
            <p:nvPr/>
          </p:nvSpPr>
          <p:spPr bwMode="auto">
            <a:xfrm>
              <a:off x="3151" y="1162"/>
              <a:ext cx="91" cy="0"/>
            </a:xfrm>
            <a:prstGeom prst="line">
              <a:avLst/>
            </a:prstGeom>
            <a:noFill/>
            <a:ln w="76200">
              <a:solidFill>
                <a:srgbClr val="0000FF"/>
              </a:solidFill>
              <a:round/>
              <a:headEnd/>
              <a:tailEnd/>
            </a:ln>
            <a:effectLst/>
          </p:spPr>
          <p:txBody>
            <a:bodyPr wrap="none" anchor="ctr"/>
            <a:lstStyle/>
            <a:p>
              <a:endParaRPr lang="en-US"/>
            </a:p>
          </p:txBody>
        </p:sp>
        <p:sp>
          <p:nvSpPr>
            <p:cNvPr id="34" name="Line 80"/>
            <p:cNvSpPr>
              <a:spLocks noChangeAspect="1" noChangeShapeType="1"/>
            </p:cNvSpPr>
            <p:nvPr/>
          </p:nvSpPr>
          <p:spPr bwMode="auto">
            <a:xfrm>
              <a:off x="3242" y="1298"/>
              <a:ext cx="181" cy="0"/>
            </a:xfrm>
            <a:prstGeom prst="line">
              <a:avLst/>
            </a:prstGeom>
            <a:noFill/>
            <a:ln w="76200">
              <a:solidFill>
                <a:srgbClr val="0000FF"/>
              </a:solidFill>
              <a:round/>
              <a:headEnd/>
              <a:tailEnd/>
            </a:ln>
            <a:effectLst/>
          </p:spPr>
          <p:txBody>
            <a:bodyPr wrap="none" anchor="ctr"/>
            <a:lstStyle/>
            <a:p>
              <a:endParaRPr lang="en-US"/>
            </a:p>
          </p:txBody>
        </p:sp>
        <p:sp>
          <p:nvSpPr>
            <p:cNvPr id="43" name="Line 81"/>
            <p:cNvSpPr>
              <a:spLocks noChangeAspect="1" noChangeShapeType="1"/>
            </p:cNvSpPr>
            <p:nvPr/>
          </p:nvSpPr>
          <p:spPr bwMode="auto">
            <a:xfrm>
              <a:off x="3333" y="1434"/>
              <a:ext cx="362" cy="0"/>
            </a:xfrm>
            <a:prstGeom prst="line">
              <a:avLst/>
            </a:prstGeom>
            <a:noFill/>
            <a:ln w="76200">
              <a:solidFill>
                <a:srgbClr val="0000FF"/>
              </a:solidFill>
              <a:round/>
              <a:headEnd/>
              <a:tailEnd/>
            </a:ln>
            <a:effectLst/>
          </p:spPr>
          <p:txBody>
            <a:bodyPr wrap="none" anchor="ctr"/>
            <a:lstStyle/>
            <a:p>
              <a:endParaRPr lang="en-US"/>
            </a:p>
          </p:txBody>
        </p:sp>
        <p:sp>
          <p:nvSpPr>
            <p:cNvPr id="44" name="Line 82"/>
            <p:cNvSpPr>
              <a:spLocks noChangeAspect="1" noChangeShapeType="1"/>
            </p:cNvSpPr>
            <p:nvPr/>
          </p:nvSpPr>
          <p:spPr bwMode="auto">
            <a:xfrm>
              <a:off x="3514" y="1298"/>
              <a:ext cx="91" cy="0"/>
            </a:xfrm>
            <a:prstGeom prst="line">
              <a:avLst/>
            </a:prstGeom>
            <a:noFill/>
            <a:ln w="76200">
              <a:solidFill>
                <a:srgbClr val="0000FF"/>
              </a:solidFill>
              <a:round/>
              <a:headEnd/>
              <a:tailEnd/>
            </a:ln>
            <a:effectLst/>
          </p:spPr>
          <p:txBody>
            <a:bodyPr wrap="none" anchor="ctr"/>
            <a:lstStyle/>
            <a:p>
              <a:endParaRPr lang="en-US"/>
            </a:p>
          </p:txBody>
        </p:sp>
        <p:sp>
          <p:nvSpPr>
            <p:cNvPr id="45" name="Line 83"/>
            <p:cNvSpPr>
              <a:spLocks noChangeAspect="1" noChangeShapeType="1"/>
            </p:cNvSpPr>
            <p:nvPr/>
          </p:nvSpPr>
          <p:spPr bwMode="auto">
            <a:xfrm>
              <a:off x="3333" y="1570"/>
              <a:ext cx="181" cy="0"/>
            </a:xfrm>
            <a:prstGeom prst="line">
              <a:avLst/>
            </a:prstGeom>
            <a:noFill/>
            <a:ln w="76200">
              <a:solidFill>
                <a:srgbClr val="0000FF"/>
              </a:solidFill>
              <a:round/>
              <a:headEnd/>
              <a:tailEnd/>
            </a:ln>
            <a:effectLst/>
          </p:spPr>
          <p:txBody>
            <a:bodyPr wrap="none" anchor="ctr"/>
            <a:lstStyle/>
            <a:p>
              <a:endParaRPr lang="en-US"/>
            </a:p>
          </p:txBody>
        </p:sp>
        <p:sp>
          <p:nvSpPr>
            <p:cNvPr id="46" name="Line 84"/>
            <p:cNvSpPr>
              <a:spLocks noChangeAspect="1" noChangeShapeType="1"/>
            </p:cNvSpPr>
            <p:nvPr/>
          </p:nvSpPr>
          <p:spPr bwMode="auto">
            <a:xfrm>
              <a:off x="3605" y="1570"/>
              <a:ext cx="91" cy="0"/>
            </a:xfrm>
            <a:prstGeom prst="line">
              <a:avLst/>
            </a:prstGeom>
            <a:noFill/>
            <a:ln w="76200">
              <a:solidFill>
                <a:srgbClr val="0000FF"/>
              </a:solidFill>
              <a:round/>
              <a:headEnd/>
              <a:tailEnd/>
            </a:ln>
            <a:effectLst/>
          </p:spPr>
          <p:txBody>
            <a:bodyPr wrap="none" anchor="ctr"/>
            <a:lstStyle/>
            <a:p>
              <a:endParaRPr lang="en-US"/>
            </a:p>
          </p:txBody>
        </p:sp>
        <p:sp>
          <p:nvSpPr>
            <p:cNvPr id="47" name="Line 85"/>
            <p:cNvSpPr>
              <a:spLocks noChangeAspect="1" noChangeShapeType="1"/>
            </p:cNvSpPr>
            <p:nvPr/>
          </p:nvSpPr>
          <p:spPr bwMode="auto">
            <a:xfrm>
              <a:off x="3786" y="1706"/>
              <a:ext cx="181" cy="0"/>
            </a:xfrm>
            <a:prstGeom prst="line">
              <a:avLst/>
            </a:prstGeom>
            <a:noFill/>
            <a:ln w="76200">
              <a:solidFill>
                <a:srgbClr val="0000FF"/>
              </a:solidFill>
              <a:round/>
              <a:headEnd/>
              <a:tailEnd/>
            </a:ln>
            <a:effectLst/>
          </p:spPr>
          <p:txBody>
            <a:bodyPr wrap="none" anchor="ctr"/>
            <a:lstStyle/>
            <a:p>
              <a:endParaRPr lang="en-US"/>
            </a:p>
          </p:txBody>
        </p:sp>
        <p:sp>
          <p:nvSpPr>
            <p:cNvPr id="48" name="Line 86"/>
            <p:cNvSpPr>
              <a:spLocks noChangeAspect="1" noChangeShapeType="1"/>
            </p:cNvSpPr>
            <p:nvPr/>
          </p:nvSpPr>
          <p:spPr bwMode="auto">
            <a:xfrm>
              <a:off x="4058" y="1706"/>
              <a:ext cx="91" cy="0"/>
            </a:xfrm>
            <a:prstGeom prst="line">
              <a:avLst/>
            </a:prstGeom>
            <a:noFill/>
            <a:ln w="76200">
              <a:solidFill>
                <a:srgbClr val="0000FF"/>
              </a:solidFill>
              <a:round/>
              <a:headEnd/>
              <a:tailEnd/>
            </a:ln>
            <a:effectLst/>
          </p:spPr>
          <p:txBody>
            <a:bodyPr wrap="none" anchor="ctr"/>
            <a:lstStyle/>
            <a:p>
              <a:endParaRPr lang="en-US"/>
            </a:p>
          </p:txBody>
        </p:sp>
        <p:grpSp>
          <p:nvGrpSpPr>
            <p:cNvPr id="8" name="Group 87"/>
            <p:cNvGrpSpPr>
              <a:grpSpLocks noChangeAspect="1"/>
            </p:cNvGrpSpPr>
            <p:nvPr/>
          </p:nvGrpSpPr>
          <p:grpSpPr bwMode="auto">
            <a:xfrm>
              <a:off x="3878" y="845"/>
              <a:ext cx="363" cy="363"/>
              <a:chOff x="3878" y="845"/>
              <a:chExt cx="363" cy="363"/>
            </a:xfrm>
          </p:grpSpPr>
          <p:sp>
            <p:nvSpPr>
              <p:cNvPr id="50" name="Oval 88"/>
              <p:cNvSpPr>
                <a:spLocks noChangeAspect="1" noChangeArrowheads="1"/>
              </p:cNvSpPr>
              <p:nvPr/>
            </p:nvSpPr>
            <p:spPr bwMode="auto">
              <a:xfrm>
                <a:off x="3878" y="845"/>
                <a:ext cx="363" cy="363"/>
              </a:xfrm>
              <a:prstGeom prst="ellipse">
                <a:avLst/>
              </a:prstGeom>
              <a:noFill/>
              <a:ln w="25400" algn="ctr">
                <a:solidFill>
                  <a:srgbClr val="0000FF"/>
                </a:solidFill>
                <a:round/>
                <a:headEnd/>
                <a:tailEnd/>
              </a:ln>
              <a:effectLst/>
            </p:spPr>
            <p:txBody>
              <a:bodyPr wrap="none" anchor="ctr"/>
              <a:lstStyle/>
              <a:p>
                <a:endParaRPr lang="en-US"/>
              </a:p>
            </p:txBody>
          </p:sp>
          <p:sp>
            <p:nvSpPr>
              <p:cNvPr id="51" name="Freeform 89"/>
              <p:cNvSpPr>
                <a:spLocks noChangeAspect="1"/>
              </p:cNvSpPr>
              <p:nvPr/>
            </p:nvSpPr>
            <p:spPr bwMode="auto">
              <a:xfrm>
                <a:off x="4059" y="845"/>
                <a:ext cx="182" cy="181"/>
              </a:xfrm>
              <a:custGeom>
                <a:avLst/>
                <a:gdLst/>
                <a:ahLst/>
                <a:cxnLst>
                  <a:cxn ang="0">
                    <a:pos x="0" y="0"/>
                  </a:cxn>
                  <a:cxn ang="0">
                    <a:pos x="0" y="181"/>
                  </a:cxn>
                  <a:cxn ang="0">
                    <a:pos x="182" y="181"/>
                  </a:cxn>
                </a:cxnLst>
                <a:rect l="0" t="0" r="r" b="b"/>
                <a:pathLst>
                  <a:path w="182" h="181">
                    <a:moveTo>
                      <a:pt x="0" y="0"/>
                    </a:moveTo>
                    <a:lnTo>
                      <a:pt x="0" y="181"/>
                    </a:lnTo>
                    <a:lnTo>
                      <a:pt x="182" y="181"/>
                    </a:lnTo>
                  </a:path>
                </a:pathLst>
              </a:custGeom>
              <a:noFill/>
              <a:ln w="25400" cap="flat" cmpd="sng">
                <a:solidFill>
                  <a:srgbClr val="0000FF"/>
                </a:solidFill>
                <a:prstDash val="solid"/>
                <a:round/>
                <a:headEnd/>
                <a:tailEnd/>
              </a:ln>
              <a:effectLst/>
            </p:spPr>
            <p:txBody>
              <a:bodyPr wrap="none" anchor="ctr"/>
              <a:lstStyle/>
              <a:p>
                <a:endParaRPr lang="en-US"/>
              </a:p>
            </p:txBody>
          </p:sp>
        </p:grpSp>
      </p:grpSp>
      <p:sp>
        <p:nvSpPr>
          <p:cNvPr id="52" name="Rectangle 51"/>
          <p:cNvSpPr/>
          <p:nvPr/>
        </p:nvSpPr>
        <p:spPr bwMode="auto">
          <a:xfrm>
            <a:off x="1115616" y="4923354"/>
            <a:ext cx="360040"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AI</a:t>
            </a:r>
          </a:p>
        </p:txBody>
      </p:sp>
    </p:spTree>
    <p:extLst>
      <p:ext uri="{BB962C8B-B14F-4D97-AF65-F5344CB8AC3E}">
        <p14:creationId xmlns:p14="http://schemas.microsoft.com/office/powerpoint/2010/main" val="134244702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Time-Synchronized Digital Closed Loop Control</a:t>
            </a:r>
          </a:p>
        </p:txBody>
      </p:sp>
      <p:sp>
        <p:nvSpPr>
          <p:cNvPr id="3" name="Content Placeholder 2"/>
          <p:cNvSpPr>
            <a:spLocks noGrp="1"/>
          </p:cNvSpPr>
          <p:nvPr>
            <p:ph idx="1"/>
          </p:nvPr>
        </p:nvSpPr>
        <p:spPr>
          <a:xfrm>
            <a:off x="590550" y="1206500"/>
            <a:ext cx="6141690" cy="4546600"/>
          </a:xfrm>
        </p:spPr>
        <p:txBody>
          <a:bodyPr/>
          <a:lstStyle/>
          <a:p>
            <a:r>
              <a:rPr lang="en-US" dirty="0"/>
              <a:t>Digital end-to-end</a:t>
            </a:r>
          </a:p>
          <a:p>
            <a:r>
              <a:rPr lang="en-US" dirty="0"/>
              <a:t>Transmitter, controller, and valve are time-synchronized for better response</a:t>
            </a:r>
          </a:p>
          <a:p>
            <a:r>
              <a:rPr lang="en-US" dirty="0"/>
              <a:t>For pressure and flow FF loops performs 10-15% better than a loop using 4-20 mA signals</a:t>
            </a:r>
          </a:p>
        </p:txBody>
      </p:sp>
      <p:pic>
        <p:nvPicPr>
          <p:cNvPr id="1026" name="Picture 2">
            <a:hlinkClick r:id="rId3"/>
          </p:cNvPr>
          <p:cNvPicPr>
            <a:picLocks noChangeAspect="1" noChangeArrowheads="1"/>
          </p:cNvPicPr>
          <p:nvPr/>
        </p:nvPicPr>
        <p:blipFill>
          <a:blip r:embed="rId4" cstate="print"/>
          <a:srcRect/>
          <a:stretch>
            <a:fillRect/>
          </a:stretch>
        </p:blipFill>
        <p:spPr bwMode="auto">
          <a:xfrm>
            <a:off x="6876256" y="2204864"/>
            <a:ext cx="2092025" cy="1604108"/>
          </a:xfrm>
          <a:prstGeom prst="rect">
            <a:avLst/>
          </a:prstGeom>
          <a:noFill/>
          <a:ln w="9525">
            <a:noFill/>
            <a:miter lim="800000"/>
            <a:headEnd/>
            <a:tailEnd/>
          </a:ln>
          <a:effectLst/>
        </p:spPr>
      </p:pic>
      <p:pic>
        <p:nvPicPr>
          <p:cNvPr id="6" name="Picture 4"/>
          <p:cNvPicPr>
            <a:picLocks noChangeAspect="1" noChangeArrowheads="1"/>
          </p:cNvPicPr>
          <p:nvPr/>
        </p:nvPicPr>
        <p:blipFill>
          <a:blip r:embed="rId5" cstate="print"/>
          <a:srcRect/>
          <a:stretch>
            <a:fillRect/>
          </a:stretch>
        </p:blipFill>
        <p:spPr bwMode="auto">
          <a:xfrm>
            <a:off x="6858016" y="1285860"/>
            <a:ext cx="2057400" cy="738187"/>
          </a:xfrm>
          <a:prstGeom prst="rect">
            <a:avLst/>
          </a:prstGeom>
          <a:noFill/>
          <a:ln w="9525">
            <a:noFill/>
            <a:round/>
            <a:headEnd/>
            <a:tailEnd/>
          </a:ln>
          <a:effectLst/>
        </p:spPr>
      </p:pic>
      <p:sp>
        <p:nvSpPr>
          <p:cNvPr id="1832961" name="Rectangle 1"/>
          <p:cNvSpPr>
            <a:spLocks noChangeArrowheads="1"/>
          </p:cNvSpPr>
          <p:nvPr/>
        </p:nvSpPr>
        <p:spPr bwMode="auto">
          <a:xfrm>
            <a:off x="467544" y="5301208"/>
            <a:ext cx="8676456"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1F497D"/>
                </a:solidFill>
                <a:effectLst/>
                <a:latin typeface="Arial" pitchFamily="34" charset="0"/>
                <a:ea typeface="Calibri" pitchFamily="34" charset="0"/>
                <a:cs typeface="Times New Roman" pitchFamily="18" charset="0"/>
                <a:hlinkClick r:id="rId6"/>
              </a:rPr>
              <a:t>http://www.youtube.com/watch?v=oiCUYCPPP2I</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40063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Properties of Digital Technology: Infinite Possibilities</a:t>
            </a:r>
          </a:p>
        </p:txBody>
      </p:sp>
      <p:sp>
        <p:nvSpPr>
          <p:cNvPr id="3" name="Content Placeholder 2"/>
          <p:cNvSpPr>
            <a:spLocks noGrp="1"/>
          </p:cNvSpPr>
          <p:nvPr>
            <p:ph idx="1"/>
          </p:nvPr>
        </p:nvSpPr>
        <p:spPr>
          <a:xfrm>
            <a:off x="590550" y="1206500"/>
            <a:ext cx="8343900" cy="2294508"/>
          </a:xfrm>
        </p:spPr>
        <p:txBody>
          <a:bodyPr/>
          <a:lstStyle/>
          <a:p>
            <a:r>
              <a:rPr lang="en-US" dirty="0"/>
              <a:t>Digital signals can be transmitted perfectly, without error</a:t>
            </a:r>
          </a:p>
          <a:p>
            <a:r>
              <a:rPr lang="en-US" dirty="0"/>
              <a:t>Digital signals can be repeated and replicated infinitely</a:t>
            </a:r>
          </a:p>
          <a:p>
            <a:r>
              <a:rPr lang="en-US" dirty="0"/>
              <a:t>Zero marginal cost</a:t>
            </a:r>
          </a:p>
          <a:p>
            <a:pPr lvl="1"/>
            <a:r>
              <a:rPr lang="en-US" dirty="0"/>
              <a:t>Once the investment in </a:t>
            </a:r>
            <a:r>
              <a:rPr lang="en-US"/>
              <a:t>the network </a:t>
            </a:r>
            <a:r>
              <a:rPr lang="en-US" dirty="0"/>
              <a:t>for the first signal has been made, many signals can be added at little or no incremental cost</a:t>
            </a:r>
          </a:p>
          <a:p>
            <a:r>
              <a:rPr lang="en-US" dirty="0"/>
              <a:t>Easy to change</a:t>
            </a:r>
          </a:p>
          <a:p>
            <a:r>
              <a:rPr lang="en-US" dirty="0"/>
              <a:t>Need detailed standards</a:t>
            </a:r>
          </a:p>
          <a:p>
            <a:endParaRPr lang="en-US" dirty="0">
              <a:solidFill>
                <a:schemeClr val="tx1"/>
              </a:solidFill>
            </a:endParaRPr>
          </a:p>
          <a:p>
            <a:endParaRPr lang="en-US" dirty="0"/>
          </a:p>
        </p:txBody>
      </p:sp>
      <p:grpSp>
        <p:nvGrpSpPr>
          <p:cNvPr id="81" name="Group 80"/>
          <p:cNvGrpSpPr/>
          <p:nvPr/>
        </p:nvGrpSpPr>
        <p:grpSpPr>
          <a:xfrm>
            <a:off x="1259632" y="5373216"/>
            <a:ext cx="4608512" cy="1368152"/>
            <a:chOff x="4283968" y="4221088"/>
            <a:chExt cx="4608512" cy="1656184"/>
          </a:xfrm>
        </p:grpSpPr>
        <p:grpSp>
          <p:nvGrpSpPr>
            <p:cNvPr id="74" name="Group 73"/>
            <p:cNvGrpSpPr/>
            <p:nvPr/>
          </p:nvGrpSpPr>
          <p:grpSpPr>
            <a:xfrm>
              <a:off x="4283968" y="4221088"/>
              <a:ext cx="4608512" cy="1656184"/>
              <a:chOff x="4283968" y="4221088"/>
              <a:chExt cx="4608512" cy="1656184"/>
            </a:xfrm>
          </p:grpSpPr>
          <p:grpSp>
            <p:nvGrpSpPr>
              <p:cNvPr id="6" name="Group 15"/>
              <p:cNvGrpSpPr/>
              <p:nvPr/>
            </p:nvGrpSpPr>
            <p:grpSpPr>
              <a:xfrm>
                <a:off x="4283968" y="4221088"/>
                <a:ext cx="576064" cy="1656184"/>
                <a:chOff x="1115616" y="4797152"/>
                <a:chExt cx="576064" cy="288032"/>
              </a:xfrm>
            </p:grpSpPr>
            <p:cxnSp>
              <p:nvCxnSpPr>
                <p:cNvPr id="9" name="Straight Connector 8"/>
                <p:cNvCxnSpPr/>
                <p:nvPr/>
              </p:nvCxnSpPr>
              <p:spPr bwMode="auto">
                <a:xfrm>
                  <a:off x="1115616" y="5085184"/>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11" name="Straight Connector 10"/>
                <p:cNvCxnSpPr/>
                <p:nvPr/>
              </p:nvCxnSpPr>
              <p:spPr bwMode="auto">
                <a:xfrm>
                  <a:off x="1403648"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13" name="Straight Connector 12"/>
                <p:cNvCxnSpPr/>
                <p:nvPr/>
              </p:nvCxnSpPr>
              <p:spPr bwMode="auto">
                <a:xfrm>
                  <a:off x="1403648" y="4797152"/>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15" name="Straight Connector 14"/>
                <p:cNvCxnSpPr/>
                <p:nvPr/>
              </p:nvCxnSpPr>
              <p:spPr bwMode="auto">
                <a:xfrm>
                  <a:off x="1691680"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grpSp>
          <p:grpSp>
            <p:nvGrpSpPr>
              <p:cNvPr id="8" name="Group 25"/>
              <p:cNvGrpSpPr/>
              <p:nvPr/>
            </p:nvGrpSpPr>
            <p:grpSpPr>
              <a:xfrm>
                <a:off x="4860032" y="4221088"/>
                <a:ext cx="576064" cy="1656184"/>
                <a:chOff x="1115616" y="4797152"/>
                <a:chExt cx="576064" cy="288032"/>
              </a:xfrm>
            </p:grpSpPr>
            <p:cxnSp>
              <p:nvCxnSpPr>
                <p:cNvPr id="29" name="Straight Connector 28"/>
                <p:cNvCxnSpPr/>
                <p:nvPr/>
              </p:nvCxnSpPr>
              <p:spPr bwMode="auto">
                <a:xfrm>
                  <a:off x="1115616" y="5085184"/>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30" name="Straight Connector 29"/>
                <p:cNvCxnSpPr/>
                <p:nvPr/>
              </p:nvCxnSpPr>
              <p:spPr bwMode="auto">
                <a:xfrm>
                  <a:off x="1403648"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31" name="Straight Connector 30"/>
                <p:cNvCxnSpPr/>
                <p:nvPr/>
              </p:nvCxnSpPr>
              <p:spPr bwMode="auto">
                <a:xfrm>
                  <a:off x="1403648" y="4797152"/>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32" name="Straight Connector 31"/>
                <p:cNvCxnSpPr/>
                <p:nvPr/>
              </p:nvCxnSpPr>
              <p:spPr bwMode="auto">
                <a:xfrm>
                  <a:off x="1691680"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grpSp>
          <p:grpSp>
            <p:nvGrpSpPr>
              <p:cNvPr id="12" name="Group 33"/>
              <p:cNvGrpSpPr/>
              <p:nvPr/>
            </p:nvGrpSpPr>
            <p:grpSpPr>
              <a:xfrm>
                <a:off x="5436096" y="4221088"/>
                <a:ext cx="576064" cy="1656184"/>
                <a:chOff x="1115616" y="4797152"/>
                <a:chExt cx="576064" cy="288032"/>
              </a:xfrm>
            </p:grpSpPr>
            <p:cxnSp>
              <p:nvCxnSpPr>
                <p:cNvPr id="37" name="Straight Connector 36"/>
                <p:cNvCxnSpPr/>
                <p:nvPr/>
              </p:nvCxnSpPr>
              <p:spPr bwMode="auto">
                <a:xfrm>
                  <a:off x="1115616" y="5085184"/>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38" name="Straight Connector 37"/>
                <p:cNvCxnSpPr/>
                <p:nvPr/>
              </p:nvCxnSpPr>
              <p:spPr bwMode="auto">
                <a:xfrm>
                  <a:off x="1403648"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39" name="Straight Connector 38"/>
                <p:cNvCxnSpPr/>
                <p:nvPr/>
              </p:nvCxnSpPr>
              <p:spPr bwMode="auto">
                <a:xfrm>
                  <a:off x="1403648" y="4797152"/>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40" name="Straight Connector 39"/>
                <p:cNvCxnSpPr/>
                <p:nvPr/>
              </p:nvCxnSpPr>
              <p:spPr bwMode="auto">
                <a:xfrm>
                  <a:off x="1691680"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grpSp>
          <p:grpSp>
            <p:nvGrpSpPr>
              <p:cNvPr id="16" name="Group 41"/>
              <p:cNvGrpSpPr/>
              <p:nvPr/>
            </p:nvGrpSpPr>
            <p:grpSpPr>
              <a:xfrm>
                <a:off x="6012160" y="4221088"/>
                <a:ext cx="576064" cy="1656184"/>
                <a:chOff x="1115616" y="4797152"/>
                <a:chExt cx="576064" cy="288032"/>
              </a:xfrm>
            </p:grpSpPr>
            <p:cxnSp>
              <p:nvCxnSpPr>
                <p:cNvPr id="45" name="Straight Connector 44"/>
                <p:cNvCxnSpPr/>
                <p:nvPr/>
              </p:nvCxnSpPr>
              <p:spPr bwMode="auto">
                <a:xfrm>
                  <a:off x="1115616" y="5085184"/>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46" name="Straight Connector 45"/>
                <p:cNvCxnSpPr/>
                <p:nvPr/>
              </p:nvCxnSpPr>
              <p:spPr bwMode="auto">
                <a:xfrm>
                  <a:off x="1403648"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47" name="Straight Connector 46"/>
                <p:cNvCxnSpPr/>
                <p:nvPr/>
              </p:nvCxnSpPr>
              <p:spPr bwMode="auto">
                <a:xfrm>
                  <a:off x="1403648" y="4797152"/>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48" name="Straight Connector 47"/>
                <p:cNvCxnSpPr/>
                <p:nvPr/>
              </p:nvCxnSpPr>
              <p:spPr bwMode="auto">
                <a:xfrm>
                  <a:off x="1691680"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grpSp>
          <p:grpSp>
            <p:nvGrpSpPr>
              <p:cNvPr id="18" name="Group 49"/>
              <p:cNvGrpSpPr/>
              <p:nvPr/>
            </p:nvGrpSpPr>
            <p:grpSpPr>
              <a:xfrm>
                <a:off x="6588224" y="4221088"/>
                <a:ext cx="576064" cy="1656184"/>
                <a:chOff x="1115616" y="4797152"/>
                <a:chExt cx="576064" cy="288032"/>
              </a:xfrm>
            </p:grpSpPr>
            <p:cxnSp>
              <p:nvCxnSpPr>
                <p:cNvPr id="53" name="Straight Connector 52"/>
                <p:cNvCxnSpPr/>
                <p:nvPr/>
              </p:nvCxnSpPr>
              <p:spPr bwMode="auto">
                <a:xfrm>
                  <a:off x="1115616" y="5085184"/>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54" name="Straight Connector 53"/>
                <p:cNvCxnSpPr/>
                <p:nvPr/>
              </p:nvCxnSpPr>
              <p:spPr bwMode="auto">
                <a:xfrm>
                  <a:off x="1403648"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55" name="Straight Connector 54"/>
                <p:cNvCxnSpPr/>
                <p:nvPr/>
              </p:nvCxnSpPr>
              <p:spPr bwMode="auto">
                <a:xfrm>
                  <a:off x="1403648" y="4797152"/>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56" name="Straight Connector 55"/>
                <p:cNvCxnSpPr/>
                <p:nvPr/>
              </p:nvCxnSpPr>
              <p:spPr bwMode="auto">
                <a:xfrm>
                  <a:off x="1691680"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grpSp>
          <p:grpSp>
            <p:nvGrpSpPr>
              <p:cNvPr id="20" name="Group 57"/>
              <p:cNvGrpSpPr/>
              <p:nvPr/>
            </p:nvGrpSpPr>
            <p:grpSpPr>
              <a:xfrm>
                <a:off x="7164288" y="4221088"/>
                <a:ext cx="576064" cy="1656184"/>
                <a:chOff x="1115616" y="4797152"/>
                <a:chExt cx="576064" cy="288032"/>
              </a:xfrm>
            </p:grpSpPr>
            <p:cxnSp>
              <p:nvCxnSpPr>
                <p:cNvPr id="61" name="Straight Connector 60"/>
                <p:cNvCxnSpPr/>
                <p:nvPr/>
              </p:nvCxnSpPr>
              <p:spPr bwMode="auto">
                <a:xfrm>
                  <a:off x="1115616" y="5085184"/>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62" name="Straight Connector 61"/>
                <p:cNvCxnSpPr/>
                <p:nvPr/>
              </p:nvCxnSpPr>
              <p:spPr bwMode="auto">
                <a:xfrm>
                  <a:off x="1403648"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63" name="Straight Connector 62"/>
                <p:cNvCxnSpPr/>
                <p:nvPr/>
              </p:nvCxnSpPr>
              <p:spPr bwMode="auto">
                <a:xfrm>
                  <a:off x="1403648" y="4797152"/>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64" name="Straight Connector 63"/>
                <p:cNvCxnSpPr/>
                <p:nvPr/>
              </p:nvCxnSpPr>
              <p:spPr bwMode="auto">
                <a:xfrm>
                  <a:off x="1691680"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grpSp>
          <p:grpSp>
            <p:nvGrpSpPr>
              <p:cNvPr id="24" name="Group 65"/>
              <p:cNvGrpSpPr/>
              <p:nvPr/>
            </p:nvGrpSpPr>
            <p:grpSpPr>
              <a:xfrm>
                <a:off x="7740352" y="4221088"/>
                <a:ext cx="576064" cy="1656184"/>
                <a:chOff x="1115616" y="4797152"/>
                <a:chExt cx="576064" cy="288032"/>
              </a:xfrm>
            </p:grpSpPr>
            <p:cxnSp>
              <p:nvCxnSpPr>
                <p:cNvPr id="69" name="Straight Connector 68"/>
                <p:cNvCxnSpPr/>
                <p:nvPr/>
              </p:nvCxnSpPr>
              <p:spPr bwMode="auto">
                <a:xfrm>
                  <a:off x="1115616" y="5085184"/>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70" name="Straight Connector 69"/>
                <p:cNvCxnSpPr/>
                <p:nvPr/>
              </p:nvCxnSpPr>
              <p:spPr bwMode="auto">
                <a:xfrm>
                  <a:off x="1403648"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71" name="Straight Connector 70"/>
                <p:cNvCxnSpPr/>
                <p:nvPr/>
              </p:nvCxnSpPr>
              <p:spPr bwMode="auto">
                <a:xfrm>
                  <a:off x="1403648" y="4797152"/>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72" name="Straight Connector 71"/>
                <p:cNvCxnSpPr/>
                <p:nvPr/>
              </p:nvCxnSpPr>
              <p:spPr bwMode="auto">
                <a:xfrm>
                  <a:off x="1691680"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grpSp>
          <p:grpSp>
            <p:nvGrpSpPr>
              <p:cNvPr id="26" name="Group 73"/>
              <p:cNvGrpSpPr/>
              <p:nvPr/>
            </p:nvGrpSpPr>
            <p:grpSpPr>
              <a:xfrm>
                <a:off x="8316416" y="4221088"/>
                <a:ext cx="576064" cy="1656184"/>
                <a:chOff x="1115616" y="4797152"/>
                <a:chExt cx="576064" cy="288032"/>
              </a:xfrm>
            </p:grpSpPr>
            <p:cxnSp>
              <p:nvCxnSpPr>
                <p:cNvPr id="77" name="Straight Connector 76"/>
                <p:cNvCxnSpPr/>
                <p:nvPr/>
              </p:nvCxnSpPr>
              <p:spPr bwMode="auto">
                <a:xfrm>
                  <a:off x="1115616" y="5085184"/>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78" name="Straight Connector 77"/>
                <p:cNvCxnSpPr/>
                <p:nvPr/>
              </p:nvCxnSpPr>
              <p:spPr bwMode="auto">
                <a:xfrm>
                  <a:off x="1403648"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79" name="Straight Connector 78"/>
                <p:cNvCxnSpPr/>
                <p:nvPr/>
              </p:nvCxnSpPr>
              <p:spPr bwMode="auto">
                <a:xfrm>
                  <a:off x="1403648" y="4797152"/>
                  <a:ext cx="288032" cy="0"/>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80" name="Straight Connector 79"/>
                <p:cNvCxnSpPr/>
                <p:nvPr/>
              </p:nvCxnSpPr>
              <p:spPr bwMode="auto">
                <a:xfrm>
                  <a:off x="1691680" y="4797152"/>
                  <a:ext cx="0" cy="288032"/>
                </a:xfrm>
                <a:prstGeom prst="line">
                  <a:avLst/>
                </a:prstGeom>
                <a:solidFill>
                  <a:schemeClr val="accent1"/>
                </a:solidFill>
                <a:ln w="28575" cap="flat" cmpd="sng" algn="ctr">
                  <a:solidFill>
                    <a:srgbClr val="3366FF"/>
                  </a:solidFill>
                  <a:prstDash val="solid"/>
                  <a:round/>
                  <a:headEnd type="none" w="med" len="med"/>
                  <a:tailEnd type="none" w="med" len="med"/>
                </a:ln>
                <a:effectLst/>
              </p:spPr>
            </p:cxnSp>
          </p:grpSp>
        </p:grpSp>
        <p:grpSp>
          <p:nvGrpSpPr>
            <p:cNvPr id="73" name="Group 72"/>
            <p:cNvGrpSpPr/>
            <p:nvPr/>
          </p:nvGrpSpPr>
          <p:grpSpPr>
            <a:xfrm>
              <a:off x="4283968" y="4869160"/>
              <a:ext cx="4608512" cy="288032"/>
              <a:chOff x="4283968" y="4221088"/>
              <a:chExt cx="4608512" cy="1656184"/>
            </a:xfrm>
          </p:grpSpPr>
          <p:sp>
            <p:nvSpPr>
              <p:cNvPr id="22" name="Rectangle 21"/>
              <p:cNvSpPr/>
              <p:nvPr/>
            </p:nvSpPr>
            <p:spPr bwMode="auto">
              <a:xfrm>
                <a:off x="4283968"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0</a:t>
                </a:r>
              </a:p>
            </p:txBody>
          </p:sp>
          <p:sp>
            <p:nvSpPr>
              <p:cNvPr id="23" name="Rectangle 22"/>
              <p:cNvSpPr/>
              <p:nvPr/>
            </p:nvSpPr>
            <p:spPr bwMode="auto">
              <a:xfrm>
                <a:off x="4572000"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1</a:t>
                </a:r>
              </a:p>
            </p:txBody>
          </p:sp>
          <p:sp>
            <p:nvSpPr>
              <p:cNvPr id="27" name="Rectangle 26"/>
              <p:cNvSpPr/>
              <p:nvPr/>
            </p:nvSpPr>
            <p:spPr bwMode="auto">
              <a:xfrm>
                <a:off x="4860032"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0</a:t>
                </a:r>
              </a:p>
            </p:txBody>
          </p:sp>
          <p:sp>
            <p:nvSpPr>
              <p:cNvPr id="28" name="Rectangle 27"/>
              <p:cNvSpPr/>
              <p:nvPr/>
            </p:nvSpPr>
            <p:spPr bwMode="auto">
              <a:xfrm>
                <a:off x="5148064"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1</a:t>
                </a:r>
              </a:p>
            </p:txBody>
          </p:sp>
          <p:sp>
            <p:nvSpPr>
              <p:cNvPr id="35" name="Rectangle 34"/>
              <p:cNvSpPr/>
              <p:nvPr/>
            </p:nvSpPr>
            <p:spPr bwMode="auto">
              <a:xfrm>
                <a:off x="5436096"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0</a:t>
                </a:r>
              </a:p>
            </p:txBody>
          </p:sp>
          <p:sp>
            <p:nvSpPr>
              <p:cNvPr id="36" name="Rectangle 35"/>
              <p:cNvSpPr/>
              <p:nvPr/>
            </p:nvSpPr>
            <p:spPr bwMode="auto">
              <a:xfrm>
                <a:off x="5724128"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1</a:t>
                </a:r>
              </a:p>
            </p:txBody>
          </p:sp>
          <p:sp>
            <p:nvSpPr>
              <p:cNvPr id="43" name="Rectangle 42"/>
              <p:cNvSpPr/>
              <p:nvPr/>
            </p:nvSpPr>
            <p:spPr bwMode="auto">
              <a:xfrm>
                <a:off x="6012160"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0</a:t>
                </a:r>
              </a:p>
            </p:txBody>
          </p:sp>
          <p:sp>
            <p:nvSpPr>
              <p:cNvPr id="44" name="Rectangle 43"/>
              <p:cNvSpPr/>
              <p:nvPr/>
            </p:nvSpPr>
            <p:spPr bwMode="auto">
              <a:xfrm>
                <a:off x="6300192"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1</a:t>
                </a:r>
              </a:p>
            </p:txBody>
          </p:sp>
          <p:sp>
            <p:nvSpPr>
              <p:cNvPr id="51" name="Rectangle 50"/>
              <p:cNvSpPr/>
              <p:nvPr/>
            </p:nvSpPr>
            <p:spPr bwMode="auto">
              <a:xfrm>
                <a:off x="6588224"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0</a:t>
                </a:r>
              </a:p>
            </p:txBody>
          </p:sp>
          <p:sp>
            <p:nvSpPr>
              <p:cNvPr id="52" name="Rectangle 51"/>
              <p:cNvSpPr/>
              <p:nvPr/>
            </p:nvSpPr>
            <p:spPr bwMode="auto">
              <a:xfrm>
                <a:off x="6876256"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1</a:t>
                </a:r>
              </a:p>
            </p:txBody>
          </p:sp>
          <p:sp>
            <p:nvSpPr>
              <p:cNvPr id="59" name="Rectangle 58"/>
              <p:cNvSpPr/>
              <p:nvPr/>
            </p:nvSpPr>
            <p:spPr bwMode="auto">
              <a:xfrm>
                <a:off x="7164288"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0</a:t>
                </a:r>
              </a:p>
            </p:txBody>
          </p:sp>
          <p:sp>
            <p:nvSpPr>
              <p:cNvPr id="60" name="Rectangle 59"/>
              <p:cNvSpPr/>
              <p:nvPr/>
            </p:nvSpPr>
            <p:spPr bwMode="auto">
              <a:xfrm>
                <a:off x="7452320"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1</a:t>
                </a:r>
              </a:p>
            </p:txBody>
          </p:sp>
          <p:sp>
            <p:nvSpPr>
              <p:cNvPr id="67" name="Rectangle 66"/>
              <p:cNvSpPr/>
              <p:nvPr/>
            </p:nvSpPr>
            <p:spPr bwMode="auto">
              <a:xfrm>
                <a:off x="7740352"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0</a:t>
                </a:r>
              </a:p>
            </p:txBody>
          </p:sp>
          <p:sp>
            <p:nvSpPr>
              <p:cNvPr id="68" name="Rectangle 67"/>
              <p:cNvSpPr/>
              <p:nvPr/>
            </p:nvSpPr>
            <p:spPr bwMode="auto">
              <a:xfrm>
                <a:off x="8028384"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1</a:t>
                </a:r>
              </a:p>
            </p:txBody>
          </p:sp>
          <p:sp>
            <p:nvSpPr>
              <p:cNvPr id="75" name="Rectangle 74"/>
              <p:cNvSpPr/>
              <p:nvPr/>
            </p:nvSpPr>
            <p:spPr bwMode="auto">
              <a:xfrm>
                <a:off x="8316416"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0</a:t>
                </a:r>
              </a:p>
            </p:txBody>
          </p:sp>
          <p:sp>
            <p:nvSpPr>
              <p:cNvPr id="76" name="Rectangle 75"/>
              <p:cNvSpPr/>
              <p:nvPr/>
            </p:nvSpPr>
            <p:spPr bwMode="auto">
              <a:xfrm>
                <a:off x="8604448" y="4221088"/>
                <a:ext cx="288032" cy="165618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B0F0"/>
                    </a:solidFill>
                    <a:effectLst/>
                    <a:latin typeface="Courier" pitchFamily="49" charset="0"/>
                  </a:rPr>
                  <a:t>1</a:t>
                </a:r>
              </a:p>
            </p:txBody>
          </p:sp>
        </p:grpSp>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pPr eaLnBrk="1" hangingPunct="1">
              <a:defRPr/>
            </a:pPr>
            <a:r>
              <a:rPr lang="en-US" dirty="0"/>
              <a:t>Reduced Process Variability Improves Quality and Reduces Cost</a:t>
            </a:r>
          </a:p>
        </p:txBody>
      </p:sp>
      <p:sp>
        <p:nvSpPr>
          <p:cNvPr id="59397" name="Line 3"/>
          <p:cNvSpPr>
            <a:spLocks noChangeShapeType="1"/>
          </p:cNvSpPr>
          <p:nvPr/>
        </p:nvSpPr>
        <p:spPr bwMode="auto">
          <a:xfrm>
            <a:off x="0" y="1087438"/>
            <a:ext cx="8724900" cy="0"/>
          </a:xfrm>
          <a:prstGeom prst="line">
            <a:avLst/>
          </a:prstGeom>
          <a:noFill/>
          <a:ln w="9525">
            <a:solidFill>
              <a:schemeClr val="hlink"/>
            </a:solidFill>
            <a:round/>
            <a:headEnd/>
            <a:tailEnd/>
          </a:ln>
        </p:spPr>
        <p:txBody>
          <a:bodyPr wrap="none" anchor="ctr"/>
          <a:lstStyle/>
          <a:p>
            <a:endParaRPr lang="en-US"/>
          </a:p>
        </p:txBody>
      </p:sp>
      <p:pic>
        <p:nvPicPr>
          <p:cNvPr id="59398" name="Picture 4" descr="1stStageDiagram"/>
          <p:cNvPicPr>
            <a:picLocks noChangeAspect="1" noChangeArrowheads="1"/>
          </p:cNvPicPr>
          <p:nvPr/>
        </p:nvPicPr>
        <p:blipFill>
          <a:blip r:embed="rId3" cstate="print"/>
          <a:srcRect/>
          <a:stretch>
            <a:fillRect/>
          </a:stretch>
        </p:blipFill>
        <p:spPr bwMode="auto">
          <a:xfrm>
            <a:off x="0" y="1173435"/>
            <a:ext cx="9144000" cy="5495925"/>
          </a:xfrm>
          <a:prstGeom prst="rect">
            <a:avLst/>
          </a:prstGeom>
          <a:noFill/>
          <a:ln w="9525">
            <a:noFill/>
            <a:miter lim="800000"/>
            <a:headEnd/>
            <a:tailEnd/>
          </a:ln>
        </p:spPr>
      </p:pic>
      <p:sp>
        <p:nvSpPr>
          <p:cNvPr id="59399" name="Line 5"/>
          <p:cNvSpPr>
            <a:spLocks noChangeShapeType="1"/>
          </p:cNvSpPr>
          <p:nvPr/>
        </p:nvSpPr>
        <p:spPr bwMode="auto">
          <a:xfrm flipV="1">
            <a:off x="469900" y="0"/>
            <a:ext cx="0" cy="6057900"/>
          </a:xfrm>
          <a:prstGeom prst="line">
            <a:avLst/>
          </a:prstGeom>
          <a:noFill/>
          <a:ln w="9525">
            <a:solidFill>
              <a:schemeClr val="hlink"/>
            </a:solidFill>
            <a:round/>
            <a:headEnd/>
            <a:tailEnd/>
          </a:ln>
        </p:spPr>
        <p:txBody>
          <a:bodyPr wrap="none" anchor="ctr"/>
          <a:lstStyle/>
          <a:p>
            <a:endParaRPr lang="en-US"/>
          </a:p>
        </p:txBody>
      </p:sp>
      <p:pic>
        <p:nvPicPr>
          <p:cNvPr id="293894" name="Picture 6" descr="variabilityBellCurve1"/>
          <p:cNvPicPr>
            <a:picLocks noChangeAspect="1" noChangeArrowheads="1"/>
          </p:cNvPicPr>
          <p:nvPr/>
        </p:nvPicPr>
        <p:blipFill>
          <a:blip r:embed="rId4" cstate="print"/>
          <a:srcRect/>
          <a:stretch>
            <a:fillRect/>
          </a:stretch>
        </p:blipFill>
        <p:spPr bwMode="auto">
          <a:xfrm>
            <a:off x="1635125" y="5019675"/>
            <a:ext cx="2546350" cy="987425"/>
          </a:xfrm>
          <a:prstGeom prst="rect">
            <a:avLst/>
          </a:prstGeom>
          <a:noFill/>
          <a:ln w="9525">
            <a:noFill/>
            <a:miter lim="800000"/>
            <a:headEnd/>
            <a:tailEnd/>
          </a:ln>
        </p:spPr>
      </p:pic>
      <p:pic>
        <p:nvPicPr>
          <p:cNvPr id="293895" name="Picture 7" descr="variabilityBellCurve1"/>
          <p:cNvPicPr>
            <a:picLocks noChangeAspect="1" noChangeArrowheads="1"/>
          </p:cNvPicPr>
          <p:nvPr/>
        </p:nvPicPr>
        <p:blipFill>
          <a:blip r:embed="rId4" cstate="print"/>
          <a:srcRect/>
          <a:stretch>
            <a:fillRect/>
          </a:stretch>
        </p:blipFill>
        <p:spPr bwMode="auto">
          <a:xfrm>
            <a:off x="4235450" y="1211263"/>
            <a:ext cx="1939925" cy="890587"/>
          </a:xfrm>
          <a:prstGeom prst="rect">
            <a:avLst/>
          </a:prstGeom>
          <a:noFill/>
          <a:ln w="9525">
            <a:noFill/>
            <a:miter lim="800000"/>
            <a:headEnd/>
            <a:tailEnd/>
          </a:ln>
        </p:spPr>
      </p:pic>
      <p:pic>
        <p:nvPicPr>
          <p:cNvPr id="293896" name="Picture 8" descr="variabilityBellCurve1"/>
          <p:cNvPicPr>
            <a:picLocks noChangeAspect="1" noChangeArrowheads="1"/>
          </p:cNvPicPr>
          <p:nvPr/>
        </p:nvPicPr>
        <p:blipFill>
          <a:blip r:embed="rId4" cstate="print"/>
          <a:srcRect/>
          <a:stretch>
            <a:fillRect/>
          </a:stretch>
        </p:blipFill>
        <p:spPr bwMode="auto">
          <a:xfrm>
            <a:off x="884238" y="3179763"/>
            <a:ext cx="1666875" cy="1111250"/>
          </a:xfrm>
          <a:prstGeom prst="rect">
            <a:avLst/>
          </a:prstGeom>
          <a:noFill/>
          <a:ln w="9525">
            <a:noFill/>
            <a:miter lim="800000"/>
            <a:headEnd/>
            <a:tailEnd/>
          </a:ln>
        </p:spPr>
      </p:pic>
      <p:pic>
        <p:nvPicPr>
          <p:cNvPr id="293897" name="Picture 9" descr="variabilityBellCurve1"/>
          <p:cNvPicPr>
            <a:picLocks noChangeAspect="1" noChangeArrowheads="1"/>
          </p:cNvPicPr>
          <p:nvPr/>
        </p:nvPicPr>
        <p:blipFill>
          <a:blip r:embed="rId4" cstate="print"/>
          <a:srcRect t="6752"/>
          <a:stretch>
            <a:fillRect/>
          </a:stretch>
        </p:blipFill>
        <p:spPr bwMode="auto">
          <a:xfrm>
            <a:off x="617538" y="1177925"/>
            <a:ext cx="1543050" cy="1403350"/>
          </a:xfrm>
          <a:prstGeom prst="rect">
            <a:avLst/>
          </a:prstGeom>
          <a:noFill/>
          <a:ln w="9525">
            <a:noFill/>
            <a:miter lim="800000"/>
            <a:headEnd/>
            <a:tailEnd/>
          </a:ln>
        </p:spPr>
      </p:pic>
      <p:pic>
        <p:nvPicPr>
          <p:cNvPr id="293898" name="Picture 10" descr="variabilityBellCurve1"/>
          <p:cNvPicPr>
            <a:picLocks noChangeAspect="1" noChangeArrowheads="1"/>
          </p:cNvPicPr>
          <p:nvPr/>
        </p:nvPicPr>
        <p:blipFill>
          <a:blip r:embed="rId4" cstate="print"/>
          <a:srcRect/>
          <a:stretch>
            <a:fillRect/>
          </a:stretch>
        </p:blipFill>
        <p:spPr bwMode="auto">
          <a:xfrm>
            <a:off x="4759325" y="4979988"/>
            <a:ext cx="1257300" cy="838200"/>
          </a:xfrm>
          <a:prstGeom prst="rect">
            <a:avLst/>
          </a:prstGeom>
          <a:noFill/>
          <a:ln w="9525">
            <a:noFill/>
            <a:miter lim="800000"/>
            <a:headEnd/>
            <a:tailEnd/>
          </a:ln>
        </p:spPr>
      </p:pic>
      <p:grpSp>
        <p:nvGrpSpPr>
          <p:cNvPr id="2" name="Group 11"/>
          <p:cNvGrpSpPr>
            <a:grpSpLocks/>
          </p:cNvGrpSpPr>
          <p:nvPr/>
        </p:nvGrpSpPr>
        <p:grpSpPr bwMode="auto">
          <a:xfrm>
            <a:off x="1735138" y="2203450"/>
            <a:ext cx="7332662" cy="3448050"/>
            <a:chOff x="1093" y="1388"/>
            <a:chExt cx="4619" cy="2172"/>
          </a:xfrm>
        </p:grpSpPr>
        <p:pic>
          <p:nvPicPr>
            <p:cNvPr id="59415" name="Picture 12" descr="variabilityBellCurve1"/>
            <p:cNvPicPr>
              <a:picLocks noChangeAspect="1" noChangeArrowheads="1"/>
            </p:cNvPicPr>
            <p:nvPr/>
          </p:nvPicPr>
          <p:blipFill>
            <a:blip r:embed="rId4" cstate="print"/>
            <a:srcRect/>
            <a:stretch>
              <a:fillRect/>
            </a:stretch>
          </p:blipFill>
          <p:spPr bwMode="auto">
            <a:xfrm>
              <a:off x="4221" y="2016"/>
              <a:ext cx="1491" cy="994"/>
            </a:xfrm>
            <a:prstGeom prst="rect">
              <a:avLst/>
            </a:prstGeom>
            <a:noFill/>
            <a:ln w="9525">
              <a:noFill/>
              <a:miter lim="800000"/>
              <a:headEnd/>
              <a:tailEnd/>
            </a:ln>
          </p:spPr>
        </p:pic>
        <p:grpSp>
          <p:nvGrpSpPr>
            <p:cNvPr id="3" name="Group 13"/>
            <p:cNvGrpSpPr>
              <a:grpSpLocks/>
            </p:cNvGrpSpPr>
            <p:nvPr/>
          </p:nvGrpSpPr>
          <p:grpSpPr bwMode="auto">
            <a:xfrm>
              <a:off x="1093" y="1388"/>
              <a:ext cx="3638" cy="2172"/>
              <a:chOff x="1093" y="1388"/>
              <a:chExt cx="3638" cy="2172"/>
            </a:xfrm>
          </p:grpSpPr>
          <p:sp>
            <p:nvSpPr>
              <p:cNvPr id="59417" name="Line 14"/>
              <p:cNvSpPr>
                <a:spLocks noChangeShapeType="1"/>
              </p:cNvSpPr>
              <p:nvPr/>
            </p:nvSpPr>
            <p:spPr bwMode="auto">
              <a:xfrm flipV="1">
                <a:off x="3722" y="3040"/>
                <a:ext cx="712" cy="520"/>
              </a:xfrm>
              <a:prstGeom prst="line">
                <a:avLst/>
              </a:prstGeom>
              <a:noFill/>
              <a:ln w="25400">
                <a:solidFill>
                  <a:srgbClr val="000000"/>
                </a:solidFill>
                <a:round/>
                <a:headEnd type="oval" w="med" len="med"/>
                <a:tailEnd type="stealth" w="lg" len="lg"/>
              </a:ln>
            </p:spPr>
            <p:txBody>
              <a:bodyPr wrap="none" anchor="ctr"/>
              <a:lstStyle/>
              <a:p>
                <a:endParaRPr lang="en-US"/>
              </a:p>
            </p:txBody>
          </p:sp>
          <p:sp>
            <p:nvSpPr>
              <p:cNvPr id="59418" name="Line 15"/>
              <p:cNvSpPr>
                <a:spLocks noChangeShapeType="1"/>
              </p:cNvSpPr>
              <p:nvPr/>
            </p:nvSpPr>
            <p:spPr bwMode="auto">
              <a:xfrm>
                <a:off x="1093" y="1657"/>
                <a:ext cx="3595" cy="690"/>
              </a:xfrm>
              <a:prstGeom prst="line">
                <a:avLst/>
              </a:prstGeom>
              <a:noFill/>
              <a:ln w="25400">
                <a:solidFill>
                  <a:srgbClr val="000000"/>
                </a:solidFill>
                <a:round/>
                <a:headEnd type="oval" w="med" len="med"/>
                <a:tailEnd type="stealth" w="lg" len="lg"/>
              </a:ln>
            </p:spPr>
            <p:txBody>
              <a:bodyPr wrap="none" anchor="ctr"/>
              <a:lstStyle/>
              <a:p>
                <a:endParaRPr lang="en-US"/>
              </a:p>
            </p:txBody>
          </p:sp>
          <p:sp>
            <p:nvSpPr>
              <p:cNvPr id="59419" name="Line 16"/>
              <p:cNvSpPr>
                <a:spLocks noChangeShapeType="1"/>
              </p:cNvSpPr>
              <p:nvPr/>
            </p:nvSpPr>
            <p:spPr bwMode="auto">
              <a:xfrm flipV="1">
                <a:off x="2030" y="2695"/>
                <a:ext cx="2502" cy="585"/>
              </a:xfrm>
              <a:prstGeom prst="line">
                <a:avLst/>
              </a:prstGeom>
              <a:noFill/>
              <a:ln w="25400">
                <a:solidFill>
                  <a:srgbClr val="000000"/>
                </a:solidFill>
                <a:round/>
                <a:headEnd type="oval" w="med" len="med"/>
                <a:tailEnd type="stealth" w="lg" len="lg"/>
              </a:ln>
            </p:spPr>
            <p:txBody>
              <a:bodyPr wrap="none" anchor="ctr"/>
              <a:lstStyle/>
              <a:p>
                <a:endParaRPr lang="en-US"/>
              </a:p>
            </p:txBody>
          </p:sp>
          <p:sp>
            <p:nvSpPr>
              <p:cNvPr id="59420" name="Line 17"/>
              <p:cNvSpPr>
                <a:spLocks noChangeShapeType="1"/>
              </p:cNvSpPr>
              <p:nvPr/>
            </p:nvSpPr>
            <p:spPr bwMode="auto">
              <a:xfrm>
                <a:off x="1430" y="2498"/>
                <a:ext cx="3177" cy="6"/>
              </a:xfrm>
              <a:prstGeom prst="line">
                <a:avLst/>
              </a:prstGeom>
              <a:noFill/>
              <a:ln w="25400">
                <a:solidFill>
                  <a:srgbClr val="000000"/>
                </a:solidFill>
                <a:round/>
                <a:headEnd type="oval" w="med" len="med"/>
                <a:tailEnd type="stealth" w="lg" len="lg"/>
              </a:ln>
            </p:spPr>
            <p:txBody>
              <a:bodyPr wrap="none" anchor="ctr"/>
              <a:lstStyle/>
              <a:p>
                <a:endParaRPr lang="en-US"/>
              </a:p>
            </p:txBody>
          </p:sp>
          <p:sp>
            <p:nvSpPr>
              <p:cNvPr id="59421" name="Line 18"/>
              <p:cNvSpPr>
                <a:spLocks noChangeShapeType="1"/>
              </p:cNvSpPr>
              <p:nvPr/>
            </p:nvSpPr>
            <p:spPr bwMode="auto">
              <a:xfrm>
                <a:off x="3204" y="1388"/>
                <a:ext cx="1527" cy="838"/>
              </a:xfrm>
              <a:prstGeom prst="line">
                <a:avLst/>
              </a:prstGeom>
              <a:noFill/>
              <a:ln w="25400">
                <a:solidFill>
                  <a:srgbClr val="000000"/>
                </a:solidFill>
                <a:round/>
                <a:headEnd type="oval" w="med" len="med"/>
                <a:tailEnd type="stealth" w="lg" len="lg"/>
              </a:ln>
            </p:spPr>
            <p:txBody>
              <a:bodyPr wrap="none" anchor="ctr"/>
              <a:lstStyle/>
              <a:p>
                <a:endParaRPr lang="en-US"/>
              </a:p>
            </p:txBody>
          </p:sp>
        </p:grpSp>
      </p:grpSp>
      <p:grpSp>
        <p:nvGrpSpPr>
          <p:cNvPr id="4" name="Group 19"/>
          <p:cNvGrpSpPr>
            <a:grpSpLocks/>
          </p:cNvGrpSpPr>
          <p:nvPr/>
        </p:nvGrpSpPr>
        <p:grpSpPr bwMode="auto">
          <a:xfrm>
            <a:off x="419100" y="1087438"/>
            <a:ext cx="8283575" cy="4900612"/>
            <a:chOff x="264" y="685"/>
            <a:chExt cx="5218" cy="3087"/>
          </a:xfrm>
        </p:grpSpPr>
        <p:grpSp>
          <p:nvGrpSpPr>
            <p:cNvPr id="5" name="Group 20"/>
            <p:cNvGrpSpPr>
              <a:grpSpLocks/>
            </p:cNvGrpSpPr>
            <p:nvPr/>
          </p:nvGrpSpPr>
          <p:grpSpPr bwMode="auto">
            <a:xfrm>
              <a:off x="264" y="685"/>
              <a:ext cx="5218" cy="3087"/>
              <a:chOff x="266" y="683"/>
              <a:chExt cx="5218" cy="3087"/>
            </a:xfrm>
          </p:grpSpPr>
          <p:pic>
            <p:nvPicPr>
              <p:cNvPr id="59409" name="Picture 21" descr="var2"/>
              <p:cNvPicPr>
                <a:picLocks noChangeAspect="1" noChangeArrowheads="1"/>
              </p:cNvPicPr>
              <p:nvPr/>
            </p:nvPicPr>
            <p:blipFill>
              <a:blip r:embed="rId5" cstate="print"/>
              <a:srcRect/>
              <a:stretch>
                <a:fillRect/>
              </a:stretch>
            </p:blipFill>
            <p:spPr bwMode="auto">
              <a:xfrm>
                <a:off x="3057" y="3149"/>
                <a:ext cx="614" cy="504"/>
              </a:xfrm>
              <a:prstGeom prst="rect">
                <a:avLst/>
              </a:prstGeom>
              <a:noFill/>
              <a:ln w="9525">
                <a:noFill/>
                <a:miter lim="800000"/>
                <a:headEnd/>
                <a:tailEnd/>
              </a:ln>
            </p:spPr>
          </p:pic>
          <p:pic>
            <p:nvPicPr>
              <p:cNvPr id="59410" name="Picture 22" descr="var2"/>
              <p:cNvPicPr>
                <a:picLocks noChangeAspect="1" noChangeArrowheads="1"/>
              </p:cNvPicPr>
              <p:nvPr/>
            </p:nvPicPr>
            <p:blipFill>
              <a:blip r:embed="rId5" cstate="print"/>
              <a:srcRect/>
              <a:stretch>
                <a:fillRect/>
              </a:stretch>
            </p:blipFill>
            <p:spPr bwMode="auto">
              <a:xfrm>
                <a:off x="266" y="683"/>
                <a:ext cx="1115" cy="916"/>
              </a:xfrm>
              <a:prstGeom prst="rect">
                <a:avLst/>
              </a:prstGeom>
              <a:noFill/>
              <a:ln w="9525">
                <a:noFill/>
                <a:miter lim="800000"/>
                <a:headEnd/>
                <a:tailEnd/>
              </a:ln>
            </p:spPr>
          </p:pic>
          <p:pic>
            <p:nvPicPr>
              <p:cNvPr id="59411" name="Picture 23" descr="var2"/>
              <p:cNvPicPr>
                <a:picLocks noChangeAspect="1" noChangeArrowheads="1"/>
              </p:cNvPicPr>
              <p:nvPr/>
            </p:nvPicPr>
            <p:blipFill>
              <a:blip r:embed="rId5" cstate="print"/>
              <a:srcRect/>
              <a:stretch>
                <a:fillRect/>
              </a:stretch>
            </p:blipFill>
            <p:spPr bwMode="auto">
              <a:xfrm>
                <a:off x="627" y="2016"/>
                <a:ext cx="824" cy="677"/>
              </a:xfrm>
              <a:prstGeom prst="rect">
                <a:avLst/>
              </a:prstGeom>
              <a:noFill/>
              <a:ln w="9525">
                <a:noFill/>
                <a:miter lim="800000"/>
                <a:headEnd/>
                <a:tailEnd/>
              </a:ln>
            </p:spPr>
          </p:pic>
          <p:pic>
            <p:nvPicPr>
              <p:cNvPr id="59412" name="Picture 24" descr="var2"/>
              <p:cNvPicPr>
                <a:picLocks noChangeAspect="1" noChangeArrowheads="1"/>
              </p:cNvPicPr>
              <p:nvPr/>
            </p:nvPicPr>
            <p:blipFill>
              <a:blip r:embed="rId5" cstate="print"/>
              <a:srcRect/>
              <a:stretch>
                <a:fillRect/>
              </a:stretch>
            </p:blipFill>
            <p:spPr bwMode="auto">
              <a:xfrm>
                <a:off x="1255" y="3169"/>
                <a:ext cx="1044" cy="601"/>
              </a:xfrm>
              <a:prstGeom prst="rect">
                <a:avLst/>
              </a:prstGeom>
              <a:noFill/>
              <a:ln w="9525">
                <a:noFill/>
                <a:miter lim="800000"/>
                <a:headEnd/>
                <a:tailEnd/>
              </a:ln>
            </p:spPr>
          </p:pic>
          <p:pic>
            <p:nvPicPr>
              <p:cNvPr id="59413" name="Picture 25" descr="var2"/>
              <p:cNvPicPr>
                <a:picLocks noChangeAspect="1" noChangeArrowheads="1"/>
              </p:cNvPicPr>
              <p:nvPr/>
            </p:nvPicPr>
            <p:blipFill>
              <a:blip r:embed="rId5" cstate="print"/>
              <a:srcRect/>
              <a:stretch>
                <a:fillRect/>
              </a:stretch>
            </p:blipFill>
            <p:spPr bwMode="auto">
              <a:xfrm>
                <a:off x="2916" y="768"/>
                <a:ext cx="664" cy="545"/>
              </a:xfrm>
              <a:prstGeom prst="rect">
                <a:avLst/>
              </a:prstGeom>
              <a:noFill/>
              <a:ln w="9525">
                <a:noFill/>
                <a:miter lim="800000"/>
                <a:headEnd/>
                <a:tailEnd/>
              </a:ln>
            </p:spPr>
          </p:pic>
          <p:pic>
            <p:nvPicPr>
              <p:cNvPr id="59414" name="Picture 26" descr="var2"/>
              <p:cNvPicPr>
                <a:picLocks noChangeAspect="1" noChangeArrowheads="1"/>
              </p:cNvPicPr>
              <p:nvPr/>
            </p:nvPicPr>
            <p:blipFill>
              <a:blip r:embed="rId5" cstate="print"/>
              <a:srcRect/>
              <a:stretch>
                <a:fillRect/>
              </a:stretch>
            </p:blipFill>
            <p:spPr bwMode="auto">
              <a:xfrm>
                <a:off x="4335" y="2039"/>
                <a:ext cx="1149" cy="946"/>
              </a:xfrm>
              <a:prstGeom prst="rect">
                <a:avLst/>
              </a:prstGeom>
              <a:noFill/>
              <a:ln w="9525">
                <a:noFill/>
                <a:miter lim="800000"/>
                <a:headEnd/>
                <a:tailEnd/>
              </a:ln>
            </p:spPr>
          </p:pic>
        </p:grpSp>
        <p:sp>
          <p:nvSpPr>
            <p:cNvPr id="293915" name="Text Box 27"/>
            <p:cNvSpPr txBox="1">
              <a:spLocks noChangeArrowheads="1"/>
            </p:cNvSpPr>
            <p:nvPr/>
          </p:nvSpPr>
          <p:spPr bwMode="auto">
            <a:xfrm>
              <a:off x="4447" y="3016"/>
              <a:ext cx="1015" cy="577"/>
            </a:xfrm>
            <a:prstGeom prst="rect">
              <a:avLst/>
            </a:prstGeom>
            <a:noFill/>
            <a:ln w="9525">
              <a:noFill/>
              <a:miter lim="800000"/>
              <a:headEnd/>
              <a:tailEnd/>
            </a:ln>
            <a:effectLst>
              <a:outerShdw dist="17961" dir="2700000" algn="ctr" rotWithShape="0">
                <a:srgbClr val="000000"/>
              </a:outerShdw>
            </a:effectLst>
          </p:spPr>
          <p:txBody>
            <a:bodyPr wrap="none" anchor="ctr">
              <a:spAutoFit/>
            </a:bodyPr>
            <a:lstStyle/>
            <a:p>
              <a:pPr>
                <a:lnSpc>
                  <a:spcPct val="90000"/>
                </a:lnSpc>
                <a:defRPr/>
              </a:pPr>
              <a:r>
                <a:rPr lang="en-US" sz="2000" b="1">
                  <a:solidFill>
                    <a:srgbClr val="0E8C4D"/>
                  </a:solidFill>
                </a:rPr>
                <a:t>Quality &amp;</a:t>
              </a:r>
            </a:p>
            <a:p>
              <a:pPr>
                <a:lnSpc>
                  <a:spcPct val="90000"/>
                </a:lnSpc>
                <a:defRPr/>
              </a:pPr>
              <a:r>
                <a:rPr lang="en-US" sz="2000" b="1">
                  <a:solidFill>
                    <a:srgbClr val="0E8C4D"/>
                  </a:solidFill>
                </a:rPr>
                <a:t>Throughput</a:t>
              </a:r>
              <a:br>
                <a:rPr lang="en-US" sz="2000" b="1">
                  <a:solidFill>
                    <a:srgbClr val="0E8C4D"/>
                  </a:solidFill>
                </a:rPr>
              </a:br>
              <a:r>
                <a:rPr lang="en-US" sz="2000" b="1">
                  <a:solidFill>
                    <a:srgbClr val="0E8C4D"/>
                  </a:solidFill>
                </a:rPr>
                <a:t>Improved!</a:t>
              </a:r>
              <a:endParaRPr lang="en-US" sz="2000" b="1">
                <a:solidFill>
                  <a:srgbClr val="039785"/>
                </a:solidFill>
              </a:endParaRPr>
            </a:p>
          </p:txBody>
        </p:sp>
      </p:grpSp>
      <p:pic>
        <p:nvPicPr>
          <p:cNvPr id="1275905" name="Picture 1"/>
          <p:cNvPicPr>
            <a:picLocks noChangeAspect="1" noChangeArrowheads="1"/>
          </p:cNvPicPr>
          <p:nvPr/>
        </p:nvPicPr>
        <p:blipFill>
          <a:blip r:embed="rId6" cstate="print"/>
          <a:srcRect/>
          <a:stretch>
            <a:fillRect/>
          </a:stretch>
        </p:blipFill>
        <p:spPr bwMode="auto">
          <a:xfrm>
            <a:off x="6362700" y="980728"/>
            <a:ext cx="2781300" cy="1628775"/>
          </a:xfrm>
          <a:prstGeom prst="rect">
            <a:avLst/>
          </a:prstGeom>
          <a:noFill/>
          <a:ln w="9525">
            <a:noFill/>
            <a:miter lim="800000"/>
            <a:headEnd/>
            <a:tailEnd/>
          </a:ln>
          <a:effectLst/>
        </p:spPr>
      </p:pic>
    </p:spTree>
    <p:extLst>
      <p:ext uri="{BB962C8B-B14F-4D97-AF65-F5344CB8AC3E}">
        <p14:creationId xmlns:p14="http://schemas.microsoft.com/office/powerpoint/2010/main" val="40333267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93898"/>
                                        </p:tgtEl>
                                        <p:attrNameLst>
                                          <p:attrName>style.visibility</p:attrName>
                                        </p:attrNameLst>
                                      </p:cBhvr>
                                      <p:to>
                                        <p:strVal val="visible"/>
                                      </p:to>
                                    </p:set>
                                    <p:anim calcmode="lin" valueType="num">
                                      <p:cBhvr>
                                        <p:cTn id="7" dur="500" fill="hold"/>
                                        <p:tgtEl>
                                          <p:spTgt spid="293898"/>
                                        </p:tgtEl>
                                        <p:attrNameLst>
                                          <p:attrName>ppt_w</p:attrName>
                                        </p:attrNameLst>
                                      </p:cBhvr>
                                      <p:tavLst>
                                        <p:tav tm="0">
                                          <p:val>
                                            <p:fltVal val="0"/>
                                          </p:val>
                                        </p:tav>
                                        <p:tav tm="100000">
                                          <p:val>
                                            <p:strVal val="#ppt_w"/>
                                          </p:val>
                                        </p:tav>
                                      </p:tavLst>
                                    </p:anim>
                                    <p:anim calcmode="lin" valueType="num">
                                      <p:cBhvr>
                                        <p:cTn id="8" dur="500" fill="hold"/>
                                        <p:tgtEl>
                                          <p:spTgt spid="29389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93894"/>
                                        </p:tgtEl>
                                        <p:attrNameLst>
                                          <p:attrName>style.visibility</p:attrName>
                                        </p:attrNameLst>
                                      </p:cBhvr>
                                      <p:to>
                                        <p:strVal val="visible"/>
                                      </p:to>
                                    </p:set>
                                    <p:anim calcmode="lin" valueType="num">
                                      <p:cBhvr>
                                        <p:cTn id="12" dur="500" fill="hold"/>
                                        <p:tgtEl>
                                          <p:spTgt spid="293894"/>
                                        </p:tgtEl>
                                        <p:attrNameLst>
                                          <p:attrName>ppt_w</p:attrName>
                                        </p:attrNameLst>
                                      </p:cBhvr>
                                      <p:tavLst>
                                        <p:tav tm="0">
                                          <p:val>
                                            <p:fltVal val="0"/>
                                          </p:val>
                                        </p:tav>
                                        <p:tav tm="100000">
                                          <p:val>
                                            <p:strVal val="#ppt_w"/>
                                          </p:val>
                                        </p:tav>
                                      </p:tavLst>
                                    </p:anim>
                                    <p:anim calcmode="lin" valueType="num">
                                      <p:cBhvr>
                                        <p:cTn id="13" dur="500" fill="hold"/>
                                        <p:tgtEl>
                                          <p:spTgt spid="29389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93896"/>
                                        </p:tgtEl>
                                        <p:attrNameLst>
                                          <p:attrName>style.visibility</p:attrName>
                                        </p:attrNameLst>
                                      </p:cBhvr>
                                      <p:to>
                                        <p:strVal val="visible"/>
                                      </p:to>
                                    </p:set>
                                    <p:anim calcmode="lin" valueType="num">
                                      <p:cBhvr>
                                        <p:cTn id="17" dur="500" fill="hold"/>
                                        <p:tgtEl>
                                          <p:spTgt spid="293896"/>
                                        </p:tgtEl>
                                        <p:attrNameLst>
                                          <p:attrName>ppt_w</p:attrName>
                                        </p:attrNameLst>
                                      </p:cBhvr>
                                      <p:tavLst>
                                        <p:tav tm="0">
                                          <p:val>
                                            <p:fltVal val="0"/>
                                          </p:val>
                                        </p:tav>
                                        <p:tav tm="100000">
                                          <p:val>
                                            <p:strVal val="#ppt_w"/>
                                          </p:val>
                                        </p:tav>
                                      </p:tavLst>
                                    </p:anim>
                                    <p:anim calcmode="lin" valueType="num">
                                      <p:cBhvr>
                                        <p:cTn id="18" dur="500" fill="hold"/>
                                        <p:tgtEl>
                                          <p:spTgt spid="293896"/>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293897"/>
                                        </p:tgtEl>
                                        <p:attrNameLst>
                                          <p:attrName>style.visibility</p:attrName>
                                        </p:attrNameLst>
                                      </p:cBhvr>
                                      <p:to>
                                        <p:strVal val="visible"/>
                                      </p:to>
                                    </p:set>
                                    <p:anim calcmode="lin" valueType="num">
                                      <p:cBhvr>
                                        <p:cTn id="22" dur="500" fill="hold"/>
                                        <p:tgtEl>
                                          <p:spTgt spid="293897"/>
                                        </p:tgtEl>
                                        <p:attrNameLst>
                                          <p:attrName>ppt_w</p:attrName>
                                        </p:attrNameLst>
                                      </p:cBhvr>
                                      <p:tavLst>
                                        <p:tav tm="0">
                                          <p:val>
                                            <p:fltVal val="0"/>
                                          </p:val>
                                        </p:tav>
                                        <p:tav tm="100000">
                                          <p:val>
                                            <p:strVal val="#ppt_w"/>
                                          </p:val>
                                        </p:tav>
                                      </p:tavLst>
                                    </p:anim>
                                    <p:anim calcmode="lin" valueType="num">
                                      <p:cBhvr>
                                        <p:cTn id="23" dur="500" fill="hold"/>
                                        <p:tgtEl>
                                          <p:spTgt spid="29389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293895"/>
                                        </p:tgtEl>
                                        <p:attrNameLst>
                                          <p:attrName>style.visibility</p:attrName>
                                        </p:attrNameLst>
                                      </p:cBhvr>
                                      <p:to>
                                        <p:strVal val="visible"/>
                                      </p:to>
                                    </p:set>
                                    <p:anim calcmode="lin" valueType="num">
                                      <p:cBhvr>
                                        <p:cTn id="27" dur="500" fill="hold"/>
                                        <p:tgtEl>
                                          <p:spTgt spid="293895"/>
                                        </p:tgtEl>
                                        <p:attrNameLst>
                                          <p:attrName>ppt_w</p:attrName>
                                        </p:attrNameLst>
                                      </p:cBhvr>
                                      <p:tavLst>
                                        <p:tav tm="0">
                                          <p:val>
                                            <p:fltVal val="0"/>
                                          </p:val>
                                        </p:tav>
                                        <p:tav tm="100000">
                                          <p:val>
                                            <p:strVal val="#ppt_w"/>
                                          </p:val>
                                        </p:tav>
                                      </p:tavLst>
                                    </p:anim>
                                    <p:anim calcmode="lin" valueType="num">
                                      <p:cBhvr>
                                        <p:cTn id="28" dur="500" fill="hold"/>
                                        <p:tgtEl>
                                          <p:spTgt spid="29389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27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strVal val="2/3*#ppt_w"/>
                                          </p:val>
                                        </p:tav>
                                        <p:tav tm="100000">
                                          <p:val>
                                            <p:strVal val="#ppt_w"/>
                                          </p:val>
                                        </p:tav>
                                      </p:tavLst>
                                    </p:anim>
                                    <p:anim calcmode="lin" valueType="num">
                                      <p:cBhvr>
                                        <p:cTn id="38"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759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Fieldbus Maintenance Benefits</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1814154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Areas of Fieldbus Maintenance Benefits</a:t>
            </a:r>
          </a:p>
        </p:txBody>
      </p:sp>
      <p:sp>
        <p:nvSpPr>
          <p:cNvPr id="3" name="Content Placeholder 2"/>
          <p:cNvSpPr>
            <a:spLocks noGrp="1"/>
          </p:cNvSpPr>
          <p:nvPr>
            <p:ph idx="1"/>
          </p:nvPr>
        </p:nvSpPr>
        <p:spPr>
          <a:xfrm>
            <a:off x="590550" y="1130300"/>
            <a:ext cx="8343900" cy="4622800"/>
          </a:xfrm>
        </p:spPr>
        <p:txBody>
          <a:bodyPr/>
          <a:lstStyle/>
          <a:p>
            <a:r>
              <a:rPr lang="en-US" dirty="0"/>
              <a:t>Better maintenance and turnaround planning</a:t>
            </a:r>
          </a:p>
          <a:p>
            <a:pPr lvl="1"/>
            <a:r>
              <a:rPr lang="en-US" dirty="0"/>
              <a:t>More powerful diagnostics in two-wire devices</a:t>
            </a:r>
          </a:p>
          <a:p>
            <a:pPr lvl="1"/>
            <a:r>
              <a:rPr lang="en-US" dirty="0"/>
              <a:t>Intelligent discrete devices like on-off valves</a:t>
            </a:r>
          </a:p>
          <a:p>
            <a:pPr lvl="1"/>
            <a:r>
              <a:rPr lang="en-US" dirty="0"/>
              <a:t>Easy to add instruments for equipment condition and performance monitoring; on-premises or IIoT</a:t>
            </a:r>
          </a:p>
          <a:p>
            <a:r>
              <a:rPr lang="en-US" dirty="0"/>
              <a:t>Easier daily maintenance</a:t>
            </a:r>
          </a:p>
          <a:p>
            <a:pPr lvl="1"/>
            <a:r>
              <a:rPr lang="en-US" dirty="0"/>
              <a:t>No I/O cards to maintain in the field</a:t>
            </a:r>
          </a:p>
          <a:p>
            <a:pPr lvl="1"/>
            <a:r>
              <a:rPr lang="en-US" dirty="0"/>
              <a:t>Centralized firmware update for devices to enjoy feature enhancements</a:t>
            </a:r>
          </a:p>
          <a:p>
            <a:endParaRPr lang="en-US" dirty="0"/>
          </a:p>
          <a:p>
            <a:endParaRPr lang="en-US" dirty="0"/>
          </a:p>
        </p:txBody>
      </p:sp>
    </p:spTree>
    <p:extLst>
      <p:ext uri="{BB962C8B-B14F-4D97-AF65-F5344CB8AC3E}">
        <p14:creationId xmlns:p14="http://schemas.microsoft.com/office/powerpoint/2010/main" val="230501002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307" name="Rectangle 11"/>
          <p:cNvSpPr>
            <a:spLocks noGrp="1" noChangeArrowheads="1"/>
          </p:cNvSpPr>
          <p:nvPr>
            <p:ph type="title"/>
          </p:nvPr>
        </p:nvSpPr>
        <p:spPr/>
        <p:txBody>
          <a:bodyPr/>
          <a:lstStyle/>
          <a:p>
            <a:r>
              <a:rPr lang="en-US" dirty="0">
                <a:effectLst>
                  <a:outerShdw blurRad="38100" dist="38100" dir="2700000" algn="tl">
                    <a:srgbClr val="C0C0C0"/>
                  </a:outerShdw>
                </a:effectLst>
              </a:rPr>
              <a:t>Easier Device Replacement</a:t>
            </a:r>
            <a:br>
              <a:rPr lang="en-US" dirty="0">
                <a:effectLst>
                  <a:outerShdw blurRad="38100" dist="38100" dir="2700000" algn="tl">
                    <a:srgbClr val="C0C0C0"/>
                  </a:outerShdw>
                </a:effectLst>
              </a:rPr>
            </a:br>
            <a:r>
              <a:rPr lang="en-US" dirty="0">
                <a:effectLst>
                  <a:outerShdw blurRad="38100" dist="38100" dir="2700000" algn="tl">
                    <a:srgbClr val="C0C0C0"/>
                  </a:outerShdw>
                </a:effectLst>
              </a:rPr>
              <a:t>- </a:t>
            </a:r>
            <a:r>
              <a:rPr lang="en-US" dirty="0"/>
              <a:t>No Range Mismatch</a:t>
            </a:r>
            <a:endParaRPr lang="en-US" dirty="0">
              <a:effectLst>
                <a:outerShdw blurRad="38100" dist="38100" dir="2700000" algn="tl">
                  <a:srgbClr val="C0C0C0"/>
                </a:outerShdw>
              </a:effectLst>
            </a:endParaRPr>
          </a:p>
        </p:txBody>
      </p:sp>
      <p:sp>
        <p:nvSpPr>
          <p:cNvPr id="26627" name="Rectangle 2"/>
          <p:cNvSpPr>
            <a:spLocks noGrp="1" noChangeArrowheads="1"/>
          </p:cNvSpPr>
          <p:nvPr>
            <p:ph sz="half" idx="1"/>
          </p:nvPr>
        </p:nvSpPr>
        <p:spPr>
          <a:xfrm>
            <a:off x="590550" y="1052736"/>
            <a:ext cx="4095750" cy="2150492"/>
          </a:xfrm>
        </p:spPr>
        <p:txBody>
          <a:bodyPr/>
          <a:lstStyle/>
          <a:p>
            <a:pPr eaLnBrk="1" hangingPunct="1">
              <a:buNone/>
            </a:pPr>
            <a:r>
              <a:rPr lang="en-US" dirty="0"/>
              <a:t>Hardwired</a:t>
            </a:r>
          </a:p>
          <a:p>
            <a:pPr eaLnBrk="1" hangingPunct="1"/>
            <a:r>
              <a:rPr lang="en-US" dirty="0"/>
              <a:t>Possible range mismatch</a:t>
            </a:r>
          </a:p>
          <a:p>
            <a:pPr eaLnBrk="1" hangingPunct="1"/>
            <a:r>
              <a:rPr lang="en-US" dirty="0"/>
              <a:t>Requires 5-point loop test</a:t>
            </a:r>
          </a:p>
        </p:txBody>
      </p:sp>
      <p:sp>
        <p:nvSpPr>
          <p:cNvPr id="72" name="Content Placeholder 71"/>
          <p:cNvSpPr>
            <a:spLocks noGrp="1"/>
          </p:cNvSpPr>
          <p:nvPr>
            <p:ph sz="half" idx="2"/>
          </p:nvPr>
        </p:nvSpPr>
        <p:spPr>
          <a:xfrm>
            <a:off x="4838700" y="1052736"/>
            <a:ext cx="4095750" cy="2150492"/>
          </a:xfrm>
        </p:spPr>
        <p:txBody>
          <a:bodyPr/>
          <a:lstStyle/>
          <a:p>
            <a:pPr eaLnBrk="1" hangingPunct="1">
              <a:buNone/>
            </a:pPr>
            <a:r>
              <a:rPr lang="en-US" dirty="0"/>
              <a:t>Fieldbus</a:t>
            </a:r>
          </a:p>
          <a:p>
            <a:r>
              <a:rPr lang="en-US" dirty="0"/>
              <a:t>Real number engineering unit value</a:t>
            </a:r>
          </a:p>
          <a:p>
            <a:r>
              <a:rPr lang="en-US" dirty="0"/>
              <a:t>Unit downloaded when device is replaced</a:t>
            </a:r>
          </a:p>
          <a:p>
            <a:endParaRPr lang="en-US" dirty="0"/>
          </a:p>
        </p:txBody>
      </p:sp>
      <p:sp>
        <p:nvSpPr>
          <p:cNvPr id="26654" name="Text Box 58"/>
          <p:cNvSpPr txBox="1">
            <a:spLocks noChangeArrowheads="1"/>
          </p:cNvSpPr>
          <p:nvPr/>
        </p:nvSpPr>
        <p:spPr bwMode="auto">
          <a:xfrm>
            <a:off x="395536" y="6381328"/>
            <a:ext cx="2249334" cy="338554"/>
          </a:xfrm>
          <a:prstGeom prst="rect">
            <a:avLst/>
          </a:prstGeom>
          <a:noFill/>
          <a:ln w="9525" algn="ctr">
            <a:noFill/>
            <a:miter lim="800000"/>
            <a:headEnd/>
            <a:tailEnd/>
          </a:ln>
        </p:spPr>
        <p:txBody>
          <a:bodyPr wrap="none">
            <a:spAutoFit/>
          </a:bodyPr>
          <a:lstStyle/>
          <a:p>
            <a:pPr algn="ctr" eaLnBrk="0" hangingPunct="0"/>
            <a:r>
              <a:rPr lang="en-US" dirty="0"/>
              <a:t>Process: 123.456 </a:t>
            </a:r>
            <a:r>
              <a:rPr lang="en-US" dirty="0" err="1"/>
              <a:t>kPa</a:t>
            </a:r>
            <a:endParaRPr lang="en-US" dirty="0"/>
          </a:p>
        </p:txBody>
      </p:sp>
      <p:sp>
        <p:nvSpPr>
          <p:cNvPr id="26655" name="Text Box 59"/>
          <p:cNvSpPr txBox="1">
            <a:spLocks noChangeArrowheads="1"/>
          </p:cNvSpPr>
          <p:nvPr/>
        </p:nvSpPr>
        <p:spPr bwMode="auto">
          <a:xfrm>
            <a:off x="2626172" y="3717032"/>
            <a:ext cx="1801812" cy="1069975"/>
          </a:xfrm>
          <a:prstGeom prst="rect">
            <a:avLst/>
          </a:prstGeom>
          <a:noFill/>
          <a:ln w="9525" algn="ctr">
            <a:noFill/>
            <a:miter lim="800000"/>
            <a:headEnd/>
            <a:tailEnd/>
          </a:ln>
        </p:spPr>
        <p:txBody>
          <a:bodyPr wrap="none">
            <a:spAutoFit/>
          </a:bodyPr>
          <a:lstStyle/>
          <a:p>
            <a:pPr algn="ctr" eaLnBrk="0" hangingPunct="0"/>
            <a:r>
              <a:rPr lang="en-US" dirty="0"/>
              <a:t>Reading</a:t>
            </a:r>
          </a:p>
          <a:p>
            <a:pPr algn="ctr" eaLnBrk="0" hangingPunct="0"/>
            <a:r>
              <a:rPr lang="en-US" dirty="0">
                <a:solidFill>
                  <a:srgbClr val="FF0000"/>
                </a:solidFill>
              </a:rPr>
              <a:t>61.728kPa</a:t>
            </a:r>
          </a:p>
          <a:p>
            <a:pPr algn="ctr" eaLnBrk="0" hangingPunct="0"/>
            <a:r>
              <a:rPr lang="en-US" dirty="0"/>
              <a:t>...alarms and trips</a:t>
            </a:r>
          </a:p>
          <a:p>
            <a:pPr algn="ctr" eaLnBrk="0" hangingPunct="0"/>
            <a:r>
              <a:rPr lang="en-US" dirty="0"/>
              <a:t> </a:t>
            </a:r>
            <a:r>
              <a:rPr lang="en-US">
                <a:solidFill>
                  <a:srgbClr val="FF0000"/>
                </a:solidFill>
              </a:rPr>
              <a:t>not working</a:t>
            </a:r>
            <a:endParaRPr lang="en-US" dirty="0">
              <a:solidFill>
                <a:srgbClr val="FF0000"/>
              </a:solidFill>
            </a:endParaRPr>
          </a:p>
        </p:txBody>
      </p:sp>
      <p:sp>
        <p:nvSpPr>
          <p:cNvPr id="26628" name="Rectangle 4"/>
          <p:cNvSpPr>
            <a:spLocks noChangeArrowheads="1"/>
          </p:cNvSpPr>
          <p:nvPr/>
        </p:nvSpPr>
        <p:spPr bwMode="auto">
          <a:xfrm>
            <a:off x="539552" y="5710238"/>
            <a:ext cx="1385888" cy="671512"/>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Transmitter</a:t>
            </a:r>
          </a:p>
        </p:txBody>
      </p:sp>
      <p:sp>
        <p:nvSpPr>
          <p:cNvPr id="26636" name="Rectangle 13"/>
          <p:cNvSpPr>
            <a:spLocks noChangeArrowheads="1"/>
          </p:cNvSpPr>
          <p:nvPr/>
        </p:nvSpPr>
        <p:spPr bwMode="auto">
          <a:xfrm>
            <a:off x="609402" y="6045200"/>
            <a:ext cx="554038" cy="269875"/>
          </a:xfrm>
          <a:prstGeom prst="rect">
            <a:avLst/>
          </a:prstGeom>
          <a:solidFill>
            <a:srgbClr val="C0C0C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CPU</a:t>
            </a:r>
          </a:p>
        </p:txBody>
      </p:sp>
      <p:grpSp>
        <p:nvGrpSpPr>
          <p:cNvPr id="2" name="Group 93"/>
          <p:cNvGrpSpPr/>
          <p:nvPr/>
        </p:nvGrpSpPr>
        <p:grpSpPr>
          <a:xfrm>
            <a:off x="3179464" y="4917720"/>
            <a:ext cx="693738" cy="671513"/>
            <a:chOff x="3039046" y="5373216"/>
            <a:chExt cx="693738" cy="671513"/>
          </a:xfrm>
        </p:grpSpPr>
        <p:sp>
          <p:nvSpPr>
            <p:cNvPr id="26635" name="Rectangle 12"/>
            <p:cNvSpPr>
              <a:spLocks noChangeArrowheads="1"/>
            </p:cNvSpPr>
            <p:nvPr/>
          </p:nvSpPr>
          <p:spPr bwMode="auto">
            <a:xfrm>
              <a:off x="3039046" y="5373216"/>
              <a:ext cx="693738" cy="671513"/>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CTRL</a:t>
              </a:r>
            </a:p>
          </p:txBody>
        </p:sp>
        <p:sp>
          <p:nvSpPr>
            <p:cNvPr id="26637" name="Rectangle 14"/>
            <p:cNvSpPr>
              <a:spLocks noChangeArrowheads="1"/>
            </p:cNvSpPr>
            <p:nvPr/>
          </p:nvSpPr>
          <p:spPr bwMode="auto">
            <a:xfrm>
              <a:off x="3108896" y="5697538"/>
              <a:ext cx="555625" cy="269875"/>
            </a:xfrm>
            <a:prstGeom prst="rect">
              <a:avLst/>
            </a:prstGeom>
            <a:solidFill>
              <a:srgbClr val="C0C0C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CPU</a:t>
              </a:r>
            </a:p>
          </p:txBody>
        </p:sp>
      </p:grpSp>
      <p:sp>
        <p:nvSpPr>
          <p:cNvPr id="26638" name="Rectangle 15"/>
          <p:cNvSpPr>
            <a:spLocks noChangeArrowheads="1"/>
          </p:cNvSpPr>
          <p:nvPr/>
        </p:nvSpPr>
        <p:spPr bwMode="auto">
          <a:xfrm>
            <a:off x="2483768" y="4773009"/>
            <a:ext cx="2079625" cy="134938"/>
          </a:xfrm>
          <a:prstGeom prst="rect">
            <a:avLst/>
          </a:prstGeom>
          <a:solidFill>
            <a:srgbClr val="339966"/>
          </a:solidFill>
          <a:ln w="9525">
            <a:solidFill>
              <a:schemeClr val="tx1"/>
            </a:solidFill>
            <a:miter lim="800000"/>
            <a:headEnd/>
            <a:tailEnd/>
          </a:ln>
        </p:spPr>
        <p:txBody>
          <a:bodyPr wrap="none" lIns="90000" tIns="46800" rIns="90000" bIns="46800" anchor="ctr"/>
          <a:lstStyle/>
          <a:p>
            <a:pPr algn="ctr" eaLnBrk="0" hangingPunct="0"/>
            <a:endParaRPr lang="en-US"/>
          </a:p>
        </p:txBody>
      </p:sp>
      <p:grpSp>
        <p:nvGrpSpPr>
          <p:cNvPr id="3" name="Group 21"/>
          <p:cNvGrpSpPr>
            <a:grpSpLocks/>
          </p:cNvGrpSpPr>
          <p:nvPr/>
        </p:nvGrpSpPr>
        <p:grpSpPr bwMode="auto">
          <a:xfrm>
            <a:off x="2483768" y="4917720"/>
            <a:ext cx="692150" cy="671520"/>
            <a:chOff x="2154" y="3378"/>
            <a:chExt cx="436" cy="423"/>
          </a:xfrm>
        </p:grpSpPr>
        <p:sp>
          <p:nvSpPr>
            <p:cNvPr id="26658" name="Rectangle 22"/>
            <p:cNvSpPr>
              <a:spLocks noChangeArrowheads="1"/>
            </p:cNvSpPr>
            <p:nvPr/>
          </p:nvSpPr>
          <p:spPr bwMode="auto">
            <a:xfrm>
              <a:off x="2154" y="3378"/>
              <a:ext cx="436" cy="423"/>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AI</a:t>
              </a:r>
            </a:p>
          </p:txBody>
        </p:sp>
        <p:sp>
          <p:nvSpPr>
            <p:cNvPr id="26659" name="Rectangle 23"/>
            <p:cNvSpPr>
              <a:spLocks noChangeArrowheads="1"/>
            </p:cNvSpPr>
            <p:nvPr/>
          </p:nvSpPr>
          <p:spPr bwMode="auto">
            <a:xfrm>
              <a:off x="2197" y="3589"/>
              <a:ext cx="350" cy="170"/>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A/D</a:t>
              </a:r>
            </a:p>
          </p:txBody>
        </p:sp>
      </p:grpSp>
      <p:sp>
        <p:nvSpPr>
          <p:cNvPr id="26660" name="Rectangle 24"/>
          <p:cNvSpPr>
            <a:spLocks noChangeArrowheads="1"/>
          </p:cNvSpPr>
          <p:nvPr/>
        </p:nvSpPr>
        <p:spPr bwMode="auto">
          <a:xfrm>
            <a:off x="1310911" y="6035739"/>
            <a:ext cx="554038" cy="269878"/>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D/A</a:t>
            </a:r>
          </a:p>
        </p:txBody>
      </p:sp>
      <p:sp>
        <p:nvSpPr>
          <p:cNvPr id="26661" name="Text Box 25"/>
          <p:cNvSpPr txBox="1">
            <a:spLocks noChangeArrowheads="1"/>
          </p:cNvSpPr>
          <p:nvPr/>
        </p:nvSpPr>
        <p:spPr bwMode="auto">
          <a:xfrm>
            <a:off x="1936086" y="5900801"/>
            <a:ext cx="927702" cy="331017"/>
          </a:xfrm>
          <a:prstGeom prst="rect">
            <a:avLst/>
          </a:prstGeom>
          <a:noFill/>
          <a:ln w="9525">
            <a:noFill/>
            <a:miter lim="800000"/>
            <a:headEnd/>
            <a:tailEnd/>
          </a:ln>
        </p:spPr>
        <p:txBody>
          <a:bodyPr wrap="none" lIns="80746" tIns="41988" rIns="80746" bIns="41988">
            <a:spAutoFit/>
          </a:bodyPr>
          <a:lstStyle/>
          <a:p>
            <a:pPr defTabSz="820738" eaLnBrk="0" hangingPunct="0"/>
            <a:r>
              <a:rPr lang="en-US" dirty="0">
                <a:solidFill>
                  <a:schemeClr val="tx1"/>
                </a:solidFill>
              </a:rPr>
              <a:t>6.47 mA</a:t>
            </a:r>
          </a:p>
        </p:txBody>
      </p:sp>
      <p:sp>
        <p:nvSpPr>
          <p:cNvPr id="26668" name="Line 32"/>
          <p:cNvSpPr>
            <a:spLocks noChangeShapeType="1"/>
          </p:cNvSpPr>
          <p:nvPr/>
        </p:nvSpPr>
        <p:spPr bwMode="auto">
          <a:xfrm>
            <a:off x="1619672" y="5517232"/>
            <a:ext cx="161138" cy="494695"/>
          </a:xfrm>
          <a:prstGeom prst="line">
            <a:avLst/>
          </a:prstGeom>
          <a:noFill/>
          <a:ln w="9525">
            <a:solidFill>
              <a:schemeClr val="tx1"/>
            </a:solidFill>
            <a:round/>
            <a:headEnd/>
            <a:tailEnd type="triangle" w="med" len="med"/>
          </a:ln>
        </p:spPr>
        <p:txBody>
          <a:bodyPr wrap="none" anchor="ctr"/>
          <a:lstStyle/>
          <a:p>
            <a:endParaRPr lang="en-US"/>
          </a:p>
        </p:txBody>
      </p:sp>
      <p:sp>
        <p:nvSpPr>
          <p:cNvPr id="26669" name="Freeform 33"/>
          <p:cNvSpPr>
            <a:spLocks/>
          </p:cNvSpPr>
          <p:nvPr/>
        </p:nvSpPr>
        <p:spPr bwMode="auto">
          <a:xfrm>
            <a:off x="1925274" y="5589240"/>
            <a:ext cx="918534" cy="567151"/>
          </a:xfrm>
          <a:custGeom>
            <a:avLst/>
            <a:gdLst>
              <a:gd name="T0" fmla="*/ 0 w 816"/>
              <a:gd name="T1" fmla="*/ 144463 h 91"/>
              <a:gd name="T2" fmla="*/ 1295400 w 816"/>
              <a:gd name="T3" fmla="*/ 144463 h 91"/>
              <a:gd name="T4" fmla="*/ 1295400 w 816"/>
              <a:gd name="T5" fmla="*/ 0 h 91"/>
              <a:gd name="T6" fmla="*/ 0 60000 65536"/>
              <a:gd name="T7" fmla="*/ 0 60000 65536"/>
              <a:gd name="T8" fmla="*/ 0 60000 65536"/>
              <a:gd name="T9" fmla="*/ 0 w 816"/>
              <a:gd name="T10" fmla="*/ 0 h 91"/>
              <a:gd name="T11" fmla="*/ 816 w 816"/>
              <a:gd name="T12" fmla="*/ 91 h 91"/>
            </a:gdLst>
            <a:ahLst/>
            <a:cxnLst>
              <a:cxn ang="T6">
                <a:pos x="T0" y="T1"/>
              </a:cxn>
              <a:cxn ang="T7">
                <a:pos x="T2" y="T3"/>
              </a:cxn>
              <a:cxn ang="T8">
                <a:pos x="T4" y="T5"/>
              </a:cxn>
            </a:cxnLst>
            <a:rect l="T9" t="T10" r="T11" b="T12"/>
            <a:pathLst>
              <a:path w="816" h="91">
                <a:moveTo>
                  <a:pt x="0" y="91"/>
                </a:moveTo>
                <a:lnTo>
                  <a:pt x="816" y="91"/>
                </a:lnTo>
                <a:lnTo>
                  <a:pt x="816" y="0"/>
                </a:lnTo>
              </a:path>
            </a:pathLst>
          </a:custGeom>
          <a:noFill/>
          <a:ln w="9525" cap="flat" cmpd="sng">
            <a:solidFill>
              <a:schemeClr val="tx1"/>
            </a:solidFill>
            <a:prstDash val="solid"/>
            <a:round/>
            <a:headEnd type="none" w="med" len="med"/>
            <a:tailEnd type="triangle" w="med" len="med"/>
          </a:ln>
        </p:spPr>
        <p:txBody>
          <a:bodyPr wrap="none" anchor="ctr"/>
          <a:lstStyle/>
          <a:p>
            <a:endParaRPr lang="en-US"/>
          </a:p>
        </p:txBody>
      </p:sp>
      <p:sp>
        <p:nvSpPr>
          <p:cNvPr id="26672" name="Line 32"/>
          <p:cNvSpPr>
            <a:spLocks noChangeShapeType="1"/>
          </p:cNvSpPr>
          <p:nvPr/>
        </p:nvSpPr>
        <p:spPr bwMode="auto">
          <a:xfrm>
            <a:off x="1835696" y="5013177"/>
            <a:ext cx="1432179" cy="192576"/>
          </a:xfrm>
          <a:prstGeom prst="line">
            <a:avLst/>
          </a:prstGeom>
          <a:noFill/>
          <a:ln w="9525">
            <a:solidFill>
              <a:schemeClr val="tx1"/>
            </a:solidFill>
            <a:round/>
            <a:headEnd/>
            <a:tailEnd type="triangle" w="med" len="med"/>
          </a:ln>
        </p:spPr>
        <p:txBody>
          <a:bodyPr wrap="none" anchor="ctr"/>
          <a:lstStyle/>
          <a:p>
            <a:endParaRPr lang="en-US"/>
          </a:p>
        </p:txBody>
      </p:sp>
      <p:grpSp>
        <p:nvGrpSpPr>
          <p:cNvPr id="4" name="Group 65"/>
          <p:cNvGrpSpPr>
            <a:grpSpLocks noChangeAspect="1"/>
          </p:cNvGrpSpPr>
          <p:nvPr/>
        </p:nvGrpSpPr>
        <p:grpSpPr bwMode="auto">
          <a:xfrm>
            <a:off x="8172450" y="115888"/>
            <a:ext cx="900113" cy="900112"/>
            <a:chOff x="3061" y="2341"/>
            <a:chExt cx="1270" cy="1270"/>
          </a:xfrm>
        </p:grpSpPr>
        <p:sp>
          <p:nvSpPr>
            <p:cNvPr id="50" name="AutoShape 66"/>
            <p:cNvSpPr>
              <a:spLocks noChangeAspect="1" noChangeArrowheads="1"/>
            </p:cNvSpPr>
            <p:nvPr/>
          </p:nvSpPr>
          <p:spPr bwMode="auto">
            <a:xfrm>
              <a:off x="3061" y="2341"/>
              <a:ext cx="1270" cy="1270"/>
            </a:xfrm>
            <a:prstGeom prst="roundRect">
              <a:avLst>
                <a:gd name="adj" fmla="val 16667"/>
              </a:avLst>
            </a:prstGeom>
            <a:noFill/>
            <a:ln w="76200" algn="ctr">
              <a:solidFill>
                <a:srgbClr val="C0C0C0"/>
              </a:solidFill>
              <a:round/>
              <a:headEnd/>
              <a:tailEnd/>
            </a:ln>
            <a:effectLst/>
          </p:spPr>
          <p:txBody>
            <a:bodyPr wrap="none" anchor="ctr"/>
            <a:lstStyle/>
            <a:p>
              <a:endParaRPr lang="en-US"/>
            </a:p>
          </p:txBody>
        </p:sp>
        <p:grpSp>
          <p:nvGrpSpPr>
            <p:cNvPr id="5" name="Group 67"/>
            <p:cNvGrpSpPr>
              <a:grpSpLocks noChangeAspect="1"/>
            </p:cNvGrpSpPr>
            <p:nvPr/>
          </p:nvGrpSpPr>
          <p:grpSpPr bwMode="auto">
            <a:xfrm>
              <a:off x="3152" y="2794"/>
              <a:ext cx="1089" cy="364"/>
              <a:chOff x="3152" y="2794"/>
              <a:chExt cx="1089" cy="364"/>
            </a:xfrm>
          </p:grpSpPr>
          <p:sp>
            <p:nvSpPr>
              <p:cNvPr id="52" name="Line 68"/>
              <p:cNvSpPr>
                <a:spLocks noChangeAspect="1" noChangeShapeType="1"/>
              </p:cNvSpPr>
              <p:nvPr/>
            </p:nvSpPr>
            <p:spPr bwMode="auto">
              <a:xfrm flipV="1">
                <a:off x="3178" y="2794"/>
                <a:ext cx="26" cy="182"/>
              </a:xfrm>
              <a:prstGeom prst="line">
                <a:avLst/>
              </a:prstGeom>
              <a:noFill/>
              <a:ln w="28575">
                <a:solidFill>
                  <a:srgbClr val="C0C0C0"/>
                </a:solidFill>
                <a:round/>
                <a:headEnd/>
                <a:tailEnd/>
              </a:ln>
              <a:effectLst/>
            </p:spPr>
            <p:txBody>
              <a:bodyPr/>
              <a:lstStyle/>
              <a:p>
                <a:endParaRPr lang="en-US"/>
              </a:p>
            </p:txBody>
          </p:sp>
          <p:sp>
            <p:nvSpPr>
              <p:cNvPr id="53" name="Line 69"/>
              <p:cNvSpPr>
                <a:spLocks noChangeAspect="1" noChangeShapeType="1"/>
              </p:cNvSpPr>
              <p:nvPr/>
            </p:nvSpPr>
            <p:spPr bwMode="auto">
              <a:xfrm flipV="1">
                <a:off x="3204" y="2794"/>
                <a:ext cx="181" cy="0"/>
              </a:xfrm>
              <a:prstGeom prst="line">
                <a:avLst/>
              </a:prstGeom>
              <a:noFill/>
              <a:ln w="28575">
                <a:solidFill>
                  <a:srgbClr val="C0C0C0"/>
                </a:solidFill>
                <a:round/>
                <a:headEnd/>
                <a:tailEnd/>
              </a:ln>
              <a:effectLst/>
            </p:spPr>
            <p:txBody>
              <a:bodyPr/>
              <a:lstStyle/>
              <a:p>
                <a:endParaRPr lang="en-US"/>
              </a:p>
            </p:txBody>
          </p:sp>
          <p:sp>
            <p:nvSpPr>
              <p:cNvPr id="54" name="Line 70"/>
              <p:cNvSpPr>
                <a:spLocks noChangeAspect="1" noChangeShapeType="1"/>
              </p:cNvSpPr>
              <p:nvPr/>
            </p:nvSpPr>
            <p:spPr bwMode="auto">
              <a:xfrm flipV="1">
                <a:off x="3178" y="2976"/>
                <a:ext cx="181" cy="0"/>
              </a:xfrm>
              <a:prstGeom prst="line">
                <a:avLst/>
              </a:prstGeom>
              <a:noFill/>
              <a:ln w="28575">
                <a:solidFill>
                  <a:srgbClr val="C0C0C0"/>
                </a:solidFill>
                <a:round/>
                <a:headEnd/>
                <a:tailEnd/>
              </a:ln>
              <a:effectLst/>
            </p:spPr>
            <p:txBody>
              <a:bodyPr/>
              <a:lstStyle/>
              <a:p>
                <a:endParaRPr lang="en-US"/>
              </a:p>
            </p:txBody>
          </p:sp>
          <p:sp>
            <p:nvSpPr>
              <p:cNvPr id="55" name="Line 71"/>
              <p:cNvSpPr>
                <a:spLocks noChangeAspect="1" noChangeShapeType="1"/>
              </p:cNvSpPr>
              <p:nvPr/>
            </p:nvSpPr>
            <p:spPr bwMode="auto">
              <a:xfrm flipV="1">
                <a:off x="3152" y="3157"/>
                <a:ext cx="181" cy="0"/>
              </a:xfrm>
              <a:prstGeom prst="line">
                <a:avLst/>
              </a:prstGeom>
              <a:noFill/>
              <a:ln w="28575">
                <a:solidFill>
                  <a:srgbClr val="C0C0C0"/>
                </a:solidFill>
                <a:round/>
                <a:headEnd/>
                <a:tailEnd/>
              </a:ln>
              <a:effectLst/>
            </p:spPr>
            <p:txBody>
              <a:bodyPr/>
              <a:lstStyle/>
              <a:p>
                <a:endParaRPr lang="en-US"/>
              </a:p>
            </p:txBody>
          </p:sp>
          <p:sp>
            <p:nvSpPr>
              <p:cNvPr id="56" name="Line 72"/>
              <p:cNvSpPr>
                <a:spLocks noChangeAspect="1" noChangeShapeType="1"/>
              </p:cNvSpPr>
              <p:nvPr/>
            </p:nvSpPr>
            <p:spPr bwMode="auto">
              <a:xfrm flipV="1">
                <a:off x="3152" y="2976"/>
                <a:ext cx="26" cy="182"/>
              </a:xfrm>
              <a:prstGeom prst="line">
                <a:avLst/>
              </a:prstGeom>
              <a:noFill/>
              <a:ln w="28575">
                <a:solidFill>
                  <a:srgbClr val="C0C0C0"/>
                </a:solidFill>
                <a:round/>
                <a:headEnd/>
                <a:tailEnd/>
              </a:ln>
              <a:effectLst/>
            </p:spPr>
            <p:txBody>
              <a:bodyPr/>
              <a:lstStyle/>
              <a:p>
                <a:endParaRPr lang="en-US"/>
              </a:p>
            </p:txBody>
          </p:sp>
          <p:sp>
            <p:nvSpPr>
              <p:cNvPr id="57" name="Line 73"/>
              <p:cNvSpPr>
                <a:spLocks noChangeAspect="1" noChangeShapeType="1"/>
              </p:cNvSpPr>
              <p:nvPr/>
            </p:nvSpPr>
            <p:spPr bwMode="auto">
              <a:xfrm flipV="1">
                <a:off x="3334" y="2976"/>
                <a:ext cx="25" cy="182"/>
              </a:xfrm>
              <a:prstGeom prst="line">
                <a:avLst/>
              </a:prstGeom>
              <a:noFill/>
              <a:ln w="28575">
                <a:solidFill>
                  <a:srgbClr val="C0C0C0"/>
                </a:solidFill>
                <a:round/>
                <a:headEnd/>
                <a:tailEnd/>
              </a:ln>
              <a:effectLst/>
            </p:spPr>
            <p:txBody>
              <a:bodyPr/>
              <a:lstStyle/>
              <a:p>
                <a:endParaRPr lang="en-US"/>
              </a:p>
            </p:txBody>
          </p:sp>
          <p:sp>
            <p:nvSpPr>
              <p:cNvPr id="58" name="Line 74"/>
              <p:cNvSpPr>
                <a:spLocks noChangeAspect="1" noChangeShapeType="1"/>
              </p:cNvSpPr>
              <p:nvPr/>
            </p:nvSpPr>
            <p:spPr bwMode="auto">
              <a:xfrm flipV="1">
                <a:off x="3489" y="2794"/>
                <a:ext cx="181" cy="0"/>
              </a:xfrm>
              <a:prstGeom prst="line">
                <a:avLst/>
              </a:prstGeom>
              <a:noFill/>
              <a:ln w="28575">
                <a:solidFill>
                  <a:srgbClr val="C0C0C0"/>
                </a:solidFill>
                <a:round/>
                <a:headEnd/>
                <a:tailEnd/>
              </a:ln>
              <a:effectLst/>
            </p:spPr>
            <p:txBody>
              <a:bodyPr/>
              <a:lstStyle/>
              <a:p>
                <a:endParaRPr lang="en-US"/>
              </a:p>
            </p:txBody>
          </p:sp>
          <p:sp>
            <p:nvSpPr>
              <p:cNvPr id="59" name="Line 75"/>
              <p:cNvSpPr>
                <a:spLocks noChangeAspect="1" noChangeShapeType="1"/>
              </p:cNvSpPr>
              <p:nvPr/>
            </p:nvSpPr>
            <p:spPr bwMode="auto">
              <a:xfrm flipV="1">
                <a:off x="3644" y="2794"/>
                <a:ext cx="26" cy="182"/>
              </a:xfrm>
              <a:prstGeom prst="line">
                <a:avLst/>
              </a:prstGeom>
              <a:noFill/>
              <a:ln w="28575">
                <a:solidFill>
                  <a:srgbClr val="C0C0C0"/>
                </a:solidFill>
                <a:round/>
                <a:headEnd/>
                <a:tailEnd/>
              </a:ln>
              <a:effectLst/>
            </p:spPr>
            <p:txBody>
              <a:bodyPr/>
              <a:lstStyle/>
              <a:p>
                <a:endParaRPr lang="en-US"/>
              </a:p>
            </p:txBody>
          </p:sp>
          <p:sp>
            <p:nvSpPr>
              <p:cNvPr id="60" name="Line 76"/>
              <p:cNvSpPr>
                <a:spLocks noChangeAspect="1" noChangeShapeType="1"/>
              </p:cNvSpPr>
              <p:nvPr/>
            </p:nvSpPr>
            <p:spPr bwMode="auto">
              <a:xfrm flipV="1">
                <a:off x="3619" y="2976"/>
                <a:ext cx="25" cy="182"/>
              </a:xfrm>
              <a:prstGeom prst="line">
                <a:avLst/>
              </a:prstGeom>
              <a:noFill/>
              <a:ln w="28575">
                <a:solidFill>
                  <a:srgbClr val="C0C0C0"/>
                </a:solidFill>
                <a:round/>
                <a:headEnd/>
                <a:tailEnd/>
              </a:ln>
              <a:effectLst/>
            </p:spPr>
            <p:txBody>
              <a:bodyPr/>
              <a:lstStyle/>
              <a:p>
                <a:endParaRPr lang="en-US"/>
              </a:p>
            </p:txBody>
          </p:sp>
          <p:sp>
            <p:nvSpPr>
              <p:cNvPr id="61" name="Line 77"/>
              <p:cNvSpPr>
                <a:spLocks noChangeAspect="1" noChangeShapeType="1"/>
              </p:cNvSpPr>
              <p:nvPr/>
            </p:nvSpPr>
            <p:spPr bwMode="auto">
              <a:xfrm flipV="1">
                <a:off x="3749" y="2794"/>
                <a:ext cx="26" cy="182"/>
              </a:xfrm>
              <a:prstGeom prst="line">
                <a:avLst/>
              </a:prstGeom>
              <a:noFill/>
              <a:ln w="28575">
                <a:solidFill>
                  <a:srgbClr val="C0C0C0"/>
                </a:solidFill>
                <a:round/>
                <a:headEnd/>
                <a:tailEnd/>
              </a:ln>
              <a:effectLst/>
            </p:spPr>
            <p:txBody>
              <a:bodyPr/>
              <a:lstStyle/>
              <a:p>
                <a:endParaRPr lang="en-US"/>
              </a:p>
            </p:txBody>
          </p:sp>
          <p:sp>
            <p:nvSpPr>
              <p:cNvPr id="62" name="Line 78"/>
              <p:cNvSpPr>
                <a:spLocks noChangeAspect="1" noChangeShapeType="1"/>
              </p:cNvSpPr>
              <p:nvPr/>
            </p:nvSpPr>
            <p:spPr bwMode="auto">
              <a:xfrm flipV="1">
                <a:off x="3775" y="2794"/>
                <a:ext cx="181" cy="0"/>
              </a:xfrm>
              <a:prstGeom prst="line">
                <a:avLst/>
              </a:prstGeom>
              <a:noFill/>
              <a:ln w="28575">
                <a:solidFill>
                  <a:srgbClr val="C0C0C0"/>
                </a:solidFill>
                <a:round/>
                <a:headEnd/>
                <a:tailEnd/>
              </a:ln>
              <a:effectLst/>
            </p:spPr>
            <p:txBody>
              <a:bodyPr/>
              <a:lstStyle/>
              <a:p>
                <a:endParaRPr lang="en-US"/>
              </a:p>
            </p:txBody>
          </p:sp>
          <p:sp>
            <p:nvSpPr>
              <p:cNvPr id="63" name="Line 79"/>
              <p:cNvSpPr>
                <a:spLocks noChangeAspect="1" noChangeShapeType="1"/>
              </p:cNvSpPr>
              <p:nvPr/>
            </p:nvSpPr>
            <p:spPr bwMode="auto">
              <a:xfrm flipV="1">
                <a:off x="3749" y="2976"/>
                <a:ext cx="181" cy="0"/>
              </a:xfrm>
              <a:prstGeom prst="line">
                <a:avLst/>
              </a:prstGeom>
              <a:noFill/>
              <a:ln w="28575">
                <a:solidFill>
                  <a:srgbClr val="C0C0C0"/>
                </a:solidFill>
                <a:round/>
                <a:headEnd/>
                <a:tailEnd/>
              </a:ln>
              <a:effectLst/>
            </p:spPr>
            <p:txBody>
              <a:bodyPr/>
              <a:lstStyle/>
              <a:p>
                <a:endParaRPr lang="en-US"/>
              </a:p>
            </p:txBody>
          </p:sp>
          <p:sp>
            <p:nvSpPr>
              <p:cNvPr id="64" name="Line 80"/>
              <p:cNvSpPr>
                <a:spLocks noChangeAspect="1" noChangeShapeType="1"/>
              </p:cNvSpPr>
              <p:nvPr/>
            </p:nvSpPr>
            <p:spPr bwMode="auto">
              <a:xfrm flipV="1">
                <a:off x="3723" y="3157"/>
                <a:ext cx="181" cy="0"/>
              </a:xfrm>
              <a:prstGeom prst="line">
                <a:avLst/>
              </a:prstGeom>
              <a:noFill/>
              <a:ln w="28575">
                <a:solidFill>
                  <a:srgbClr val="C0C0C0"/>
                </a:solidFill>
                <a:round/>
                <a:headEnd/>
                <a:tailEnd/>
              </a:ln>
              <a:effectLst/>
            </p:spPr>
            <p:txBody>
              <a:bodyPr/>
              <a:lstStyle/>
              <a:p>
                <a:endParaRPr lang="en-US"/>
              </a:p>
            </p:txBody>
          </p:sp>
          <p:sp>
            <p:nvSpPr>
              <p:cNvPr id="65" name="Line 81"/>
              <p:cNvSpPr>
                <a:spLocks noChangeAspect="1" noChangeShapeType="1"/>
              </p:cNvSpPr>
              <p:nvPr/>
            </p:nvSpPr>
            <p:spPr bwMode="auto">
              <a:xfrm flipV="1">
                <a:off x="3723" y="2976"/>
                <a:ext cx="26" cy="182"/>
              </a:xfrm>
              <a:prstGeom prst="line">
                <a:avLst/>
              </a:prstGeom>
              <a:noFill/>
              <a:ln w="28575">
                <a:solidFill>
                  <a:srgbClr val="C0C0C0"/>
                </a:solidFill>
                <a:round/>
                <a:headEnd/>
                <a:tailEnd/>
              </a:ln>
              <a:effectLst/>
            </p:spPr>
            <p:txBody>
              <a:bodyPr/>
              <a:lstStyle/>
              <a:p>
                <a:endParaRPr lang="en-US"/>
              </a:p>
            </p:txBody>
          </p:sp>
          <p:sp>
            <p:nvSpPr>
              <p:cNvPr id="66" name="Line 82"/>
              <p:cNvSpPr>
                <a:spLocks noChangeAspect="1" noChangeShapeType="1"/>
              </p:cNvSpPr>
              <p:nvPr/>
            </p:nvSpPr>
            <p:spPr bwMode="auto">
              <a:xfrm flipV="1">
                <a:off x="3905" y="2976"/>
                <a:ext cx="25" cy="182"/>
              </a:xfrm>
              <a:prstGeom prst="line">
                <a:avLst/>
              </a:prstGeom>
              <a:noFill/>
              <a:ln w="28575">
                <a:solidFill>
                  <a:srgbClr val="C0C0C0"/>
                </a:solidFill>
                <a:round/>
                <a:headEnd/>
                <a:tailEnd/>
              </a:ln>
              <a:effectLst/>
            </p:spPr>
            <p:txBody>
              <a:bodyPr/>
              <a:lstStyle/>
              <a:p>
                <a:endParaRPr lang="en-US"/>
              </a:p>
            </p:txBody>
          </p:sp>
          <p:sp>
            <p:nvSpPr>
              <p:cNvPr id="67" name="Line 83"/>
              <p:cNvSpPr>
                <a:spLocks noChangeAspect="1" noChangeShapeType="1"/>
              </p:cNvSpPr>
              <p:nvPr/>
            </p:nvSpPr>
            <p:spPr bwMode="auto">
              <a:xfrm flipV="1">
                <a:off x="4034" y="2794"/>
                <a:ext cx="26" cy="182"/>
              </a:xfrm>
              <a:prstGeom prst="line">
                <a:avLst/>
              </a:prstGeom>
              <a:noFill/>
              <a:ln w="28575">
                <a:solidFill>
                  <a:srgbClr val="C0C0C0"/>
                </a:solidFill>
                <a:round/>
                <a:headEnd/>
                <a:tailEnd/>
              </a:ln>
              <a:effectLst/>
            </p:spPr>
            <p:txBody>
              <a:bodyPr/>
              <a:lstStyle/>
              <a:p>
                <a:endParaRPr lang="en-US"/>
              </a:p>
            </p:txBody>
          </p:sp>
          <p:sp>
            <p:nvSpPr>
              <p:cNvPr id="68" name="Line 84"/>
              <p:cNvSpPr>
                <a:spLocks noChangeAspect="1" noChangeShapeType="1"/>
              </p:cNvSpPr>
              <p:nvPr/>
            </p:nvSpPr>
            <p:spPr bwMode="auto">
              <a:xfrm flipV="1">
                <a:off x="4060" y="2794"/>
                <a:ext cx="181" cy="0"/>
              </a:xfrm>
              <a:prstGeom prst="line">
                <a:avLst/>
              </a:prstGeom>
              <a:noFill/>
              <a:ln w="28575">
                <a:solidFill>
                  <a:srgbClr val="C0C0C0"/>
                </a:solidFill>
                <a:round/>
                <a:headEnd/>
                <a:tailEnd/>
              </a:ln>
              <a:effectLst/>
            </p:spPr>
            <p:txBody>
              <a:bodyPr/>
              <a:lstStyle/>
              <a:p>
                <a:endParaRPr lang="en-US"/>
              </a:p>
            </p:txBody>
          </p:sp>
          <p:sp>
            <p:nvSpPr>
              <p:cNvPr id="69" name="Line 85"/>
              <p:cNvSpPr>
                <a:spLocks noChangeAspect="1" noChangeShapeType="1"/>
              </p:cNvSpPr>
              <p:nvPr/>
            </p:nvSpPr>
            <p:spPr bwMode="auto">
              <a:xfrm flipV="1">
                <a:off x="4034" y="2976"/>
                <a:ext cx="181" cy="0"/>
              </a:xfrm>
              <a:prstGeom prst="line">
                <a:avLst/>
              </a:prstGeom>
              <a:noFill/>
              <a:ln w="28575">
                <a:solidFill>
                  <a:srgbClr val="C0C0C0"/>
                </a:solidFill>
                <a:round/>
                <a:headEnd/>
                <a:tailEnd/>
              </a:ln>
              <a:effectLst/>
            </p:spPr>
            <p:txBody>
              <a:bodyPr/>
              <a:lstStyle/>
              <a:p>
                <a:endParaRPr lang="en-US"/>
              </a:p>
            </p:txBody>
          </p:sp>
          <p:sp>
            <p:nvSpPr>
              <p:cNvPr id="70" name="Line 86"/>
              <p:cNvSpPr>
                <a:spLocks noChangeAspect="1" noChangeShapeType="1"/>
              </p:cNvSpPr>
              <p:nvPr/>
            </p:nvSpPr>
            <p:spPr bwMode="auto">
              <a:xfrm flipV="1">
                <a:off x="4008" y="3157"/>
                <a:ext cx="181" cy="0"/>
              </a:xfrm>
              <a:prstGeom prst="line">
                <a:avLst/>
              </a:prstGeom>
              <a:noFill/>
              <a:ln w="28575">
                <a:solidFill>
                  <a:srgbClr val="C0C0C0"/>
                </a:solidFill>
                <a:round/>
                <a:headEnd/>
                <a:tailEnd/>
              </a:ln>
              <a:effectLst/>
            </p:spPr>
            <p:txBody>
              <a:bodyPr/>
              <a:lstStyle/>
              <a:p>
                <a:endParaRPr lang="en-US"/>
              </a:p>
            </p:txBody>
          </p:sp>
          <p:sp>
            <p:nvSpPr>
              <p:cNvPr id="71" name="Line 87"/>
              <p:cNvSpPr>
                <a:spLocks noChangeAspect="1" noChangeShapeType="1"/>
              </p:cNvSpPr>
              <p:nvPr/>
            </p:nvSpPr>
            <p:spPr bwMode="auto">
              <a:xfrm flipV="1">
                <a:off x="4190" y="2976"/>
                <a:ext cx="25" cy="182"/>
              </a:xfrm>
              <a:prstGeom prst="line">
                <a:avLst/>
              </a:prstGeom>
              <a:noFill/>
              <a:ln w="28575">
                <a:solidFill>
                  <a:srgbClr val="C0C0C0"/>
                </a:solidFill>
                <a:round/>
                <a:headEnd/>
                <a:tailEnd/>
              </a:ln>
              <a:effectLst/>
            </p:spPr>
            <p:txBody>
              <a:bodyPr/>
              <a:lstStyle/>
              <a:p>
                <a:endParaRPr lang="en-US"/>
              </a:p>
            </p:txBody>
          </p:sp>
        </p:grpSp>
      </p:grpSp>
      <p:sp>
        <p:nvSpPr>
          <p:cNvPr id="98" name="Rectangle 4"/>
          <p:cNvSpPr>
            <a:spLocks noChangeArrowheads="1"/>
          </p:cNvSpPr>
          <p:nvPr/>
        </p:nvSpPr>
        <p:spPr bwMode="auto">
          <a:xfrm>
            <a:off x="4860032" y="5709816"/>
            <a:ext cx="1385888" cy="671512"/>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Transmitter</a:t>
            </a:r>
          </a:p>
        </p:txBody>
      </p:sp>
      <p:sp>
        <p:nvSpPr>
          <p:cNvPr id="99" name="Rectangle 13"/>
          <p:cNvSpPr>
            <a:spLocks noChangeArrowheads="1"/>
          </p:cNvSpPr>
          <p:nvPr/>
        </p:nvSpPr>
        <p:spPr bwMode="auto">
          <a:xfrm>
            <a:off x="4929882" y="6044778"/>
            <a:ext cx="554038" cy="269875"/>
          </a:xfrm>
          <a:prstGeom prst="rect">
            <a:avLst/>
          </a:prstGeom>
          <a:solidFill>
            <a:srgbClr val="C0C0C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CPU</a:t>
            </a:r>
          </a:p>
        </p:txBody>
      </p:sp>
      <p:grpSp>
        <p:nvGrpSpPr>
          <p:cNvPr id="6" name="Group 99"/>
          <p:cNvGrpSpPr/>
          <p:nvPr/>
        </p:nvGrpSpPr>
        <p:grpSpPr>
          <a:xfrm>
            <a:off x="7499944" y="4917298"/>
            <a:ext cx="693738" cy="671513"/>
            <a:chOff x="3039046" y="5373216"/>
            <a:chExt cx="693738" cy="671513"/>
          </a:xfrm>
        </p:grpSpPr>
        <p:sp>
          <p:nvSpPr>
            <p:cNvPr id="113" name="Rectangle 12"/>
            <p:cNvSpPr>
              <a:spLocks noChangeArrowheads="1"/>
            </p:cNvSpPr>
            <p:nvPr/>
          </p:nvSpPr>
          <p:spPr bwMode="auto">
            <a:xfrm>
              <a:off x="3039046" y="5373216"/>
              <a:ext cx="693738" cy="671513"/>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CTRL</a:t>
              </a:r>
            </a:p>
          </p:txBody>
        </p:sp>
        <p:sp>
          <p:nvSpPr>
            <p:cNvPr id="114" name="Rectangle 14"/>
            <p:cNvSpPr>
              <a:spLocks noChangeArrowheads="1"/>
            </p:cNvSpPr>
            <p:nvPr/>
          </p:nvSpPr>
          <p:spPr bwMode="auto">
            <a:xfrm>
              <a:off x="3108896" y="5697538"/>
              <a:ext cx="555625" cy="269875"/>
            </a:xfrm>
            <a:prstGeom prst="rect">
              <a:avLst/>
            </a:prstGeom>
            <a:solidFill>
              <a:srgbClr val="C0C0C0"/>
            </a:solidFill>
            <a:ln w="9525">
              <a:solidFill>
                <a:schemeClr val="tx1"/>
              </a:solidFill>
              <a:miter lim="800000"/>
              <a:headEnd/>
              <a:tailEnd/>
            </a:ln>
          </p:spPr>
          <p:txBody>
            <a:bodyPr wrap="none" lIns="80746" tIns="41988" rIns="80746" bIns="41988" anchor="ctr"/>
            <a:lstStyle/>
            <a:p>
              <a:pPr algn="ctr" defTabSz="820738" eaLnBrk="0" hangingPunct="0"/>
              <a:r>
                <a:rPr lang="en-US">
                  <a:solidFill>
                    <a:schemeClr val="tx1"/>
                  </a:solidFill>
                </a:rPr>
                <a:t>CPU</a:t>
              </a:r>
            </a:p>
          </p:txBody>
        </p:sp>
      </p:grpSp>
      <p:sp>
        <p:nvSpPr>
          <p:cNvPr id="101" name="Rectangle 15"/>
          <p:cNvSpPr>
            <a:spLocks noChangeArrowheads="1"/>
          </p:cNvSpPr>
          <p:nvPr/>
        </p:nvSpPr>
        <p:spPr bwMode="auto">
          <a:xfrm>
            <a:off x="6804248" y="4772587"/>
            <a:ext cx="2079625" cy="134938"/>
          </a:xfrm>
          <a:prstGeom prst="rect">
            <a:avLst/>
          </a:prstGeom>
          <a:solidFill>
            <a:srgbClr val="339966"/>
          </a:solidFill>
          <a:ln w="9525">
            <a:solidFill>
              <a:schemeClr val="tx1"/>
            </a:solidFill>
            <a:miter lim="800000"/>
            <a:headEnd/>
            <a:tailEnd/>
          </a:ln>
        </p:spPr>
        <p:txBody>
          <a:bodyPr wrap="none" lIns="90000" tIns="46800" rIns="90000" bIns="46800" anchor="ctr"/>
          <a:lstStyle/>
          <a:p>
            <a:pPr algn="ctr" eaLnBrk="0" hangingPunct="0"/>
            <a:endParaRPr lang="en-US"/>
          </a:p>
        </p:txBody>
      </p:sp>
      <p:grpSp>
        <p:nvGrpSpPr>
          <p:cNvPr id="7" name="Group 21"/>
          <p:cNvGrpSpPr>
            <a:grpSpLocks/>
          </p:cNvGrpSpPr>
          <p:nvPr/>
        </p:nvGrpSpPr>
        <p:grpSpPr bwMode="auto">
          <a:xfrm>
            <a:off x="6804248" y="4917298"/>
            <a:ext cx="692150" cy="671520"/>
            <a:chOff x="2154" y="3378"/>
            <a:chExt cx="436" cy="423"/>
          </a:xfrm>
        </p:grpSpPr>
        <p:sp>
          <p:nvSpPr>
            <p:cNvPr id="110" name="Rectangle 22"/>
            <p:cNvSpPr>
              <a:spLocks noChangeArrowheads="1"/>
            </p:cNvSpPr>
            <p:nvPr/>
          </p:nvSpPr>
          <p:spPr bwMode="auto">
            <a:xfrm>
              <a:off x="2154" y="3378"/>
              <a:ext cx="436" cy="423"/>
            </a:xfrm>
            <a:prstGeom prst="rect">
              <a:avLst/>
            </a:prstGeom>
            <a:solidFill>
              <a:schemeClr val="accent1"/>
            </a:solidFill>
            <a:ln w="9525">
              <a:solidFill>
                <a:schemeClr val="tx1"/>
              </a:solidFill>
              <a:miter lim="800000"/>
              <a:headEnd/>
              <a:tailEnd/>
            </a:ln>
          </p:spPr>
          <p:txBody>
            <a:bodyPr wrap="none" lIns="80746" tIns="41988" rIns="80746" bIns="41988"/>
            <a:lstStyle/>
            <a:p>
              <a:pPr algn="ctr" defTabSz="820738" eaLnBrk="0" hangingPunct="0"/>
              <a:r>
                <a:rPr lang="en-US">
                  <a:solidFill>
                    <a:schemeClr val="tx1"/>
                  </a:solidFill>
                </a:rPr>
                <a:t>AI</a:t>
              </a:r>
            </a:p>
          </p:txBody>
        </p:sp>
        <p:sp>
          <p:nvSpPr>
            <p:cNvPr id="112" name="Rectangle 23"/>
            <p:cNvSpPr>
              <a:spLocks noChangeArrowheads="1"/>
            </p:cNvSpPr>
            <p:nvPr/>
          </p:nvSpPr>
          <p:spPr bwMode="auto">
            <a:xfrm>
              <a:off x="2197" y="3589"/>
              <a:ext cx="350" cy="170"/>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dirty="0">
                  <a:solidFill>
                    <a:schemeClr val="tx1"/>
                  </a:solidFill>
                </a:rPr>
                <a:t>FF</a:t>
              </a:r>
            </a:p>
          </p:txBody>
        </p:sp>
      </p:grpSp>
      <p:sp>
        <p:nvSpPr>
          <p:cNvPr id="104" name="Rectangle 24"/>
          <p:cNvSpPr>
            <a:spLocks noChangeArrowheads="1"/>
          </p:cNvSpPr>
          <p:nvPr/>
        </p:nvSpPr>
        <p:spPr bwMode="auto">
          <a:xfrm>
            <a:off x="5631391" y="6035317"/>
            <a:ext cx="554038" cy="269878"/>
          </a:xfrm>
          <a:prstGeom prst="rect">
            <a:avLst/>
          </a:prstGeom>
          <a:solidFill>
            <a:srgbClr val="808080"/>
          </a:solidFill>
          <a:ln w="9525">
            <a:solidFill>
              <a:schemeClr val="tx1"/>
            </a:solidFill>
            <a:miter lim="800000"/>
            <a:headEnd/>
            <a:tailEnd/>
          </a:ln>
        </p:spPr>
        <p:txBody>
          <a:bodyPr wrap="none" lIns="80746" tIns="41988" rIns="80746" bIns="41988" anchor="ctr"/>
          <a:lstStyle/>
          <a:p>
            <a:pPr algn="ctr" defTabSz="820738" eaLnBrk="0" hangingPunct="0"/>
            <a:r>
              <a:rPr lang="en-US" dirty="0">
                <a:solidFill>
                  <a:schemeClr val="tx1"/>
                </a:solidFill>
              </a:rPr>
              <a:t>FF</a:t>
            </a:r>
          </a:p>
        </p:txBody>
      </p:sp>
      <p:sp>
        <p:nvSpPr>
          <p:cNvPr id="105" name="Text Box 25"/>
          <p:cNvSpPr txBox="1">
            <a:spLocks noChangeArrowheads="1"/>
          </p:cNvSpPr>
          <p:nvPr/>
        </p:nvSpPr>
        <p:spPr bwMode="auto">
          <a:xfrm>
            <a:off x="6268590" y="5900379"/>
            <a:ext cx="903657" cy="331017"/>
          </a:xfrm>
          <a:prstGeom prst="rect">
            <a:avLst/>
          </a:prstGeom>
          <a:noFill/>
          <a:ln w="9525">
            <a:noFill/>
            <a:miter lim="800000"/>
            <a:headEnd/>
            <a:tailEnd/>
          </a:ln>
        </p:spPr>
        <p:txBody>
          <a:bodyPr wrap="none" lIns="80746" tIns="41988" rIns="80746" bIns="41988">
            <a:spAutoFit/>
          </a:bodyPr>
          <a:lstStyle/>
          <a:p>
            <a:pPr defTabSz="820738" eaLnBrk="0" hangingPunct="0"/>
            <a:r>
              <a:rPr lang="en-US" dirty="0">
                <a:solidFill>
                  <a:schemeClr val="tx1"/>
                </a:solidFill>
              </a:rPr>
              <a:t>123.456</a:t>
            </a:r>
          </a:p>
        </p:txBody>
      </p:sp>
      <p:sp>
        <p:nvSpPr>
          <p:cNvPr id="107" name="Freeform 33"/>
          <p:cNvSpPr>
            <a:spLocks/>
          </p:cNvSpPr>
          <p:nvPr/>
        </p:nvSpPr>
        <p:spPr bwMode="auto">
          <a:xfrm>
            <a:off x="6245754" y="5588818"/>
            <a:ext cx="918534" cy="567151"/>
          </a:xfrm>
          <a:custGeom>
            <a:avLst/>
            <a:gdLst>
              <a:gd name="T0" fmla="*/ 0 w 816"/>
              <a:gd name="T1" fmla="*/ 144463 h 91"/>
              <a:gd name="T2" fmla="*/ 1295400 w 816"/>
              <a:gd name="T3" fmla="*/ 144463 h 91"/>
              <a:gd name="T4" fmla="*/ 1295400 w 816"/>
              <a:gd name="T5" fmla="*/ 0 h 91"/>
              <a:gd name="T6" fmla="*/ 0 60000 65536"/>
              <a:gd name="T7" fmla="*/ 0 60000 65536"/>
              <a:gd name="T8" fmla="*/ 0 60000 65536"/>
              <a:gd name="T9" fmla="*/ 0 w 816"/>
              <a:gd name="T10" fmla="*/ 0 h 91"/>
              <a:gd name="T11" fmla="*/ 816 w 816"/>
              <a:gd name="T12" fmla="*/ 91 h 91"/>
            </a:gdLst>
            <a:ahLst/>
            <a:cxnLst>
              <a:cxn ang="T6">
                <a:pos x="T0" y="T1"/>
              </a:cxn>
              <a:cxn ang="T7">
                <a:pos x="T2" y="T3"/>
              </a:cxn>
              <a:cxn ang="T8">
                <a:pos x="T4" y="T5"/>
              </a:cxn>
            </a:cxnLst>
            <a:rect l="T9" t="T10" r="T11" b="T12"/>
            <a:pathLst>
              <a:path w="816" h="91">
                <a:moveTo>
                  <a:pt x="0" y="91"/>
                </a:moveTo>
                <a:lnTo>
                  <a:pt x="816" y="91"/>
                </a:lnTo>
                <a:lnTo>
                  <a:pt x="816" y="0"/>
                </a:lnTo>
              </a:path>
            </a:pathLst>
          </a:custGeom>
          <a:noFill/>
          <a:ln w="9525" cap="flat" cmpd="sng">
            <a:solidFill>
              <a:schemeClr val="tx1"/>
            </a:solidFill>
            <a:prstDash val="solid"/>
            <a:round/>
            <a:headEnd type="none" w="med" len="med"/>
            <a:tailEnd type="triangle" w="med" len="med"/>
          </a:ln>
        </p:spPr>
        <p:txBody>
          <a:bodyPr wrap="none" anchor="ctr"/>
          <a:lstStyle/>
          <a:p>
            <a:endParaRPr lang="en-US"/>
          </a:p>
        </p:txBody>
      </p:sp>
      <p:sp>
        <p:nvSpPr>
          <p:cNvPr id="108" name="Text Box 31"/>
          <p:cNvSpPr txBox="1">
            <a:spLocks noChangeArrowheads="1"/>
          </p:cNvSpPr>
          <p:nvPr/>
        </p:nvSpPr>
        <p:spPr bwMode="auto">
          <a:xfrm>
            <a:off x="5638103" y="4437112"/>
            <a:ext cx="1119195" cy="584763"/>
          </a:xfrm>
          <a:prstGeom prst="rect">
            <a:avLst/>
          </a:prstGeom>
          <a:noFill/>
          <a:ln w="9525" algn="ctr">
            <a:noFill/>
            <a:miter lim="800000"/>
            <a:headEnd/>
            <a:tailEnd/>
          </a:ln>
        </p:spPr>
        <p:txBody>
          <a:bodyPr wrap="none" lIns="91429" tIns="45714" rIns="91429" bIns="45714">
            <a:spAutoFit/>
          </a:bodyPr>
          <a:lstStyle/>
          <a:p>
            <a:pPr algn="ctr" eaLnBrk="0" hangingPunct="0"/>
            <a:r>
              <a:rPr lang="en-US" dirty="0"/>
              <a:t>Range</a:t>
            </a:r>
          </a:p>
          <a:p>
            <a:pPr algn="ctr" eaLnBrk="0" hangingPunct="0"/>
            <a:r>
              <a:rPr lang="en-US" dirty="0"/>
              <a:t>0-400 </a:t>
            </a:r>
            <a:r>
              <a:rPr lang="en-US" dirty="0" err="1"/>
              <a:t>kPa</a:t>
            </a:r>
            <a:endParaRPr lang="en-US" dirty="0"/>
          </a:p>
        </p:txBody>
      </p:sp>
      <p:sp>
        <p:nvSpPr>
          <p:cNvPr id="109" name="Line 32"/>
          <p:cNvSpPr>
            <a:spLocks noChangeShapeType="1"/>
          </p:cNvSpPr>
          <p:nvPr/>
        </p:nvSpPr>
        <p:spPr bwMode="auto">
          <a:xfrm>
            <a:off x="6156176" y="5012755"/>
            <a:ext cx="1432179" cy="192576"/>
          </a:xfrm>
          <a:prstGeom prst="line">
            <a:avLst/>
          </a:prstGeom>
          <a:noFill/>
          <a:ln w="9525">
            <a:solidFill>
              <a:schemeClr val="tx1"/>
            </a:solidFill>
            <a:round/>
            <a:headEnd/>
            <a:tailEnd type="triangle" w="med" len="med"/>
          </a:ln>
        </p:spPr>
        <p:txBody>
          <a:bodyPr wrap="none" anchor="ctr"/>
          <a:lstStyle/>
          <a:p>
            <a:endParaRPr lang="en-US"/>
          </a:p>
        </p:txBody>
      </p:sp>
      <p:sp>
        <p:nvSpPr>
          <p:cNvPr id="115" name="Text Box 31"/>
          <p:cNvSpPr txBox="1">
            <a:spLocks noChangeArrowheads="1"/>
          </p:cNvSpPr>
          <p:nvPr/>
        </p:nvSpPr>
        <p:spPr bwMode="auto">
          <a:xfrm>
            <a:off x="1292565" y="4437112"/>
            <a:ext cx="1119195" cy="584763"/>
          </a:xfrm>
          <a:prstGeom prst="rect">
            <a:avLst/>
          </a:prstGeom>
          <a:noFill/>
          <a:ln w="9525" algn="ctr">
            <a:noFill/>
            <a:miter lim="800000"/>
            <a:headEnd/>
            <a:tailEnd/>
          </a:ln>
        </p:spPr>
        <p:txBody>
          <a:bodyPr wrap="none" lIns="91429" tIns="45714" rIns="91429" bIns="45714">
            <a:spAutoFit/>
          </a:bodyPr>
          <a:lstStyle/>
          <a:p>
            <a:pPr algn="ctr" eaLnBrk="0" hangingPunct="0"/>
            <a:r>
              <a:rPr lang="en-US" dirty="0"/>
              <a:t>Range</a:t>
            </a:r>
          </a:p>
          <a:p>
            <a:pPr algn="ctr" eaLnBrk="0" hangingPunct="0"/>
            <a:r>
              <a:rPr lang="en-US" dirty="0"/>
              <a:t>0-400 </a:t>
            </a:r>
            <a:r>
              <a:rPr lang="en-US" dirty="0" err="1"/>
              <a:t>kPa</a:t>
            </a:r>
            <a:endParaRPr lang="en-US" dirty="0"/>
          </a:p>
        </p:txBody>
      </p:sp>
      <p:sp>
        <p:nvSpPr>
          <p:cNvPr id="116" name="Text Box 31"/>
          <p:cNvSpPr txBox="1">
            <a:spLocks noChangeArrowheads="1"/>
          </p:cNvSpPr>
          <p:nvPr/>
        </p:nvSpPr>
        <p:spPr bwMode="auto">
          <a:xfrm>
            <a:off x="467544" y="5148493"/>
            <a:ext cx="1119195" cy="584763"/>
          </a:xfrm>
          <a:prstGeom prst="rect">
            <a:avLst/>
          </a:prstGeom>
          <a:noFill/>
          <a:ln w="9525" algn="ctr">
            <a:noFill/>
            <a:miter lim="800000"/>
            <a:headEnd/>
            <a:tailEnd/>
          </a:ln>
        </p:spPr>
        <p:txBody>
          <a:bodyPr wrap="none" lIns="91429" tIns="45714" rIns="91429" bIns="45714">
            <a:spAutoFit/>
          </a:bodyPr>
          <a:lstStyle/>
          <a:p>
            <a:pPr algn="ctr" eaLnBrk="0" hangingPunct="0"/>
            <a:r>
              <a:rPr lang="en-US" dirty="0">
                <a:solidFill>
                  <a:srgbClr val="FF0000"/>
                </a:solidFill>
              </a:rPr>
              <a:t>Range</a:t>
            </a:r>
          </a:p>
          <a:p>
            <a:pPr algn="ctr" eaLnBrk="0" hangingPunct="0"/>
            <a:r>
              <a:rPr lang="en-US" dirty="0">
                <a:solidFill>
                  <a:srgbClr val="FF0000"/>
                </a:solidFill>
              </a:rPr>
              <a:t>0-800 </a:t>
            </a:r>
            <a:r>
              <a:rPr lang="en-US" dirty="0" err="1">
                <a:solidFill>
                  <a:srgbClr val="FF0000"/>
                </a:solidFill>
              </a:rPr>
              <a:t>kPa</a:t>
            </a:r>
            <a:endParaRPr lang="en-US" dirty="0">
              <a:solidFill>
                <a:srgbClr val="FF0000"/>
              </a:solidFill>
            </a:endParaRPr>
          </a:p>
        </p:txBody>
      </p:sp>
      <p:sp>
        <p:nvSpPr>
          <p:cNvPr id="117" name="Text Box 58"/>
          <p:cNvSpPr txBox="1">
            <a:spLocks noChangeArrowheads="1"/>
          </p:cNvSpPr>
          <p:nvPr/>
        </p:nvSpPr>
        <p:spPr bwMode="auto">
          <a:xfrm>
            <a:off x="4554914" y="6381328"/>
            <a:ext cx="2249334" cy="338554"/>
          </a:xfrm>
          <a:prstGeom prst="rect">
            <a:avLst/>
          </a:prstGeom>
          <a:noFill/>
          <a:ln w="9525" algn="ctr">
            <a:noFill/>
            <a:miter lim="800000"/>
            <a:headEnd/>
            <a:tailEnd/>
          </a:ln>
        </p:spPr>
        <p:txBody>
          <a:bodyPr wrap="none">
            <a:spAutoFit/>
          </a:bodyPr>
          <a:lstStyle/>
          <a:p>
            <a:pPr algn="ctr" eaLnBrk="0" hangingPunct="0"/>
            <a:r>
              <a:rPr lang="en-US" dirty="0"/>
              <a:t>Process: 123.456 </a:t>
            </a:r>
            <a:r>
              <a:rPr lang="en-US" dirty="0" err="1"/>
              <a:t>kPa</a:t>
            </a:r>
            <a:endParaRPr lang="en-US" dirty="0"/>
          </a:p>
        </p:txBody>
      </p:sp>
    </p:spTree>
    <p:extLst>
      <p:ext uri="{BB962C8B-B14F-4D97-AF65-F5344CB8AC3E}">
        <p14:creationId xmlns:p14="http://schemas.microsoft.com/office/powerpoint/2010/main" val="231557440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3" descr="Topworx Valvetop DXP"/>
          <p:cNvPicPr>
            <a:picLocks noChangeAspect="1" noChangeArrowheads="1"/>
          </p:cNvPicPr>
          <p:nvPr/>
        </p:nvPicPr>
        <p:blipFill>
          <a:blip r:embed="rId3" cstate="print"/>
          <a:srcRect/>
          <a:stretch>
            <a:fillRect/>
          </a:stretch>
        </p:blipFill>
        <p:spPr bwMode="auto">
          <a:xfrm>
            <a:off x="3657275" y="3861048"/>
            <a:ext cx="1418782" cy="2808312"/>
          </a:xfrm>
          <a:prstGeom prst="rect">
            <a:avLst/>
          </a:prstGeom>
          <a:noFill/>
          <a:ln w="9525">
            <a:noFill/>
            <a:miter lim="800000"/>
            <a:headEnd/>
            <a:tailEnd/>
          </a:ln>
          <a:effectLst/>
        </p:spPr>
      </p:pic>
      <p:sp>
        <p:nvSpPr>
          <p:cNvPr id="484354" name="Rectangle 2"/>
          <p:cNvSpPr>
            <a:spLocks noGrp="1" noChangeArrowheads="1"/>
          </p:cNvSpPr>
          <p:nvPr>
            <p:ph type="title"/>
          </p:nvPr>
        </p:nvSpPr>
        <p:spPr/>
        <p:txBody>
          <a:bodyPr/>
          <a:lstStyle/>
          <a:p>
            <a:r>
              <a:rPr lang="en-US" dirty="0"/>
              <a:t>Intelligent Two-Wire On-Off Valves</a:t>
            </a:r>
            <a:br>
              <a:rPr lang="en-US" dirty="0"/>
            </a:br>
            <a:r>
              <a:rPr lang="en-US" dirty="0"/>
              <a:t>- Fieldbus Does Discrete Too</a:t>
            </a:r>
          </a:p>
        </p:txBody>
      </p:sp>
      <p:sp>
        <p:nvSpPr>
          <p:cNvPr id="484355" name="Rectangle 3"/>
          <p:cNvSpPr>
            <a:spLocks noGrp="1" noChangeArrowheads="1"/>
          </p:cNvSpPr>
          <p:nvPr>
            <p:ph sz="half" idx="1"/>
          </p:nvPr>
        </p:nvSpPr>
        <p:spPr/>
        <p:txBody>
          <a:bodyPr/>
          <a:lstStyle/>
          <a:p>
            <a:pPr>
              <a:buNone/>
            </a:pPr>
            <a:r>
              <a:rPr lang="en-US" dirty="0"/>
              <a:t>Hardwired</a:t>
            </a:r>
          </a:p>
          <a:p>
            <a:r>
              <a:rPr lang="en-US" dirty="0"/>
              <a:t>Three pairs of wires per On-Off valve</a:t>
            </a:r>
          </a:p>
          <a:p>
            <a:r>
              <a:rPr lang="en-US" dirty="0"/>
              <a:t>Three I/O channels per On-Off valve</a:t>
            </a:r>
          </a:p>
          <a:p>
            <a:r>
              <a:rPr lang="en-US" dirty="0"/>
              <a:t>HART not applicable to On-Off devices</a:t>
            </a:r>
          </a:p>
          <a:p>
            <a:r>
              <a:rPr lang="en-US" dirty="0"/>
              <a:t>Problems finding safety barrier compatible with solenoids</a:t>
            </a:r>
          </a:p>
          <a:p>
            <a:endParaRPr lang="en-US" dirty="0"/>
          </a:p>
        </p:txBody>
      </p:sp>
      <p:sp>
        <p:nvSpPr>
          <p:cNvPr id="57" name="Content Placeholder 56"/>
          <p:cNvSpPr>
            <a:spLocks noGrp="1"/>
          </p:cNvSpPr>
          <p:nvPr>
            <p:ph sz="half" idx="2"/>
          </p:nvPr>
        </p:nvSpPr>
        <p:spPr/>
        <p:txBody>
          <a:bodyPr/>
          <a:lstStyle/>
          <a:p>
            <a:pPr>
              <a:buNone/>
            </a:pPr>
            <a:r>
              <a:rPr lang="en-US" dirty="0"/>
              <a:t>FOUNDATION fieldbus</a:t>
            </a:r>
          </a:p>
          <a:p>
            <a:r>
              <a:rPr lang="en-US" dirty="0"/>
              <a:t>One pair of wires for multiple On-Off valves</a:t>
            </a:r>
          </a:p>
          <a:p>
            <a:r>
              <a:rPr lang="en-US" dirty="0"/>
              <a:t>One pair of wires for solenoid and limit switches</a:t>
            </a:r>
          </a:p>
          <a:p>
            <a:r>
              <a:rPr lang="en-US" dirty="0"/>
              <a:t>Shares FF barrier with other devices</a:t>
            </a:r>
          </a:p>
          <a:p>
            <a:r>
              <a:rPr lang="en-US" dirty="0"/>
              <a:t>Diagnostics</a:t>
            </a:r>
          </a:p>
          <a:p>
            <a:endParaRPr lang="en-US" dirty="0"/>
          </a:p>
          <a:p>
            <a:endParaRPr lang="en-US" dirty="0"/>
          </a:p>
          <a:p>
            <a:endParaRPr lang="en-US" dirty="0"/>
          </a:p>
        </p:txBody>
      </p:sp>
      <p:pic>
        <p:nvPicPr>
          <p:cNvPr id="55" name="Picture 47"/>
          <p:cNvPicPr>
            <a:picLocks noChangeAspect="1" noChangeArrowheads="1"/>
          </p:cNvPicPr>
          <p:nvPr/>
        </p:nvPicPr>
        <p:blipFill>
          <a:blip r:embed="rId4" cstate="print"/>
          <a:srcRect/>
          <a:stretch>
            <a:fillRect/>
          </a:stretch>
        </p:blipFill>
        <p:spPr bwMode="auto">
          <a:xfrm>
            <a:off x="5148064" y="5445224"/>
            <a:ext cx="1512168" cy="1080755"/>
          </a:xfrm>
          <a:prstGeom prst="rect">
            <a:avLst/>
          </a:prstGeom>
          <a:noFill/>
          <a:ln w="9525" algn="ctr">
            <a:noFill/>
            <a:miter lim="800000"/>
            <a:headEnd/>
            <a:tailEnd/>
          </a:ln>
          <a:effectLst/>
        </p:spPr>
      </p:pic>
      <p:sp>
        <p:nvSpPr>
          <p:cNvPr id="56" name="Rectangle 55"/>
          <p:cNvSpPr/>
          <p:nvPr/>
        </p:nvSpPr>
        <p:spPr bwMode="auto">
          <a:xfrm>
            <a:off x="7596336" y="4293096"/>
            <a:ext cx="1214446" cy="1643074"/>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Fieldbus</a:t>
            </a:r>
          </a:p>
          <a:p>
            <a:pPr marL="0" marR="0" indent="0" algn="ctr" defTabSz="914400" rtl="0" eaLnBrk="1" fontAlgn="base" latinLnBrk="0" hangingPunct="1">
              <a:lnSpc>
                <a:spcPct val="100000"/>
              </a:lnSpc>
              <a:spcBef>
                <a:spcPct val="0"/>
              </a:spcBef>
              <a:spcAft>
                <a:spcPct val="0"/>
              </a:spcAft>
              <a:buClrTx/>
              <a:buSzTx/>
              <a:buFontTx/>
              <a:buNone/>
              <a:tabLst/>
            </a:pPr>
            <a:r>
              <a:rPr lang="en-US" b="1" dirty="0">
                <a:latin typeface="Arial" pitchFamily="34" charset="0"/>
              </a:rPr>
              <a:t>Discrete</a:t>
            </a:r>
            <a:endParaRPr kumimoji="0" lang="en-US" sz="1600" b="1" i="0" u="none" strike="noStrike" cap="none" normalizeH="0" baseline="0" dirty="0">
              <a:ln>
                <a:noFill/>
              </a:ln>
              <a:solidFill>
                <a:srgbClr val="000000"/>
              </a:solidFill>
              <a:effectLst/>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Tree>
    <p:extLst>
      <p:ext uri="{BB962C8B-B14F-4D97-AF65-F5344CB8AC3E}">
        <p14:creationId xmlns:p14="http://schemas.microsoft.com/office/powerpoint/2010/main" val="381919466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933" name="Rectangle 45"/>
          <p:cNvSpPr>
            <a:spLocks noGrp="1" noChangeArrowheads="1"/>
          </p:cNvSpPr>
          <p:nvPr>
            <p:ph type="title"/>
          </p:nvPr>
        </p:nvSpPr>
        <p:spPr/>
        <p:txBody>
          <a:bodyPr/>
          <a:lstStyle/>
          <a:p>
            <a:r>
              <a:rPr lang="en-US"/>
              <a:t>All Devices Digitally Integrated;</a:t>
            </a:r>
            <a:br>
              <a:rPr lang="en-US"/>
            </a:br>
            <a:r>
              <a:rPr lang="en-US"/>
              <a:t>- Predictive Maintenance for All</a:t>
            </a:r>
            <a:endParaRPr lang="en-US" dirty="0"/>
          </a:p>
        </p:txBody>
      </p:sp>
      <p:sp>
        <p:nvSpPr>
          <p:cNvPr id="37" name="Content Placeholder 36"/>
          <p:cNvSpPr>
            <a:spLocks noGrp="1"/>
          </p:cNvSpPr>
          <p:nvPr>
            <p:ph idx="1"/>
          </p:nvPr>
        </p:nvSpPr>
        <p:spPr>
          <a:xfrm>
            <a:off x="611560" y="4437112"/>
            <a:ext cx="6624736" cy="1387996"/>
          </a:xfrm>
        </p:spPr>
        <p:txBody>
          <a:bodyPr/>
          <a:lstStyle/>
          <a:p>
            <a:r>
              <a:rPr lang="en-US" dirty="0"/>
              <a:t>“Complex” devices (many signals)</a:t>
            </a:r>
          </a:p>
          <a:p>
            <a:r>
              <a:rPr lang="en-US" dirty="0"/>
              <a:t>Many more devices around the plant can benefit from device management: diagnostics</a:t>
            </a:r>
          </a:p>
          <a:p>
            <a:r>
              <a:rPr lang="en-US" dirty="0"/>
              <a:t>No device left as an "isolated island"</a:t>
            </a:r>
          </a:p>
          <a:p>
            <a:endParaRPr lang="en-US" dirty="0"/>
          </a:p>
        </p:txBody>
      </p:sp>
      <p:grpSp>
        <p:nvGrpSpPr>
          <p:cNvPr id="2" name="Group 34"/>
          <p:cNvGrpSpPr>
            <a:grpSpLocks noChangeAspect="1"/>
          </p:cNvGrpSpPr>
          <p:nvPr/>
        </p:nvGrpSpPr>
        <p:grpSpPr bwMode="auto">
          <a:xfrm>
            <a:off x="8172450" y="80963"/>
            <a:ext cx="900113" cy="900112"/>
            <a:chOff x="4417" y="754"/>
            <a:chExt cx="1270" cy="1270"/>
          </a:xfrm>
        </p:grpSpPr>
        <p:sp>
          <p:nvSpPr>
            <p:cNvPr id="549923" name="AutoShape 35"/>
            <p:cNvSpPr>
              <a:spLocks noChangeAspect="1" noChangeArrowheads="1"/>
            </p:cNvSpPr>
            <p:nvPr/>
          </p:nvSpPr>
          <p:spPr bwMode="auto">
            <a:xfrm>
              <a:off x="4417" y="754"/>
              <a:ext cx="1270" cy="1270"/>
            </a:xfrm>
            <a:prstGeom prst="roundRect">
              <a:avLst>
                <a:gd name="adj" fmla="val 16667"/>
              </a:avLst>
            </a:prstGeom>
            <a:noFill/>
            <a:ln w="76200" algn="ctr">
              <a:solidFill>
                <a:srgbClr val="FF00FF"/>
              </a:solidFill>
              <a:round/>
              <a:headEnd/>
              <a:tailEnd/>
            </a:ln>
            <a:effectLst/>
          </p:spPr>
          <p:txBody>
            <a:bodyPr wrap="none" anchor="ctr"/>
            <a:lstStyle/>
            <a:p>
              <a:endParaRPr lang="en-US"/>
            </a:p>
          </p:txBody>
        </p:sp>
        <p:sp>
          <p:nvSpPr>
            <p:cNvPr id="549924" name="Rectangle 36"/>
            <p:cNvSpPr>
              <a:spLocks noChangeAspect="1" noChangeArrowheads="1"/>
            </p:cNvSpPr>
            <p:nvPr/>
          </p:nvSpPr>
          <p:spPr bwMode="auto">
            <a:xfrm>
              <a:off x="4513" y="1207"/>
              <a:ext cx="1089" cy="363"/>
            </a:xfrm>
            <a:prstGeom prst="rect">
              <a:avLst/>
            </a:prstGeom>
            <a:noFill/>
            <a:ln w="28575">
              <a:solidFill>
                <a:srgbClr val="FF00FF"/>
              </a:solidFill>
              <a:miter lim="800000"/>
              <a:headEnd/>
              <a:tailEnd/>
            </a:ln>
            <a:effectLst/>
          </p:spPr>
          <p:txBody>
            <a:bodyPr wrap="none" anchor="ctr"/>
            <a:lstStyle/>
            <a:p>
              <a:endParaRPr lang="en-US"/>
            </a:p>
          </p:txBody>
        </p:sp>
        <p:sp>
          <p:nvSpPr>
            <p:cNvPr id="549925" name="AutoShape 37"/>
            <p:cNvSpPr>
              <a:spLocks noChangeAspect="1" noChangeArrowheads="1"/>
            </p:cNvSpPr>
            <p:nvPr/>
          </p:nvSpPr>
          <p:spPr bwMode="auto">
            <a:xfrm rot="-5400000">
              <a:off x="4986" y="1561"/>
              <a:ext cx="126" cy="255"/>
            </a:xfrm>
            <a:prstGeom prst="flowChartCollate">
              <a:avLst/>
            </a:prstGeom>
            <a:noFill/>
            <a:ln w="28575">
              <a:solidFill>
                <a:srgbClr val="FF00FF"/>
              </a:solidFill>
              <a:miter lim="800000"/>
              <a:headEnd/>
              <a:tailEnd/>
            </a:ln>
            <a:effectLst/>
          </p:spPr>
          <p:txBody>
            <a:bodyPr wrap="none" anchor="ctr"/>
            <a:lstStyle/>
            <a:p>
              <a:endParaRPr lang="en-US"/>
            </a:p>
          </p:txBody>
        </p:sp>
        <p:sp>
          <p:nvSpPr>
            <p:cNvPr id="549926" name="Line 38"/>
            <p:cNvSpPr>
              <a:spLocks noChangeAspect="1" noChangeShapeType="1"/>
            </p:cNvSpPr>
            <p:nvPr/>
          </p:nvSpPr>
          <p:spPr bwMode="auto">
            <a:xfrm>
              <a:off x="5049" y="1563"/>
              <a:ext cx="0" cy="126"/>
            </a:xfrm>
            <a:prstGeom prst="line">
              <a:avLst/>
            </a:prstGeom>
            <a:noFill/>
            <a:ln w="28575">
              <a:solidFill>
                <a:srgbClr val="FF00FF"/>
              </a:solidFill>
              <a:round/>
              <a:headEnd/>
              <a:tailEnd/>
            </a:ln>
            <a:effectLst/>
          </p:spPr>
          <p:txBody>
            <a:bodyPr/>
            <a:lstStyle/>
            <a:p>
              <a:endParaRPr lang="en-US"/>
            </a:p>
          </p:txBody>
        </p:sp>
        <p:sp>
          <p:nvSpPr>
            <p:cNvPr id="549927" name="Line 39"/>
            <p:cNvSpPr>
              <a:spLocks noChangeAspect="1" noChangeShapeType="1"/>
            </p:cNvSpPr>
            <p:nvPr/>
          </p:nvSpPr>
          <p:spPr bwMode="auto">
            <a:xfrm>
              <a:off x="4649" y="845"/>
              <a:ext cx="0" cy="362"/>
            </a:xfrm>
            <a:prstGeom prst="line">
              <a:avLst/>
            </a:prstGeom>
            <a:noFill/>
            <a:ln w="28575">
              <a:solidFill>
                <a:srgbClr val="FF00FF"/>
              </a:solidFill>
              <a:prstDash val="sysDot"/>
              <a:round/>
              <a:headEnd/>
              <a:tailEnd/>
            </a:ln>
            <a:effectLst/>
          </p:spPr>
          <p:txBody>
            <a:bodyPr/>
            <a:lstStyle/>
            <a:p>
              <a:endParaRPr lang="en-US"/>
            </a:p>
          </p:txBody>
        </p:sp>
        <p:sp>
          <p:nvSpPr>
            <p:cNvPr id="549928" name="Line 40"/>
            <p:cNvSpPr>
              <a:spLocks noChangeAspect="1" noChangeShapeType="1"/>
            </p:cNvSpPr>
            <p:nvPr/>
          </p:nvSpPr>
          <p:spPr bwMode="auto">
            <a:xfrm>
              <a:off x="4922" y="845"/>
              <a:ext cx="0" cy="362"/>
            </a:xfrm>
            <a:prstGeom prst="line">
              <a:avLst/>
            </a:prstGeom>
            <a:noFill/>
            <a:ln w="28575">
              <a:solidFill>
                <a:srgbClr val="FF00FF"/>
              </a:solidFill>
              <a:prstDash val="sysDot"/>
              <a:round/>
              <a:headEnd/>
              <a:tailEnd/>
            </a:ln>
            <a:effectLst/>
          </p:spPr>
          <p:txBody>
            <a:bodyPr/>
            <a:lstStyle/>
            <a:p>
              <a:endParaRPr lang="en-US"/>
            </a:p>
          </p:txBody>
        </p:sp>
        <p:sp>
          <p:nvSpPr>
            <p:cNvPr id="549929" name="Line 41"/>
            <p:cNvSpPr>
              <a:spLocks noChangeAspect="1" noChangeShapeType="1"/>
            </p:cNvSpPr>
            <p:nvPr/>
          </p:nvSpPr>
          <p:spPr bwMode="auto">
            <a:xfrm>
              <a:off x="5195" y="845"/>
              <a:ext cx="0" cy="362"/>
            </a:xfrm>
            <a:prstGeom prst="line">
              <a:avLst/>
            </a:prstGeom>
            <a:noFill/>
            <a:ln w="28575">
              <a:solidFill>
                <a:srgbClr val="FF00FF"/>
              </a:solidFill>
              <a:prstDash val="sysDot"/>
              <a:round/>
              <a:headEnd/>
              <a:tailEnd/>
            </a:ln>
            <a:effectLst/>
          </p:spPr>
          <p:txBody>
            <a:bodyPr/>
            <a:lstStyle/>
            <a:p>
              <a:endParaRPr lang="en-US"/>
            </a:p>
          </p:txBody>
        </p:sp>
        <p:sp>
          <p:nvSpPr>
            <p:cNvPr id="549930" name="Line 42"/>
            <p:cNvSpPr>
              <a:spLocks noChangeAspect="1" noChangeShapeType="1"/>
            </p:cNvSpPr>
            <p:nvPr/>
          </p:nvSpPr>
          <p:spPr bwMode="auto">
            <a:xfrm>
              <a:off x="5468" y="845"/>
              <a:ext cx="0" cy="362"/>
            </a:xfrm>
            <a:prstGeom prst="line">
              <a:avLst/>
            </a:prstGeom>
            <a:noFill/>
            <a:ln w="28575">
              <a:solidFill>
                <a:srgbClr val="FF00FF"/>
              </a:solidFill>
              <a:prstDash val="sysDot"/>
              <a:round/>
              <a:headEnd/>
              <a:tailEnd/>
            </a:ln>
            <a:effectLst/>
          </p:spPr>
          <p:txBody>
            <a:bodyPr/>
            <a:lstStyle/>
            <a:p>
              <a:endParaRPr lang="en-US"/>
            </a:p>
          </p:txBody>
        </p:sp>
      </p:grpSp>
      <p:grpSp>
        <p:nvGrpSpPr>
          <p:cNvPr id="31" name="Group 30"/>
          <p:cNvGrpSpPr/>
          <p:nvPr/>
        </p:nvGrpSpPr>
        <p:grpSpPr>
          <a:xfrm>
            <a:off x="899592" y="1628800"/>
            <a:ext cx="3960440" cy="2304256"/>
            <a:chOff x="755576" y="1340768"/>
            <a:chExt cx="3960440" cy="2304256"/>
          </a:xfrm>
        </p:grpSpPr>
        <p:pic>
          <p:nvPicPr>
            <p:cNvPr id="21" name="Picture 82" descr="instrument02"/>
            <p:cNvPicPr>
              <a:picLocks noChangeAspect="1" noChangeArrowheads="1"/>
            </p:cNvPicPr>
            <p:nvPr/>
          </p:nvPicPr>
          <p:blipFill>
            <a:blip r:embed="rId3" cstate="print"/>
            <a:srcRect/>
            <a:stretch>
              <a:fillRect/>
            </a:stretch>
          </p:blipFill>
          <p:spPr bwMode="auto">
            <a:xfrm>
              <a:off x="939205" y="2081595"/>
              <a:ext cx="680467" cy="974762"/>
            </a:xfrm>
            <a:prstGeom prst="rect">
              <a:avLst/>
            </a:prstGeom>
            <a:noFill/>
          </p:spPr>
        </p:pic>
        <p:pic>
          <p:nvPicPr>
            <p:cNvPr id="22" name="Picture 85"/>
            <p:cNvPicPr>
              <a:picLocks noChangeAspect="1" noChangeArrowheads="1"/>
            </p:cNvPicPr>
            <p:nvPr/>
          </p:nvPicPr>
          <p:blipFill>
            <a:blip r:embed="rId4" cstate="print"/>
            <a:srcRect/>
            <a:stretch>
              <a:fillRect/>
            </a:stretch>
          </p:blipFill>
          <p:spPr bwMode="auto">
            <a:xfrm>
              <a:off x="1619672" y="2852936"/>
              <a:ext cx="604704" cy="556394"/>
            </a:xfrm>
            <a:prstGeom prst="rect">
              <a:avLst/>
            </a:prstGeom>
            <a:noFill/>
            <a:ln w="9525">
              <a:noFill/>
              <a:miter lim="800000"/>
              <a:headEnd/>
              <a:tailEnd/>
            </a:ln>
            <a:effectLst/>
          </p:spPr>
        </p:pic>
        <p:pic>
          <p:nvPicPr>
            <p:cNvPr id="23" name="Picture 87" descr="8732_8705"/>
            <p:cNvPicPr>
              <a:picLocks noChangeAspect="1" noChangeArrowheads="1"/>
            </p:cNvPicPr>
            <p:nvPr/>
          </p:nvPicPr>
          <p:blipFill>
            <a:blip r:embed="rId5" cstate="print"/>
            <a:srcRect/>
            <a:stretch>
              <a:fillRect/>
            </a:stretch>
          </p:blipFill>
          <p:spPr bwMode="auto">
            <a:xfrm>
              <a:off x="2267744" y="2351933"/>
              <a:ext cx="1008112" cy="1293091"/>
            </a:xfrm>
            <a:prstGeom prst="rect">
              <a:avLst/>
            </a:prstGeom>
            <a:noFill/>
          </p:spPr>
        </p:pic>
        <p:pic>
          <p:nvPicPr>
            <p:cNvPr id="26" name="Picture 1" descr="Fisher DVC6200"/>
            <p:cNvPicPr>
              <a:picLocks noChangeAspect="1" noChangeArrowheads="1"/>
            </p:cNvPicPr>
            <p:nvPr/>
          </p:nvPicPr>
          <p:blipFill>
            <a:blip r:embed="rId6" cstate="print"/>
            <a:srcRect/>
            <a:stretch>
              <a:fillRect/>
            </a:stretch>
          </p:blipFill>
          <p:spPr bwMode="auto">
            <a:xfrm>
              <a:off x="3419872" y="2266476"/>
              <a:ext cx="1080120" cy="802484"/>
            </a:xfrm>
            <a:prstGeom prst="rect">
              <a:avLst/>
            </a:prstGeom>
            <a:noFill/>
            <a:ln w="9525">
              <a:noFill/>
              <a:miter lim="800000"/>
              <a:headEnd/>
              <a:tailEnd/>
            </a:ln>
          </p:spPr>
        </p:pic>
        <p:sp>
          <p:nvSpPr>
            <p:cNvPr id="28" name="Oval 27"/>
            <p:cNvSpPr/>
            <p:nvPr/>
          </p:nvSpPr>
          <p:spPr bwMode="auto">
            <a:xfrm>
              <a:off x="755576" y="1340768"/>
              <a:ext cx="3960440" cy="2304256"/>
            </a:xfrm>
            <a:prstGeom prst="ellipse">
              <a:avLst/>
            </a:prstGeom>
            <a:no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Traditional Smart Devices</a:t>
              </a:r>
            </a:p>
          </p:txBody>
        </p:sp>
      </p:grpSp>
      <p:grpSp>
        <p:nvGrpSpPr>
          <p:cNvPr id="40" name="Group 39"/>
          <p:cNvGrpSpPr/>
          <p:nvPr/>
        </p:nvGrpSpPr>
        <p:grpSpPr>
          <a:xfrm>
            <a:off x="4355976" y="3212976"/>
            <a:ext cx="2312766" cy="1058634"/>
            <a:chOff x="4355976" y="3212976"/>
            <a:chExt cx="2312766" cy="1058634"/>
          </a:xfrm>
        </p:grpSpPr>
        <p:pic>
          <p:nvPicPr>
            <p:cNvPr id="29" name="Picture 1" descr="Emerson Bettis EIM TEC2000 electric actuator / motor operated valve (MOV)"/>
            <p:cNvPicPr>
              <a:picLocks noChangeAspect="1" noChangeArrowheads="1"/>
            </p:cNvPicPr>
            <p:nvPr/>
          </p:nvPicPr>
          <p:blipFill>
            <a:blip r:embed="rId7" cstate="print"/>
            <a:srcRect/>
            <a:stretch>
              <a:fillRect/>
            </a:stretch>
          </p:blipFill>
          <p:spPr bwMode="auto">
            <a:xfrm>
              <a:off x="4788024" y="3212976"/>
              <a:ext cx="1880718" cy="936104"/>
            </a:xfrm>
            <a:prstGeom prst="rect">
              <a:avLst/>
            </a:prstGeom>
            <a:noFill/>
            <a:ln w="9525">
              <a:noFill/>
              <a:miter lim="800000"/>
              <a:headEnd/>
              <a:tailEnd/>
            </a:ln>
            <a:effectLst/>
          </p:spPr>
        </p:pic>
        <p:sp>
          <p:nvSpPr>
            <p:cNvPr id="34" name="TextBox 33"/>
            <p:cNvSpPr txBox="1"/>
            <p:nvPr/>
          </p:nvSpPr>
          <p:spPr>
            <a:xfrm>
              <a:off x="4355976" y="3933056"/>
              <a:ext cx="652744" cy="338554"/>
            </a:xfrm>
            <a:prstGeom prst="rect">
              <a:avLst/>
            </a:prstGeom>
            <a:noFill/>
          </p:spPr>
          <p:txBody>
            <a:bodyPr wrap="none" rtlCol="0">
              <a:spAutoFit/>
            </a:bodyPr>
            <a:lstStyle/>
            <a:p>
              <a:r>
                <a:rPr lang="en-US" dirty="0"/>
                <a:t>MOV</a:t>
              </a:r>
            </a:p>
          </p:txBody>
        </p:sp>
      </p:grpSp>
      <p:grpSp>
        <p:nvGrpSpPr>
          <p:cNvPr id="41" name="Group 40"/>
          <p:cNvGrpSpPr/>
          <p:nvPr/>
        </p:nvGrpSpPr>
        <p:grpSpPr>
          <a:xfrm>
            <a:off x="6516216" y="1844824"/>
            <a:ext cx="2236496" cy="2028056"/>
            <a:chOff x="6588224" y="1916832"/>
            <a:chExt cx="2236496" cy="2028056"/>
          </a:xfrm>
        </p:grpSpPr>
        <p:pic>
          <p:nvPicPr>
            <p:cNvPr id="24" name="Picture 3" descr="Topworx Valvetop DXP"/>
            <p:cNvPicPr>
              <a:picLocks noChangeAspect="1" noChangeArrowheads="1"/>
            </p:cNvPicPr>
            <p:nvPr/>
          </p:nvPicPr>
          <p:blipFill>
            <a:blip r:embed="rId8" cstate="print"/>
            <a:srcRect/>
            <a:stretch>
              <a:fillRect/>
            </a:stretch>
          </p:blipFill>
          <p:spPr bwMode="auto">
            <a:xfrm>
              <a:off x="6588224" y="1949449"/>
              <a:ext cx="1008112" cy="1995439"/>
            </a:xfrm>
            <a:prstGeom prst="rect">
              <a:avLst/>
            </a:prstGeom>
            <a:noFill/>
            <a:ln w="9525">
              <a:noFill/>
              <a:miter lim="800000"/>
              <a:headEnd/>
              <a:tailEnd/>
            </a:ln>
            <a:effectLst/>
          </p:spPr>
        </p:pic>
        <p:pic>
          <p:nvPicPr>
            <p:cNvPr id="549935" name="Picture 47"/>
            <p:cNvPicPr>
              <a:picLocks noChangeAspect="1" noChangeArrowheads="1"/>
            </p:cNvPicPr>
            <p:nvPr/>
          </p:nvPicPr>
          <p:blipFill>
            <a:blip r:embed="rId9" cstate="print"/>
            <a:srcRect/>
            <a:stretch>
              <a:fillRect/>
            </a:stretch>
          </p:blipFill>
          <p:spPr bwMode="auto">
            <a:xfrm>
              <a:off x="7817200" y="2420889"/>
              <a:ext cx="1007520" cy="720080"/>
            </a:xfrm>
            <a:prstGeom prst="rect">
              <a:avLst/>
            </a:prstGeom>
            <a:noFill/>
            <a:ln w="9525" algn="ctr">
              <a:noFill/>
              <a:miter lim="800000"/>
              <a:headEnd/>
              <a:tailEnd/>
            </a:ln>
            <a:effectLst/>
          </p:spPr>
        </p:pic>
        <p:sp>
          <p:nvSpPr>
            <p:cNvPr id="36" name="TextBox 35"/>
            <p:cNvSpPr txBox="1"/>
            <p:nvPr/>
          </p:nvSpPr>
          <p:spPr>
            <a:xfrm>
              <a:off x="7380312" y="1916832"/>
              <a:ext cx="799706" cy="584775"/>
            </a:xfrm>
            <a:prstGeom prst="rect">
              <a:avLst/>
            </a:prstGeom>
            <a:noFill/>
          </p:spPr>
          <p:txBody>
            <a:bodyPr wrap="none" rtlCol="0">
              <a:spAutoFit/>
            </a:bodyPr>
            <a:lstStyle/>
            <a:p>
              <a:pPr algn="l"/>
              <a:r>
                <a:rPr lang="en-US" dirty="0"/>
                <a:t>On-Off</a:t>
              </a:r>
            </a:p>
            <a:p>
              <a:pPr algn="l"/>
              <a:r>
                <a:rPr lang="en-US" dirty="0"/>
                <a:t>Valves</a:t>
              </a:r>
            </a:p>
          </p:txBody>
        </p:sp>
      </p:grpSp>
      <p:pic>
        <p:nvPicPr>
          <p:cNvPr id="43" name="Picture 1"/>
          <p:cNvPicPr>
            <a:picLocks noChangeAspect="1" noChangeArrowheads="1"/>
          </p:cNvPicPr>
          <p:nvPr/>
        </p:nvPicPr>
        <p:blipFill>
          <a:blip r:embed="rId10" cstate="print"/>
          <a:srcRect r="48937"/>
          <a:stretch>
            <a:fillRect/>
          </a:stretch>
        </p:blipFill>
        <p:spPr bwMode="auto">
          <a:xfrm>
            <a:off x="7380312" y="4005064"/>
            <a:ext cx="792088" cy="1787922"/>
          </a:xfrm>
          <a:prstGeom prst="rect">
            <a:avLst/>
          </a:prstGeom>
          <a:noFill/>
          <a:ln w="9525">
            <a:noFill/>
            <a:miter lim="800000"/>
            <a:headEnd/>
            <a:tailEnd/>
          </a:ln>
          <a:effectLst/>
        </p:spPr>
      </p:pic>
      <p:pic>
        <p:nvPicPr>
          <p:cNvPr id="1996801" name="Picture 1"/>
          <p:cNvPicPr>
            <a:picLocks noChangeAspect="1" noChangeArrowheads="1"/>
          </p:cNvPicPr>
          <p:nvPr/>
        </p:nvPicPr>
        <p:blipFill>
          <a:blip r:embed="rId10" cstate="print"/>
          <a:srcRect/>
          <a:stretch>
            <a:fillRect/>
          </a:stretch>
        </p:blipFill>
        <p:spPr bwMode="auto">
          <a:xfrm>
            <a:off x="7380312" y="4005064"/>
            <a:ext cx="1551207" cy="1787922"/>
          </a:xfrm>
          <a:prstGeom prst="rect">
            <a:avLst/>
          </a:prstGeom>
          <a:noFill/>
          <a:ln w="9525">
            <a:noFill/>
            <a:miter lim="800000"/>
            <a:headEnd/>
            <a:tailEnd/>
          </a:ln>
          <a:effectLst/>
        </p:spPr>
      </p:pic>
      <p:sp>
        <p:nvSpPr>
          <p:cNvPr id="30" name="Oval 29"/>
          <p:cNvSpPr/>
          <p:nvPr/>
        </p:nvSpPr>
        <p:spPr bwMode="auto">
          <a:xfrm>
            <a:off x="611560" y="1196752"/>
            <a:ext cx="8280920" cy="3168352"/>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rPr>
              <a:t>Fieldbus</a:t>
            </a:r>
          </a:p>
          <a:p>
            <a:pPr marL="0" marR="0" indent="0" algn="ctr" defTabSz="914400" rtl="0" eaLnBrk="0" fontAlgn="base" latinLnBrk="0" hangingPunct="0">
              <a:lnSpc>
                <a:spcPct val="100000"/>
              </a:lnSpc>
              <a:spcBef>
                <a:spcPct val="0"/>
              </a:spcBef>
              <a:spcAft>
                <a:spcPct val="0"/>
              </a:spcAft>
              <a:buClrTx/>
              <a:buSzTx/>
              <a:buFontTx/>
              <a:buNone/>
              <a:tabLst/>
            </a:pPr>
            <a:endParaRPr lang="en-US" sz="2400" dirty="0"/>
          </a:p>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2400" dirty="0"/>
          </a:p>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2400" dirty="0"/>
          </a:p>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2400" dirty="0"/>
          </a:p>
        </p:txBody>
      </p:sp>
    </p:spTree>
    <p:extLst>
      <p:ext uri="{BB962C8B-B14F-4D97-AF65-F5344CB8AC3E}">
        <p14:creationId xmlns:p14="http://schemas.microsoft.com/office/powerpoint/2010/main" val="40116676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9680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en-US" dirty="0"/>
              <a:t>Device Diagnostics is Important</a:t>
            </a:r>
          </a:p>
        </p:txBody>
      </p:sp>
      <p:sp>
        <p:nvSpPr>
          <p:cNvPr id="295946" name="Rectangle 10"/>
          <p:cNvSpPr>
            <a:spLocks noGrp="1" noChangeArrowheads="1"/>
          </p:cNvSpPr>
          <p:nvPr>
            <p:ph idx="1"/>
          </p:nvPr>
        </p:nvSpPr>
        <p:spPr/>
        <p:txBody>
          <a:bodyPr/>
          <a:lstStyle/>
          <a:p>
            <a:r>
              <a:rPr lang="en-US" u="sng" dirty="0"/>
              <a:t>Field device</a:t>
            </a:r>
            <a:r>
              <a:rPr lang="en-US" dirty="0"/>
              <a:t> failures cause production losses much more than controller/system failures</a:t>
            </a:r>
          </a:p>
          <a:p>
            <a:r>
              <a:rPr lang="en-US" dirty="0"/>
              <a:t>Therefore field device diagnostics is very important</a:t>
            </a:r>
          </a:p>
          <a:p>
            <a:endParaRPr lang="en-US" dirty="0"/>
          </a:p>
        </p:txBody>
      </p:sp>
      <p:sp>
        <p:nvSpPr>
          <p:cNvPr id="295943" name="Text Box 7"/>
          <p:cNvSpPr txBox="1">
            <a:spLocks noChangeArrowheads="1"/>
          </p:cNvSpPr>
          <p:nvPr/>
        </p:nvSpPr>
        <p:spPr bwMode="auto">
          <a:xfrm>
            <a:off x="468313" y="4362549"/>
            <a:ext cx="2744787" cy="1082675"/>
          </a:xfrm>
          <a:prstGeom prst="rect">
            <a:avLst/>
          </a:prstGeom>
          <a:noFill/>
          <a:ln w="9525">
            <a:noFill/>
            <a:miter lim="800000"/>
            <a:headEnd/>
            <a:tailEnd/>
          </a:ln>
          <a:effectLst/>
        </p:spPr>
        <p:txBody>
          <a:bodyPr>
            <a:spAutoFit/>
          </a:bodyPr>
          <a:lstStyle/>
          <a:p>
            <a:pPr marL="228600" indent="-228600">
              <a:spcBef>
                <a:spcPct val="50000"/>
              </a:spcBef>
            </a:pPr>
            <a:r>
              <a:rPr lang="en-US" sz="1000" b="1" dirty="0">
                <a:solidFill>
                  <a:schemeClr val="tx1"/>
                </a:solidFill>
              </a:rPr>
              <a:t>Causes of Production Losses </a:t>
            </a:r>
          </a:p>
          <a:p>
            <a:pPr marL="228600" indent="-228600" algn="l">
              <a:spcBef>
                <a:spcPct val="50000"/>
              </a:spcBef>
            </a:pPr>
            <a:r>
              <a:rPr lang="en-US" sz="1000" b="1" dirty="0"/>
              <a:t>Sources: </a:t>
            </a:r>
          </a:p>
          <a:p>
            <a:pPr marL="228600" indent="-228600" algn="l">
              <a:buFontTx/>
              <a:buChar char="•"/>
            </a:pPr>
            <a:r>
              <a:rPr lang="en-US" sz="1000" b="1" dirty="0"/>
              <a:t>Marsh &amp; McLennan Protection Consultants</a:t>
            </a:r>
          </a:p>
          <a:p>
            <a:pPr marL="228600" indent="-228600" algn="l">
              <a:buFontTx/>
              <a:buChar char="•"/>
            </a:pPr>
            <a:r>
              <a:rPr lang="en-US" sz="1000" b="1" dirty="0"/>
              <a:t>HPI Market Data 2003,Gulf Publishing Company</a:t>
            </a:r>
          </a:p>
        </p:txBody>
      </p:sp>
      <p:grpSp>
        <p:nvGrpSpPr>
          <p:cNvPr id="19" name="Group 18"/>
          <p:cNvGrpSpPr/>
          <p:nvPr/>
        </p:nvGrpSpPr>
        <p:grpSpPr>
          <a:xfrm>
            <a:off x="1331913" y="3210024"/>
            <a:ext cx="5997575" cy="1954212"/>
            <a:chOff x="1331913" y="3210024"/>
            <a:chExt cx="5997575" cy="1954212"/>
          </a:xfrm>
        </p:grpSpPr>
        <p:graphicFrame>
          <p:nvGraphicFramePr>
            <p:cNvPr id="295952" name="Object 16"/>
            <p:cNvGraphicFramePr>
              <a:graphicFrameLocks noChangeAspect="1"/>
            </p:cNvGraphicFramePr>
            <p:nvPr/>
          </p:nvGraphicFramePr>
          <p:xfrm>
            <a:off x="3148013" y="3210024"/>
            <a:ext cx="2928938" cy="1954212"/>
          </p:xfrm>
          <a:graphic>
            <a:graphicData uri="http://schemas.openxmlformats.org/presentationml/2006/ole">
              <mc:AlternateContent xmlns:mc="http://schemas.openxmlformats.org/markup-compatibility/2006">
                <mc:Choice xmlns:v="urn:schemas-microsoft-com:vml" Requires="v">
                  <p:oleObj spid="_x0000_s1857590" name="Chart" r:id="rId4" imgW="6095952" imgH="4091940" progId="MSGraph.Chart.8">
                    <p:embed followColorScheme="full"/>
                  </p:oleObj>
                </mc:Choice>
                <mc:Fallback>
                  <p:oleObj name="Chart" r:id="rId4" imgW="6095952" imgH="4091940" progId="MSGraph.Chart.8">
                    <p:embed followColorScheme="full"/>
                    <p:pic>
                      <p:nvPicPr>
                        <p:cNvPr id="29595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210024"/>
                          <a:ext cx="2928938" cy="195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5949" name="Rectangle 13"/>
            <p:cNvSpPr>
              <a:spLocks noChangeArrowheads="1"/>
            </p:cNvSpPr>
            <p:nvPr/>
          </p:nvSpPr>
          <p:spPr bwMode="auto">
            <a:xfrm>
              <a:off x="3889376" y="3286224"/>
              <a:ext cx="1485900" cy="274637"/>
            </a:xfrm>
            <a:prstGeom prst="rect">
              <a:avLst/>
            </a:prstGeom>
            <a:noFill/>
            <a:ln w="9525">
              <a:noFill/>
              <a:miter lim="800000"/>
              <a:headEnd/>
              <a:tailEnd/>
            </a:ln>
          </p:spPr>
          <p:txBody>
            <a:bodyPr wrap="none" lIns="0" tIns="0" rIns="0" bIns="0">
              <a:spAutoFit/>
            </a:bodyPr>
            <a:lstStyle/>
            <a:p>
              <a:r>
                <a:rPr lang="en-US" sz="1800" b="1" dirty="0">
                  <a:solidFill>
                    <a:schemeClr val="tx1"/>
                  </a:solidFill>
                </a:rPr>
                <a:t>Controller 8%</a:t>
              </a:r>
              <a:endParaRPr lang="en-US" sz="2400" dirty="0">
                <a:solidFill>
                  <a:schemeClr val="tx1"/>
                </a:solidFill>
              </a:endParaRPr>
            </a:p>
          </p:txBody>
        </p:sp>
        <p:sp>
          <p:nvSpPr>
            <p:cNvPr id="295950" name="Rectangle 14"/>
            <p:cNvSpPr>
              <a:spLocks noChangeArrowheads="1"/>
            </p:cNvSpPr>
            <p:nvPr/>
          </p:nvSpPr>
          <p:spPr bwMode="auto">
            <a:xfrm>
              <a:off x="5919788" y="3918049"/>
              <a:ext cx="1409700" cy="549275"/>
            </a:xfrm>
            <a:prstGeom prst="rect">
              <a:avLst/>
            </a:prstGeom>
            <a:noFill/>
            <a:ln w="9525">
              <a:noFill/>
              <a:miter lim="800000"/>
              <a:headEnd/>
              <a:tailEnd/>
            </a:ln>
          </p:spPr>
          <p:txBody>
            <a:bodyPr wrap="none" lIns="0" tIns="0" rIns="0" bIns="0">
              <a:spAutoFit/>
            </a:bodyPr>
            <a:lstStyle/>
            <a:p>
              <a:r>
                <a:rPr lang="en-US" sz="1800" b="1" dirty="0">
                  <a:solidFill>
                    <a:schemeClr val="tx1"/>
                  </a:solidFill>
                </a:rPr>
                <a:t>Final </a:t>
              </a:r>
              <a:br>
                <a:rPr lang="en-US" sz="1800" b="1" dirty="0">
                  <a:solidFill>
                    <a:schemeClr val="tx1"/>
                  </a:solidFill>
                </a:rPr>
              </a:br>
              <a:r>
                <a:rPr lang="en-US" sz="1800" b="1" dirty="0">
                  <a:solidFill>
                    <a:schemeClr val="tx1"/>
                  </a:solidFill>
                </a:rPr>
                <a:t>Element 50%</a:t>
              </a:r>
              <a:endParaRPr lang="en-US" sz="2400" dirty="0">
                <a:solidFill>
                  <a:schemeClr val="tx1"/>
                </a:solidFill>
              </a:endParaRPr>
            </a:p>
          </p:txBody>
        </p:sp>
        <p:sp>
          <p:nvSpPr>
            <p:cNvPr id="295951" name="Rectangle 15"/>
            <p:cNvSpPr>
              <a:spLocks noChangeArrowheads="1"/>
            </p:cNvSpPr>
            <p:nvPr/>
          </p:nvSpPr>
          <p:spPr bwMode="auto">
            <a:xfrm>
              <a:off x="1331913" y="4006949"/>
              <a:ext cx="1993900" cy="274637"/>
            </a:xfrm>
            <a:prstGeom prst="rect">
              <a:avLst/>
            </a:prstGeom>
            <a:noFill/>
            <a:ln w="9525">
              <a:noFill/>
              <a:miter lim="800000"/>
              <a:headEnd/>
              <a:tailEnd/>
            </a:ln>
          </p:spPr>
          <p:txBody>
            <a:bodyPr wrap="none" lIns="0" tIns="0" rIns="0" bIns="0">
              <a:spAutoFit/>
            </a:bodyPr>
            <a:lstStyle/>
            <a:p>
              <a:r>
                <a:rPr lang="en-US" sz="1800" b="1" dirty="0">
                  <a:solidFill>
                    <a:schemeClr val="tx1"/>
                  </a:solidFill>
                </a:rPr>
                <a:t>Measurement 42%</a:t>
              </a:r>
              <a:endParaRPr lang="en-US" sz="2400" dirty="0">
                <a:solidFill>
                  <a:schemeClr val="tx1"/>
                </a:solidFill>
              </a:endParaRPr>
            </a:p>
          </p:txBody>
        </p:sp>
      </p:grpSp>
      <p:grpSp>
        <p:nvGrpSpPr>
          <p:cNvPr id="12" name="Group 75"/>
          <p:cNvGrpSpPr>
            <a:grpSpLocks noChangeAspect="1"/>
          </p:cNvGrpSpPr>
          <p:nvPr/>
        </p:nvGrpSpPr>
        <p:grpSpPr bwMode="auto">
          <a:xfrm>
            <a:off x="8135938" y="115888"/>
            <a:ext cx="900112" cy="900112"/>
            <a:chOff x="1701" y="2341"/>
            <a:chExt cx="1270" cy="1270"/>
          </a:xfrm>
        </p:grpSpPr>
        <p:sp>
          <p:nvSpPr>
            <p:cNvPr id="13" name="AutoShape 76"/>
            <p:cNvSpPr>
              <a:spLocks noChangeAspect="1" noChangeArrowheads="1"/>
            </p:cNvSpPr>
            <p:nvPr/>
          </p:nvSpPr>
          <p:spPr bwMode="auto">
            <a:xfrm>
              <a:off x="1701" y="2341"/>
              <a:ext cx="1270" cy="1270"/>
            </a:xfrm>
            <a:prstGeom prst="roundRect">
              <a:avLst>
                <a:gd name="adj" fmla="val 16667"/>
              </a:avLst>
            </a:prstGeom>
            <a:noFill/>
            <a:ln w="76200" algn="ctr">
              <a:solidFill>
                <a:srgbClr val="00FF00"/>
              </a:solidFill>
              <a:round/>
              <a:headEnd/>
              <a:tailEnd/>
            </a:ln>
            <a:effectLst/>
          </p:spPr>
          <p:txBody>
            <a:bodyPr wrap="none" anchor="ctr"/>
            <a:lstStyle/>
            <a:p>
              <a:endParaRPr lang="en-US"/>
            </a:p>
          </p:txBody>
        </p:sp>
        <p:grpSp>
          <p:nvGrpSpPr>
            <p:cNvPr id="14" name="Group 77"/>
            <p:cNvGrpSpPr>
              <a:grpSpLocks noChangeAspect="1"/>
            </p:cNvGrpSpPr>
            <p:nvPr/>
          </p:nvGrpSpPr>
          <p:grpSpPr bwMode="auto">
            <a:xfrm>
              <a:off x="1790" y="2432"/>
              <a:ext cx="1052" cy="1090"/>
              <a:chOff x="204" y="119"/>
              <a:chExt cx="3901" cy="4037"/>
            </a:xfrm>
          </p:grpSpPr>
          <p:sp>
            <p:nvSpPr>
              <p:cNvPr id="15" name="Freeform 78"/>
              <p:cNvSpPr>
                <a:spLocks noChangeAspect="1"/>
              </p:cNvSpPr>
              <p:nvPr/>
            </p:nvSpPr>
            <p:spPr bwMode="auto">
              <a:xfrm>
                <a:off x="521" y="119"/>
                <a:ext cx="1724" cy="1678"/>
              </a:xfrm>
              <a:custGeom>
                <a:avLst/>
                <a:gdLst/>
                <a:ahLst/>
                <a:cxnLst>
                  <a:cxn ang="0">
                    <a:pos x="1180" y="227"/>
                  </a:cxn>
                  <a:cxn ang="0">
                    <a:pos x="953" y="45"/>
                  </a:cxn>
                  <a:cxn ang="0">
                    <a:pos x="817" y="0"/>
                  </a:cxn>
                  <a:cxn ang="0">
                    <a:pos x="681" y="0"/>
                  </a:cxn>
                  <a:cxn ang="0">
                    <a:pos x="545" y="45"/>
                  </a:cxn>
                  <a:cxn ang="0">
                    <a:pos x="409" y="181"/>
                  </a:cxn>
                  <a:cxn ang="0">
                    <a:pos x="318" y="408"/>
                  </a:cxn>
                  <a:cxn ang="0">
                    <a:pos x="182" y="771"/>
                  </a:cxn>
                  <a:cxn ang="0">
                    <a:pos x="46" y="998"/>
                  </a:cxn>
                  <a:cxn ang="0">
                    <a:pos x="0" y="1225"/>
                  </a:cxn>
                  <a:cxn ang="0">
                    <a:pos x="46" y="1406"/>
                  </a:cxn>
                  <a:cxn ang="0">
                    <a:pos x="136" y="1542"/>
                  </a:cxn>
                  <a:cxn ang="0">
                    <a:pos x="272" y="1633"/>
                  </a:cxn>
                  <a:cxn ang="0">
                    <a:pos x="454" y="1678"/>
                  </a:cxn>
                  <a:cxn ang="0">
                    <a:pos x="590" y="1678"/>
                  </a:cxn>
                  <a:cxn ang="0">
                    <a:pos x="771" y="1633"/>
                  </a:cxn>
                  <a:cxn ang="0">
                    <a:pos x="953" y="1497"/>
                  </a:cxn>
                  <a:cxn ang="0">
                    <a:pos x="1134" y="1361"/>
                  </a:cxn>
                  <a:cxn ang="0">
                    <a:pos x="1452" y="1179"/>
                  </a:cxn>
                  <a:cxn ang="0">
                    <a:pos x="1588" y="1043"/>
                  </a:cxn>
                  <a:cxn ang="0">
                    <a:pos x="1724" y="862"/>
                  </a:cxn>
                  <a:cxn ang="0">
                    <a:pos x="1724" y="771"/>
                  </a:cxn>
                  <a:cxn ang="0">
                    <a:pos x="1724" y="635"/>
                  </a:cxn>
                  <a:cxn ang="0">
                    <a:pos x="1633" y="499"/>
                  </a:cxn>
                  <a:cxn ang="0">
                    <a:pos x="1361" y="317"/>
                  </a:cxn>
                </a:cxnLst>
                <a:rect l="0" t="0" r="r" b="b"/>
                <a:pathLst>
                  <a:path w="1724" h="1678">
                    <a:moveTo>
                      <a:pt x="1180" y="227"/>
                    </a:moveTo>
                    <a:lnTo>
                      <a:pt x="953" y="45"/>
                    </a:lnTo>
                    <a:lnTo>
                      <a:pt x="817" y="0"/>
                    </a:lnTo>
                    <a:lnTo>
                      <a:pt x="681" y="0"/>
                    </a:lnTo>
                    <a:lnTo>
                      <a:pt x="545" y="45"/>
                    </a:lnTo>
                    <a:lnTo>
                      <a:pt x="409" y="181"/>
                    </a:lnTo>
                    <a:lnTo>
                      <a:pt x="318" y="408"/>
                    </a:lnTo>
                    <a:lnTo>
                      <a:pt x="182" y="771"/>
                    </a:lnTo>
                    <a:lnTo>
                      <a:pt x="46" y="998"/>
                    </a:lnTo>
                    <a:lnTo>
                      <a:pt x="0" y="1225"/>
                    </a:lnTo>
                    <a:lnTo>
                      <a:pt x="46" y="1406"/>
                    </a:lnTo>
                    <a:lnTo>
                      <a:pt x="136" y="1542"/>
                    </a:lnTo>
                    <a:lnTo>
                      <a:pt x="272" y="1633"/>
                    </a:lnTo>
                    <a:lnTo>
                      <a:pt x="454" y="1678"/>
                    </a:lnTo>
                    <a:lnTo>
                      <a:pt x="590" y="1678"/>
                    </a:lnTo>
                    <a:lnTo>
                      <a:pt x="771" y="1633"/>
                    </a:lnTo>
                    <a:lnTo>
                      <a:pt x="953" y="1497"/>
                    </a:lnTo>
                    <a:lnTo>
                      <a:pt x="1134" y="1361"/>
                    </a:lnTo>
                    <a:lnTo>
                      <a:pt x="1452" y="1179"/>
                    </a:lnTo>
                    <a:lnTo>
                      <a:pt x="1588" y="1043"/>
                    </a:lnTo>
                    <a:lnTo>
                      <a:pt x="1724" y="862"/>
                    </a:lnTo>
                    <a:lnTo>
                      <a:pt x="1724" y="771"/>
                    </a:lnTo>
                    <a:lnTo>
                      <a:pt x="1724" y="635"/>
                    </a:lnTo>
                    <a:lnTo>
                      <a:pt x="1633" y="499"/>
                    </a:lnTo>
                    <a:lnTo>
                      <a:pt x="1361" y="317"/>
                    </a:lnTo>
                  </a:path>
                </a:pathLst>
              </a:custGeom>
              <a:noFill/>
              <a:ln w="28575" cmpd="sng">
                <a:solidFill>
                  <a:srgbClr val="00FF00"/>
                </a:solidFill>
                <a:round/>
                <a:headEnd/>
                <a:tailEnd/>
              </a:ln>
              <a:effectLst/>
            </p:spPr>
            <p:txBody>
              <a:bodyPr/>
              <a:lstStyle/>
              <a:p>
                <a:endParaRPr lang="en-US"/>
              </a:p>
            </p:txBody>
          </p:sp>
          <p:sp>
            <p:nvSpPr>
              <p:cNvPr id="16" name="Freeform 79"/>
              <p:cNvSpPr>
                <a:spLocks noChangeAspect="1"/>
              </p:cNvSpPr>
              <p:nvPr/>
            </p:nvSpPr>
            <p:spPr bwMode="auto">
              <a:xfrm>
                <a:off x="204" y="1661"/>
                <a:ext cx="3901" cy="2495"/>
              </a:xfrm>
              <a:custGeom>
                <a:avLst/>
                <a:gdLst/>
                <a:ahLst/>
                <a:cxnLst>
                  <a:cxn ang="0">
                    <a:pos x="453" y="0"/>
                  </a:cxn>
                  <a:cxn ang="0">
                    <a:pos x="227" y="227"/>
                  </a:cxn>
                  <a:cxn ang="0">
                    <a:pos x="91" y="408"/>
                  </a:cxn>
                  <a:cxn ang="0">
                    <a:pos x="45" y="544"/>
                  </a:cxn>
                  <a:cxn ang="0">
                    <a:pos x="0" y="680"/>
                  </a:cxn>
                  <a:cxn ang="0">
                    <a:pos x="0" y="817"/>
                  </a:cxn>
                  <a:cxn ang="0">
                    <a:pos x="45" y="953"/>
                  </a:cxn>
                  <a:cxn ang="0">
                    <a:pos x="181" y="1179"/>
                  </a:cxn>
                  <a:cxn ang="0">
                    <a:pos x="363" y="1452"/>
                  </a:cxn>
                  <a:cxn ang="0">
                    <a:pos x="544" y="1633"/>
                  </a:cxn>
                  <a:cxn ang="0">
                    <a:pos x="680" y="1769"/>
                  </a:cxn>
                  <a:cxn ang="0">
                    <a:pos x="907" y="1951"/>
                  </a:cxn>
                  <a:cxn ang="0">
                    <a:pos x="1179" y="2132"/>
                  </a:cxn>
                  <a:cxn ang="0">
                    <a:pos x="1451" y="2268"/>
                  </a:cxn>
                  <a:cxn ang="0">
                    <a:pos x="1769" y="2359"/>
                  </a:cxn>
                  <a:cxn ang="0">
                    <a:pos x="2086" y="2449"/>
                  </a:cxn>
                  <a:cxn ang="0">
                    <a:pos x="2404" y="2495"/>
                  </a:cxn>
                  <a:cxn ang="0">
                    <a:pos x="2676" y="2495"/>
                  </a:cxn>
                  <a:cxn ang="0">
                    <a:pos x="2948" y="2449"/>
                  </a:cxn>
                  <a:cxn ang="0">
                    <a:pos x="3220" y="2313"/>
                  </a:cxn>
                  <a:cxn ang="0">
                    <a:pos x="3538" y="2087"/>
                  </a:cxn>
                  <a:cxn ang="0">
                    <a:pos x="3674" y="1951"/>
                  </a:cxn>
                  <a:cxn ang="0">
                    <a:pos x="3810" y="1678"/>
                  </a:cxn>
                  <a:cxn ang="0">
                    <a:pos x="3901" y="1315"/>
                  </a:cxn>
                  <a:cxn ang="0">
                    <a:pos x="3901" y="1225"/>
                  </a:cxn>
                  <a:cxn ang="0">
                    <a:pos x="3855" y="1043"/>
                  </a:cxn>
                  <a:cxn ang="0">
                    <a:pos x="3765" y="726"/>
                  </a:cxn>
                  <a:cxn ang="0">
                    <a:pos x="3629" y="499"/>
                  </a:cxn>
                  <a:cxn ang="0">
                    <a:pos x="3447" y="227"/>
                  </a:cxn>
                  <a:cxn ang="0">
                    <a:pos x="3311" y="136"/>
                  </a:cxn>
                  <a:cxn ang="0">
                    <a:pos x="3039" y="45"/>
                  </a:cxn>
                  <a:cxn ang="0">
                    <a:pos x="2903" y="45"/>
                  </a:cxn>
                  <a:cxn ang="0">
                    <a:pos x="2676" y="91"/>
                  </a:cxn>
                  <a:cxn ang="0">
                    <a:pos x="2404" y="227"/>
                  </a:cxn>
                  <a:cxn ang="0">
                    <a:pos x="2177" y="363"/>
                  </a:cxn>
                  <a:cxn ang="0">
                    <a:pos x="1996" y="544"/>
                  </a:cxn>
                </a:cxnLst>
                <a:rect l="0" t="0" r="r" b="b"/>
                <a:pathLst>
                  <a:path w="3901" h="2495">
                    <a:moveTo>
                      <a:pt x="453" y="0"/>
                    </a:moveTo>
                    <a:lnTo>
                      <a:pt x="227" y="227"/>
                    </a:lnTo>
                    <a:lnTo>
                      <a:pt x="91" y="408"/>
                    </a:lnTo>
                    <a:lnTo>
                      <a:pt x="45" y="544"/>
                    </a:lnTo>
                    <a:lnTo>
                      <a:pt x="0" y="680"/>
                    </a:lnTo>
                    <a:lnTo>
                      <a:pt x="0" y="817"/>
                    </a:lnTo>
                    <a:lnTo>
                      <a:pt x="45" y="953"/>
                    </a:lnTo>
                    <a:lnTo>
                      <a:pt x="181" y="1179"/>
                    </a:lnTo>
                    <a:lnTo>
                      <a:pt x="363" y="1452"/>
                    </a:lnTo>
                    <a:lnTo>
                      <a:pt x="544" y="1633"/>
                    </a:lnTo>
                    <a:lnTo>
                      <a:pt x="680" y="1769"/>
                    </a:lnTo>
                    <a:lnTo>
                      <a:pt x="907" y="1951"/>
                    </a:lnTo>
                    <a:lnTo>
                      <a:pt x="1179" y="2132"/>
                    </a:lnTo>
                    <a:lnTo>
                      <a:pt x="1451" y="2268"/>
                    </a:lnTo>
                    <a:lnTo>
                      <a:pt x="1769" y="2359"/>
                    </a:lnTo>
                    <a:lnTo>
                      <a:pt x="2086" y="2449"/>
                    </a:lnTo>
                    <a:lnTo>
                      <a:pt x="2404" y="2495"/>
                    </a:lnTo>
                    <a:lnTo>
                      <a:pt x="2676" y="2495"/>
                    </a:lnTo>
                    <a:lnTo>
                      <a:pt x="2948" y="2449"/>
                    </a:lnTo>
                    <a:lnTo>
                      <a:pt x="3220" y="2313"/>
                    </a:lnTo>
                    <a:lnTo>
                      <a:pt x="3538" y="2087"/>
                    </a:lnTo>
                    <a:lnTo>
                      <a:pt x="3674" y="1951"/>
                    </a:lnTo>
                    <a:lnTo>
                      <a:pt x="3810" y="1678"/>
                    </a:lnTo>
                    <a:lnTo>
                      <a:pt x="3901" y="1315"/>
                    </a:lnTo>
                    <a:lnTo>
                      <a:pt x="3901" y="1225"/>
                    </a:lnTo>
                    <a:lnTo>
                      <a:pt x="3855" y="1043"/>
                    </a:lnTo>
                    <a:lnTo>
                      <a:pt x="3765" y="726"/>
                    </a:lnTo>
                    <a:lnTo>
                      <a:pt x="3629" y="499"/>
                    </a:lnTo>
                    <a:lnTo>
                      <a:pt x="3447" y="227"/>
                    </a:lnTo>
                    <a:lnTo>
                      <a:pt x="3311" y="136"/>
                    </a:lnTo>
                    <a:lnTo>
                      <a:pt x="3039" y="45"/>
                    </a:lnTo>
                    <a:lnTo>
                      <a:pt x="2903" y="45"/>
                    </a:lnTo>
                    <a:lnTo>
                      <a:pt x="2676" y="91"/>
                    </a:lnTo>
                    <a:lnTo>
                      <a:pt x="2404" y="227"/>
                    </a:lnTo>
                    <a:lnTo>
                      <a:pt x="2177" y="363"/>
                    </a:lnTo>
                    <a:lnTo>
                      <a:pt x="1996" y="544"/>
                    </a:lnTo>
                  </a:path>
                </a:pathLst>
              </a:custGeom>
              <a:noFill/>
              <a:ln w="28575" cmpd="sng">
                <a:solidFill>
                  <a:srgbClr val="00FF00"/>
                </a:solidFill>
                <a:round/>
                <a:headEnd/>
                <a:tailEnd/>
              </a:ln>
              <a:effectLst/>
            </p:spPr>
            <p:txBody>
              <a:bodyPr/>
              <a:lstStyle/>
              <a:p>
                <a:endParaRPr lang="en-US"/>
              </a:p>
            </p:txBody>
          </p:sp>
          <p:sp>
            <p:nvSpPr>
              <p:cNvPr id="17" name="Oval 80"/>
              <p:cNvSpPr>
                <a:spLocks noChangeAspect="1" noChangeArrowheads="1"/>
              </p:cNvSpPr>
              <p:nvPr/>
            </p:nvSpPr>
            <p:spPr bwMode="auto">
              <a:xfrm>
                <a:off x="1565" y="2160"/>
                <a:ext cx="816" cy="544"/>
              </a:xfrm>
              <a:prstGeom prst="ellipse">
                <a:avLst/>
              </a:prstGeom>
              <a:noFill/>
              <a:ln w="28575">
                <a:solidFill>
                  <a:srgbClr val="00FF00"/>
                </a:solidFill>
                <a:round/>
                <a:headEnd/>
                <a:tailEnd/>
              </a:ln>
              <a:effectLst/>
            </p:spPr>
            <p:txBody>
              <a:bodyPr wrap="none" anchor="ctr"/>
              <a:lstStyle/>
              <a:p>
                <a:endParaRPr lang="en-US"/>
              </a:p>
            </p:txBody>
          </p:sp>
          <p:sp>
            <p:nvSpPr>
              <p:cNvPr id="18" name="Oval 81"/>
              <p:cNvSpPr>
                <a:spLocks noChangeAspect="1" noChangeArrowheads="1"/>
              </p:cNvSpPr>
              <p:nvPr/>
            </p:nvSpPr>
            <p:spPr bwMode="auto">
              <a:xfrm>
                <a:off x="1746" y="2070"/>
                <a:ext cx="454" cy="362"/>
              </a:xfrm>
              <a:prstGeom prst="ellipse">
                <a:avLst/>
              </a:prstGeom>
              <a:solidFill>
                <a:schemeClr val="bg1"/>
              </a:solidFill>
              <a:ln w="28575">
                <a:solidFill>
                  <a:srgbClr val="00FF00"/>
                </a:solidFill>
                <a:round/>
                <a:headEnd/>
                <a:tailEnd/>
              </a:ln>
              <a:effectLst/>
            </p:spPr>
            <p:txBody>
              <a:bodyPr wrap="none" anchor="ctr"/>
              <a:lstStyle/>
              <a:p>
                <a:endParaRPr lang="en-US"/>
              </a:p>
            </p:txBody>
          </p:sp>
        </p:grpSp>
      </p:grpSp>
      <p:sp>
        <p:nvSpPr>
          <p:cNvPr id="20" name="Rectangle 19"/>
          <p:cNvSpPr/>
          <p:nvPr/>
        </p:nvSpPr>
        <p:spPr bwMode="auto">
          <a:xfrm>
            <a:off x="7740352" y="3356992"/>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rPr>
              <a:t>Diagnostics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Tree>
    <p:extLst>
      <p:ext uri="{BB962C8B-B14F-4D97-AF65-F5344CB8AC3E}">
        <p14:creationId xmlns:p14="http://schemas.microsoft.com/office/powerpoint/2010/main" val="7763552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5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055688" y="1748755"/>
            <a:ext cx="7535862" cy="3575050"/>
            <a:chOff x="665" y="930"/>
            <a:chExt cx="4747" cy="2252"/>
          </a:xfrm>
        </p:grpSpPr>
        <p:grpSp>
          <p:nvGrpSpPr>
            <p:cNvPr id="3" name="Group 3"/>
            <p:cNvGrpSpPr>
              <a:grpSpLocks/>
            </p:cNvGrpSpPr>
            <p:nvPr/>
          </p:nvGrpSpPr>
          <p:grpSpPr bwMode="auto">
            <a:xfrm>
              <a:off x="665" y="1153"/>
              <a:ext cx="1738" cy="2029"/>
              <a:chOff x="557" y="1153"/>
              <a:chExt cx="1738" cy="2029"/>
            </a:xfrm>
          </p:grpSpPr>
          <p:pic>
            <p:nvPicPr>
              <p:cNvPr id="4112" name="Picture 4" descr="IntheField"/>
              <p:cNvPicPr>
                <a:picLocks noChangeAspect="1" noChangeArrowheads="1"/>
              </p:cNvPicPr>
              <p:nvPr/>
            </p:nvPicPr>
            <p:blipFill>
              <a:blip r:embed="rId4" cstate="print"/>
              <a:srcRect/>
              <a:stretch>
                <a:fillRect/>
              </a:stretch>
            </p:blipFill>
            <p:spPr bwMode="auto">
              <a:xfrm>
                <a:off x="557" y="1153"/>
                <a:ext cx="1738" cy="2029"/>
              </a:xfrm>
              <a:prstGeom prst="rect">
                <a:avLst/>
              </a:prstGeom>
              <a:noFill/>
              <a:ln w="9525">
                <a:noFill/>
                <a:miter lim="800000"/>
                <a:headEnd/>
                <a:tailEnd/>
              </a:ln>
            </p:spPr>
          </p:pic>
          <p:sp>
            <p:nvSpPr>
              <p:cNvPr id="650245" name="Rectangle 5"/>
              <p:cNvSpPr>
                <a:spLocks noChangeArrowheads="1"/>
              </p:cNvSpPr>
              <p:nvPr/>
            </p:nvSpPr>
            <p:spPr bwMode="auto">
              <a:xfrm>
                <a:off x="1211" y="1155"/>
                <a:ext cx="563" cy="325"/>
              </a:xfrm>
              <a:prstGeom prst="rect">
                <a:avLst/>
              </a:prstGeom>
              <a:noFill/>
              <a:ln w="12700">
                <a:noFill/>
                <a:miter lim="800000"/>
                <a:headEnd/>
                <a:tailEnd/>
              </a:ln>
              <a:effectLst>
                <a:outerShdw dist="35921" dir="2700000" algn="ctr" rotWithShape="0">
                  <a:schemeClr val="tx1"/>
                </a:outerShdw>
              </a:effectLst>
            </p:spPr>
            <p:txBody>
              <a:bodyPr wrap="none" lIns="90488" tIns="44450" rIns="90488" bIns="44450">
                <a:spAutoFit/>
              </a:bodyPr>
              <a:lstStyle/>
              <a:p>
                <a:pPr algn="l">
                  <a:defRPr/>
                </a:pPr>
                <a:r>
                  <a:rPr lang="en-GB" sz="2800" b="1">
                    <a:solidFill>
                      <a:schemeClr val="bg1"/>
                    </a:solidFill>
                  </a:rPr>
                  <a:t>63%</a:t>
                </a:r>
              </a:p>
            </p:txBody>
          </p:sp>
        </p:grpSp>
        <p:sp>
          <p:nvSpPr>
            <p:cNvPr id="650246" name="Text Box 6"/>
            <p:cNvSpPr txBox="1">
              <a:spLocks noChangeArrowheads="1"/>
            </p:cNvSpPr>
            <p:nvPr/>
          </p:nvSpPr>
          <p:spPr bwMode="auto">
            <a:xfrm>
              <a:off x="1716" y="930"/>
              <a:ext cx="3696" cy="442"/>
            </a:xfrm>
            <a:prstGeom prst="rect">
              <a:avLst/>
            </a:prstGeom>
            <a:noFill/>
            <a:ln w="28575" algn="ctr">
              <a:noFill/>
              <a:miter lim="800000"/>
              <a:headEnd/>
              <a:tailEnd/>
            </a:ln>
            <a:effectLst/>
          </p:spPr>
          <p:txBody>
            <a:bodyPr>
              <a:spAutoFit/>
            </a:bodyPr>
            <a:lstStyle/>
            <a:p>
              <a:pPr>
                <a:spcBef>
                  <a:spcPct val="50000"/>
                </a:spcBef>
                <a:defRPr/>
              </a:pPr>
              <a:r>
                <a:rPr lang="en-GB" sz="2000" b="1" i="1" dirty="0">
                  <a:solidFill>
                    <a:schemeClr val="tx1"/>
                  </a:solidFill>
                  <a:effectLst>
                    <a:outerShdw blurRad="38100" dist="38100" dir="2700000" algn="tl">
                      <a:srgbClr val="C0C0C0"/>
                    </a:outerShdw>
                  </a:effectLst>
                </a:rPr>
                <a:t>“Unneeded” Trips To The Field </a:t>
              </a:r>
              <a:br>
                <a:rPr lang="en-GB" sz="2000" b="1" i="1" dirty="0">
                  <a:solidFill>
                    <a:schemeClr val="tx1"/>
                  </a:solidFill>
                  <a:effectLst>
                    <a:outerShdw blurRad="38100" dist="38100" dir="2700000" algn="tl">
                      <a:srgbClr val="C0C0C0"/>
                    </a:outerShdw>
                  </a:effectLst>
                </a:rPr>
              </a:br>
              <a:r>
                <a:rPr lang="en-GB" sz="2000" b="1" i="1" dirty="0">
                  <a:solidFill>
                    <a:schemeClr val="tx1"/>
                  </a:solidFill>
                  <a:effectLst>
                    <a:outerShdw blurRad="38100" dist="38100" dir="2700000" algn="tl">
                      <a:srgbClr val="C0C0C0"/>
                    </a:outerShdw>
                  </a:effectLst>
                </a:rPr>
                <a:t>- Avoided Through Remote Diagnostics</a:t>
              </a:r>
              <a:endParaRPr lang="en-US" sz="2000" b="1" i="1" dirty="0">
                <a:solidFill>
                  <a:schemeClr val="tx1"/>
                </a:solidFill>
                <a:effectLst>
                  <a:outerShdw blurRad="38100" dist="38100" dir="2700000" algn="tl">
                    <a:srgbClr val="C0C0C0"/>
                  </a:outerShdw>
                </a:effectLst>
              </a:endParaRPr>
            </a:p>
          </p:txBody>
        </p:sp>
      </p:grpSp>
      <p:grpSp>
        <p:nvGrpSpPr>
          <p:cNvPr id="4" name="Group 17"/>
          <p:cNvGrpSpPr/>
          <p:nvPr/>
        </p:nvGrpSpPr>
        <p:grpSpPr>
          <a:xfrm>
            <a:off x="287338" y="2501230"/>
            <a:ext cx="8688387" cy="3448050"/>
            <a:chOff x="287338" y="2228850"/>
            <a:chExt cx="8688387" cy="3448050"/>
          </a:xfrm>
        </p:grpSpPr>
        <p:graphicFrame>
          <p:nvGraphicFramePr>
            <p:cNvPr id="4098" name="Object 7">
              <a:hlinkClick r:id="" action="ppaction://ole?verb=0"/>
            </p:cNvPr>
            <p:cNvGraphicFramePr>
              <a:graphicFrameLocks/>
            </p:cNvGraphicFramePr>
            <p:nvPr/>
          </p:nvGraphicFramePr>
          <p:xfrm>
            <a:off x="287338" y="2228850"/>
            <a:ext cx="8688387" cy="3106738"/>
          </p:xfrm>
          <a:graphic>
            <a:graphicData uri="http://schemas.openxmlformats.org/presentationml/2006/ole">
              <mc:AlternateContent xmlns:mc="http://schemas.openxmlformats.org/markup-compatibility/2006">
                <mc:Choice xmlns:v="urn:schemas-microsoft-com:vml" Requires="v">
                  <p:oleObj spid="_x0000_s1858614" name="Chart" r:id="rId5" imgW="8686943" imgH="3104959" progId="MSGraph.Chart.8">
                    <p:embed followColorScheme="full"/>
                  </p:oleObj>
                </mc:Choice>
                <mc:Fallback>
                  <p:oleObj name="Chart" r:id="rId5" imgW="8686943" imgH="3104959" progId="MSGraph.Chart.8">
                    <p:embed followColorScheme="full"/>
                    <p:pic>
                      <p:nvPicPr>
                        <p:cNvPr id="4098" name="Object 7">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338" y="2228850"/>
                          <a:ext cx="8688387" cy="31067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Rectangle 8"/>
            <p:cNvSpPr>
              <a:spLocks noChangeArrowheads="1"/>
            </p:cNvSpPr>
            <p:nvPr/>
          </p:nvSpPr>
          <p:spPr bwMode="auto">
            <a:xfrm>
              <a:off x="1162050" y="5149850"/>
              <a:ext cx="1031875" cy="527050"/>
            </a:xfrm>
            <a:prstGeom prst="rect">
              <a:avLst/>
            </a:prstGeom>
            <a:noFill/>
            <a:ln w="12700">
              <a:noFill/>
              <a:miter lim="800000"/>
              <a:headEnd/>
              <a:tailEnd/>
            </a:ln>
          </p:spPr>
          <p:txBody>
            <a:bodyPr wrap="none" lIns="90488" tIns="44450" rIns="90488" bIns="44450">
              <a:spAutoFit/>
            </a:bodyPr>
            <a:lstStyle/>
            <a:p>
              <a:pPr marL="282575" indent="-282575" defTabSz="895350">
                <a:lnSpc>
                  <a:spcPct val="80000"/>
                </a:lnSpc>
              </a:pPr>
              <a:r>
                <a:rPr lang="en-GB" sz="1800" b="1" dirty="0">
                  <a:solidFill>
                    <a:schemeClr val="tx1"/>
                  </a:solidFill>
                </a:rPr>
                <a:t>Routine</a:t>
              </a:r>
            </a:p>
            <a:p>
              <a:pPr marL="282575" indent="-282575" defTabSz="895350">
                <a:lnSpc>
                  <a:spcPct val="80000"/>
                </a:lnSpc>
              </a:pPr>
              <a:r>
                <a:rPr lang="en-GB" sz="1800" b="1" dirty="0">
                  <a:solidFill>
                    <a:schemeClr val="tx1"/>
                  </a:solidFill>
                </a:rPr>
                <a:t>Check</a:t>
              </a:r>
            </a:p>
          </p:txBody>
        </p:sp>
        <p:sp>
          <p:nvSpPr>
            <p:cNvPr id="4103" name="Rectangle 9"/>
            <p:cNvSpPr>
              <a:spLocks noChangeArrowheads="1"/>
            </p:cNvSpPr>
            <p:nvPr/>
          </p:nvSpPr>
          <p:spPr bwMode="auto">
            <a:xfrm>
              <a:off x="2433638" y="5138738"/>
              <a:ext cx="1095375" cy="527050"/>
            </a:xfrm>
            <a:prstGeom prst="rect">
              <a:avLst/>
            </a:prstGeom>
            <a:noFill/>
            <a:ln w="12700">
              <a:noFill/>
              <a:miter lim="800000"/>
              <a:headEnd/>
              <a:tailEnd/>
            </a:ln>
          </p:spPr>
          <p:txBody>
            <a:bodyPr wrap="none" lIns="90488" tIns="44450" rIns="90488" bIns="44450">
              <a:spAutoFit/>
            </a:bodyPr>
            <a:lstStyle/>
            <a:p>
              <a:pPr marL="282575" indent="-282575" defTabSz="895350">
                <a:lnSpc>
                  <a:spcPct val="80000"/>
                </a:lnSpc>
              </a:pPr>
              <a:r>
                <a:rPr lang="en-GB" sz="1800" b="1">
                  <a:solidFill>
                    <a:schemeClr val="tx1"/>
                  </a:solidFill>
                </a:rPr>
                <a:t>No</a:t>
              </a:r>
            </a:p>
            <a:p>
              <a:pPr marL="282575" indent="-282575" defTabSz="895350">
                <a:lnSpc>
                  <a:spcPct val="80000"/>
                </a:lnSpc>
              </a:pPr>
              <a:r>
                <a:rPr lang="en-GB" sz="1800" b="1">
                  <a:solidFill>
                    <a:schemeClr val="tx1"/>
                  </a:solidFill>
                </a:rPr>
                <a:t>Problem</a:t>
              </a:r>
            </a:p>
          </p:txBody>
        </p:sp>
        <p:sp>
          <p:nvSpPr>
            <p:cNvPr id="4104" name="Rectangle 10"/>
            <p:cNvSpPr>
              <a:spLocks noChangeArrowheads="1"/>
            </p:cNvSpPr>
            <p:nvPr/>
          </p:nvSpPr>
          <p:spPr bwMode="auto">
            <a:xfrm>
              <a:off x="7221538" y="5138738"/>
              <a:ext cx="1362075" cy="527050"/>
            </a:xfrm>
            <a:prstGeom prst="rect">
              <a:avLst/>
            </a:prstGeom>
            <a:noFill/>
            <a:ln w="12700">
              <a:noFill/>
              <a:miter lim="800000"/>
              <a:headEnd/>
              <a:tailEnd/>
            </a:ln>
          </p:spPr>
          <p:txBody>
            <a:bodyPr wrap="none" lIns="90488" tIns="44450" rIns="90488" bIns="44450">
              <a:spAutoFit/>
            </a:bodyPr>
            <a:lstStyle/>
            <a:p>
              <a:pPr marL="282575" indent="-282575" defTabSz="895350">
                <a:lnSpc>
                  <a:spcPct val="80000"/>
                </a:lnSpc>
              </a:pPr>
              <a:r>
                <a:rPr lang="en-GB" sz="1800" b="1">
                  <a:solidFill>
                    <a:schemeClr val="tx1"/>
                  </a:solidFill>
                </a:rPr>
                <a:t>Failed</a:t>
              </a:r>
            </a:p>
            <a:p>
              <a:pPr marL="282575" indent="-282575" defTabSz="895350">
                <a:lnSpc>
                  <a:spcPct val="80000"/>
                </a:lnSpc>
              </a:pPr>
              <a:r>
                <a:rPr lang="en-GB" sz="1800" b="1">
                  <a:solidFill>
                    <a:schemeClr val="tx1"/>
                  </a:solidFill>
                </a:rPr>
                <a:t>Instrument</a:t>
              </a:r>
            </a:p>
          </p:txBody>
        </p:sp>
        <p:sp>
          <p:nvSpPr>
            <p:cNvPr id="4105" name="Rectangle 11"/>
            <p:cNvSpPr>
              <a:spLocks noChangeArrowheads="1"/>
            </p:cNvSpPr>
            <p:nvPr/>
          </p:nvSpPr>
          <p:spPr bwMode="auto">
            <a:xfrm>
              <a:off x="6089650" y="5138738"/>
              <a:ext cx="1082675" cy="527050"/>
            </a:xfrm>
            <a:prstGeom prst="rect">
              <a:avLst/>
            </a:prstGeom>
            <a:noFill/>
            <a:ln w="12700">
              <a:noFill/>
              <a:miter lim="800000"/>
              <a:headEnd/>
              <a:tailEnd/>
            </a:ln>
          </p:spPr>
          <p:txBody>
            <a:bodyPr wrap="none" lIns="90488" tIns="44450" rIns="90488" bIns="44450">
              <a:spAutoFit/>
            </a:bodyPr>
            <a:lstStyle/>
            <a:p>
              <a:pPr marL="282575" indent="-282575" defTabSz="895350">
                <a:lnSpc>
                  <a:spcPct val="80000"/>
                </a:lnSpc>
              </a:pPr>
              <a:r>
                <a:rPr lang="en-GB" sz="1800" b="1">
                  <a:solidFill>
                    <a:schemeClr val="tx1"/>
                  </a:solidFill>
                </a:rPr>
                <a:t>Plugged</a:t>
              </a:r>
            </a:p>
            <a:p>
              <a:pPr marL="282575" indent="-282575" defTabSz="895350">
                <a:lnSpc>
                  <a:spcPct val="80000"/>
                </a:lnSpc>
              </a:pPr>
              <a:r>
                <a:rPr lang="en-GB" sz="1800" b="1">
                  <a:solidFill>
                    <a:schemeClr val="tx1"/>
                  </a:solidFill>
                </a:rPr>
                <a:t>Lines</a:t>
              </a:r>
            </a:p>
          </p:txBody>
        </p:sp>
        <p:sp>
          <p:nvSpPr>
            <p:cNvPr id="4106" name="Rectangle 12"/>
            <p:cNvSpPr>
              <a:spLocks noChangeArrowheads="1"/>
            </p:cNvSpPr>
            <p:nvPr/>
          </p:nvSpPr>
          <p:spPr bwMode="auto">
            <a:xfrm>
              <a:off x="5073650" y="5138738"/>
              <a:ext cx="676275" cy="527050"/>
            </a:xfrm>
            <a:prstGeom prst="rect">
              <a:avLst/>
            </a:prstGeom>
            <a:noFill/>
            <a:ln w="12700">
              <a:noFill/>
              <a:miter lim="800000"/>
              <a:headEnd/>
              <a:tailEnd/>
            </a:ln>
          </p:spPr>
          <p:txBody>
            <a:bodyPr wrap="none" lIns="90488" tIns="44450" rIns="90488" bIns="44450">
              <a:spAutoFit/>
            </a:bodyPr>
            <a:lstStyle/>
            <a:p>
              <a:pPr marL="282575" indent="-282575" defTabSz="895350">
                <a:lnSpc>
                  <a:spcPct val="80000"/>
                </a:lnSpc>
              </a:pPr>
              <a:r>
                <a:rPr lang="en-GB" sz="1800" b="1">
                  <a:solidFill>
                    <a:schemeClr val="tx1"/>
                  </a:solidFill>
                </a:rPr>
                <a:t>Zero</a:t>
              </a:r>
            </a:p>
            <a:p>
              <a:pPr marL="282575" indent="-282575" defTabSz="895350">
                <a:lnSpc>
                  <a:spcPct val="80000"/>
                </a:lnSpc>
              </a:pPr>
              <a:r>
                <a:rPr lang="en-GB" sz="1800" b="1">
                  <a:solidFill>
                    <a:schemeClr val="tx1"/>
                  </a:solidFill>
                </a:rPr>
                <a:t>Off</a:t>
              </a:r>
            </a:p>
          </p:txBody>
        </p:sp>
        <p:sp>
          <p:nvSpPr>
            <p:cNvPr id="4107" name="Rectangle 13"/>
            <p:cNvSpPr>
              <a:spLocks noChangeArrowheads="1"/>
            </p:cNvSpPr>
            <p:nvPr/>
          </p:nvSpPr>
          <p:spPr bwMode="auto">
            <a:xfrm>
              <a:off x="3522663" y="5138738"/>
              <a:ext cx="1374775" cy="527050"/>
            </a:xfrm>
            <a:prstGeom prst="rect">
              <a:avLst/>
            </a:prstGeom>
            <a:noFill/>
            <a:ln w="12700">
              <a:noFill/>
              <a:miter lim="800000"/>
              <a:headEnd/>
              <a:tailEnd/>
            </a:ln>
          </p:spPr>
          <p:txBody>
            <a:bodyPr wrap="none" lIns="90488" tIns="44450" rIns="90488" bIns="44450">
              <a:spAutoFit/>
            </a:bodyPr>
            <a:lstStyle/>
            <a:p>
              <a:pPr marL="282575" indent="-282575" defTabSz="895350">
                <a:lnSpc>
                  <a:spcPct val="80000"/>
                </a:lnSpc>
              </a:pPr>
              <a:r>
                <a:rPr lang="en-GB" sz="1800" b="1" dirty="0">
                  <a:solidFill>
                    <a:schemeClr val="tx1"/>
                  </a:solidFill>
                </a:rPr>
                <a:t>Calibration</a:t>
              </a:r>
            </a:p>
            <a:p>
              <a:pPr marL="282575" indent="-282575" defTabSz="895350">
                <a:lnSpc>
                  <a:spcPct val="80000"/>
                </a:lnSpc>
              </a:pPr>
              <a:r>
                <a:rPr lang="en-GB" sz="1800" b="1" dirty="0">
                  <a:solidFill>
                    <a:schemeClr val="tx1"/>
                  </a:solidFill>
                </a:rPr>
                <a:t>Shift</a:t>
              </a:r>
            </a:p>
          </p:txBody>
        </p:sp>
      </p:grpSp>
      <p:sp>
        <p:nvSpPr>
          <p:cNvPr id="4108" name="Rectangle 14"/>
          <p:cNvSpPr>
            <a:spLocks noChangeArrowheads="1"/>
          </p:cNvSpPr>
          <p:nvPr/>
        </p:nvSpPr>
        <p:spPr bwMode="auto">
          <a:xfrm>
            <a:off x="2246313" y="6173788"/>
            <a:ext cx="3170237" cy="333375"/>
          </a:xfrm>
          <a:prstGeom prst="rect">
            <a:avLst/>
          </a:prstGeom>
          <a:noFill/>
          <a:ln w="12700">
            <a:noFill/>
            <a:miter lim="800000"/>
            <a:headEnd/>
            <a:tailEnd/>
          </a:ln>
        </p:spPr>
        <p:txBody>
          <a:bodyPr wrap="none" lIns="90488" tIns="44450" rIns="90488" bIns="44450">
            <a:spAutoFit/>
          </a:bodyPr>
          <a:lstStyle/>
          <a:p>
            <a:pPr algn="l"/>
            <a:r>
              <a:rPr lang="en-GB" sz="1600" i="1">
                <a:solidFill>
                  <a:schemeClr val="tx1"/>
                </a:solidFill>
              </a:rPr>
              <a:t>Source: Dow Chemical Company</a:t>
            </a:r>
          </a:p>
        </p:txBody>
      </p:sp>
      <p:sp>
        <p:nvSpPr>
          <p:cNvPr id="650255" name="Rectangle 15"/>
          <p:cNvSpPr>
            <a:spLocks noGrp="1" noChangeArrowheads="1"/>
          </p:cNvSpPr>
          <p:nvPr>
            <p:ph type="title"/>
          </p:nvPr>
        </p:nvSpPr>
        <p:spPr/>
        <p:txBody>
          <a:bodyPr/>
          <a:lstStyle/>
          <a:p>
            <a:pPr eaLnBrk="1" hangingPunct="1">
              <a:defRPr/>
            </a:pPr>
            <a:r>
              <a:rPr lang="en-GB"/>
              <a:t>Reduce Maintenance Cost</a:t>
            </a:r>
            <a:endParaRPr lang="en-GB" dirty="0"/>
          </a:p>
        </p:txBody>
      </p:sp>
      <p:sp>
        <p:nvSpPr>
          <p:cNvPr id="17" name="Rectangle 16"/>
          <p:cNvSpPr/>
          <p:nvPr/>
        </p:nvSpPr>
        <p:spPr bwMode="auto">
          <a:xfrm>
            <a:off x="7236296" y="2852936"/>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rPr>
              <a:t>Diagnostics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Tree>
    <p:extLst>
      <p:ext uri="{BB962C8B-B14F-4D97-AF65-F5344CB8AC3E}">
        <p14:creationId xmlns:p14="http://schemas.microsoft.com/office/powerpoint/2010/main" val="146556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a:xfrm>
            <a:off x="584200" y="406400"/>
            <a:ext cx="7516813" cy="723900"/>
          </a:xfrm>
        </p:spPr>
        <p:txBody>
          <a:bodyPr/>
          <a:lstStyle/>
          <a:p>
            <a:r>
              <a:rPr lang="en-US" dirty="0"/>
              <a:t>Easier and Safer: Central Diagnostics for Troubleshooting</a:t>
            </a:r>
          </a:p>
        </p:txBody>
      </p:sp>
      <p:sp>
        <p:nvSpPr>
          <p:cNvPr id="476163" name="Rectangle 3"/>
          <p:cNvSpPr>
            <a:spLocks noGrp="1" noChangeArrowheads="1"/>
          </p:cNvSpPr>
          <p:nvPr>
            <p:ph idx="1"/>
          </p:nvPr>
        </p:nvSpPr>
        <p:spPr/>
        <p:txBody>
          <a:bodyPr/>
          <a:lstStyle/>
          <a:p>
            <a:r>
              <a:rPr lang="en-US" dirty="0"/>
              <a:t>Verify device problems are real before going to the field; or unmanned platform</a:t>
            </a:r>
          </a:p>
          <a:p>
            <a:r>
              <a:rPr lang="en-US" dirty="0"/>
              <a:t>Device tells technician when there is a fault or performance is degraded</a:t>
            </a:r>
          </a:p>
          <a:p>
            <a:r>
              <a:rPr lang="en-US" dirty="0"/>
              <a:t>Plan when to repair:</a:t>
            </a:r>
          </a:p>
          <a:p>
            <a:pPr lvl="1"/>
            <a:r>
              <a:rPr lang="en-US" dirty="0"/>
              <a:t>Immediate</a:t>
            </a:r>
          </a:p>
          <a:p>
            <a:pPr lvl="1"/>
            <a:r>
              <a:rPr lang="en-US" dirty="0"/>
              <a:t>Daily schedule</a:t>
            </a:r>
          </a:p>
          <a:p>
            <a:pPr lvl="1"/>
            <a:r>
              <a:rPr lang="en-US" dirty="0"/>
              <a:t>Next turnaround</a:t>
            </a:r>
          </a:p>
          <a:p>
            <a:endParaRPr lang="en-US" dirty="0"/>
          </a:p>
        </p:txBody>
      </p:sp>
      <p:pic>
        <p:nvPicPr>
          <p:cNvPr id="476172" name="Picture 12"/>
          <p:cNvPicPr>
            <a:picLocks noChangeAspect="1" noChangeArrowheads="1"/>
          </p:cNvPicPr>
          <p:nvPr/>
        </p:nvPicPr>
        <p:blipFill>
          <a:blip r:embed="rId3" cstate="print"/>
          <a:srcRect/>
          <a:stretch>
            <a:fillRect/>
          </a:stretch>
        </p:blipFill>
        <p:spPr bwMode="auto">
          <a:xfrm>
            <a:off x="1763688" y="5157192"/>
            <a:ext cx="2376487" cy="1509713"/>
          </a:xfrm>
          <a:prstGeom prst="rect">
            <a:avLst/>
          </a:prstGeom>
          <a:noFill/>
          <a:ln w="9525" algn="ctr">
            <a:noFill/>
            <a:miter lim="800000"/>
            <a:headEnd/>
            <a:tailEnd/>
          </a:ln>
          <a:effectLst/>
        </p:spPr>
      </p:pic>
      <p:pic>
        <p:nvPicPr>
          <p:cNvPr id="5" name="Picture 4"/>
          <p:cNvPicPr>
            <a:picLocks noChangeAspect="1" noChangeArrowheads="1"/>
          </p:cNvPicPr>
          <p:nvPr/>
        </p:nvPicPr>
        <p:blipFill>
          <a:blip r:embed="rId4" cstate="print"/>
          <a:srcRect/>
          <a:stretch>
            <a:fillRect/>
          </a:stretch>
        </p:blipFill>
        <p:spPr bwMode="auto">
          <a:xfrm>
            <a:off x="4860032" y="3140968"/>
            <a:ext cx="3783013" cy="2501900"/>
          </a:xfrm>
          <a:prstGeom prst="rect">
            <a:avLst/>
          </a:prstGeom>
          <a:noFill/>
          <a:ln w="28575">
            <a:noFill/>
            <a:miter lim="800000"/>
            <a:headEnd/>
            <a:tailEnd/>
          </a:ln>
          <a:effectLst/>
        </p:spPr>
      </p:pic>
    </p:spTree>
    <p:extLst>
      <p:ext uri="{BB962C8B-B14F-4D97-AF65-F5344CB8AC3E}">
        <p14:creationId xmlns:p14="http://schemas.microsoft.com/office/powerpoint/2010/main" val="43864887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3" descr="Topworx Valvetop DXP"/>
          <p:cNvPicPr>
            <a:picLocks noChangeAspect="1" noChangeArrowheads="1"/>
          </p:cNvPicPr>
          <p:nvPr/>
        </p:nvPicPr>
        <p:blipFill>
          <a:blip r:embed="rId3" cstate="print"/>
          <a:srcRect/>
          <a:stretch>
            <a:fillRect/>
          </a:stretch>
        </p:blipFill>
        <p:spPr bwMode="auto">
          <a:xfrm>
            <a:off x="6372200" y="4653136"/>
            <a:ext cx="1008112" cy="1995439"/>
          </a:xfrm>
          <a:prstGeom prst="rect">
            <a:avLst/>
          </a:prstGeom>
          <a:noFill/>
          <a:ln w="9525">
            <a:noFill/>
            <a:miter lim="800000"/>
            <a:headEnd/>
            <a:tailEnd/>
          </a:ln>
          <a:effectLst/>
        </p:spPr>
      </p:pic>
      <p:sp>
        <p:nvSpPr>
          <p:cNvPr id="435202" name="Rectangle 2"/>
          <p:cNvSpPr>
            <a:spLocks noGrp="1" noChangeArrowheads="1"/>
          </p:cNvSpPr>
          <p:nvPr>
            <p:ph type="title"/>
          </p:nvPr>
        </p:nvSpPr>
        <p:spPr/>
        <p:txBody>
          <a:bodyPr/>
          <a:lstStyle/>
          <a:p>
            <a:r>
              <a:rPr lang="en-US" dirty="0"/>
              <a:t>Easier:</a:t>
            </a:r>
            <a:br>
              <a:rPr lang="en-US" dirty="0"/>
            </a:br>
            <a:r>
              <a:rPr lang="en-US" dirty="0"/>
              <a:t>More and Faster Diagnostics Alarms</a:t>
            </a:r>
          </a:p>
        </p:txBody>
      </p:sp>
      <p:sp>
        <p:nvSpPr>
          <p:cNvPr id="435203" name="Rectangle 3"/>
          <p:cNvSpPr>
            <a:spLocks noGrp="1" noChangeArrowheads="1"/>
          </p:cNvSpPr>
          <p:nvPr>
            <p:ph type="body" sz="half" idx="1"/>
          </p:nvPr>
        </p:nvSpPr>
        <p:spPr>
          <a:xfrm>
            <a:off x="590550" y="4652963"/>
            <a:ext cx="5349602" cy="1944687"/>
          </a:xfrm>
        </p:spPr>
        <p:txBody>
          <a:bodyPr/>
          <a:lstStyle/>
          <a:p>
            <a:r>
              <a:rPr lang="en-US" sz="2400" dirty="0"/>
              <a:t>Diagnostics for </a:t>
            </a:r>
            <a:r>
              <a:rPr lang="en-US" sz="2400" u="sng" dirty="0"/>
              <a:t>discrete</a:t>
            </a:r>
            <a:r>
              <a:rPr lang="en-US" sz="2400" dirty="0"/>
              <a:t> too</a:t>
            </a:r>
          </a:p>
          <a:p>
            <a:r>
              <a:rPr lang="en-US" sz="2400" dirty="0"/>
              <a:t>More power for sensors and greater processor power</a:t>
            </a:r>
          </a:p>
          <a:p>
            <a:r>
              <a:rPr lang="en-US" sz="2400" dirty="0"/>
              <a:t>Faster detection and reporting</a:t>
            </a:r>
          </a:p>
          <a:p>
            <a:pPr lvl="1"/>
            <a:r>
              <a:rPr lang="en-US" sz="2000" dirty="0"/>
              <a:t>Time-stamped</a:t>
            </a:r>
          </a:p>
        </p:txBody>
      </p:sp>
      <p:graphicFrame>
        <p:nvGraphicFramePr>
          <p:cNvPr id="435204" name="Group 4"/>
          <p:cNvGraphicFramePr>
            <a:graphicFrameLocks noGrp="1"/>
          </p:cNvGraphicFramePr>
          <p:nvPr>
            <p:ph sz="half" idx="2"/>
            <p:extLst>
              <p:ext uri="{D42A27DB-BD31-4B8C-83A1-F6EECF244321}">
                <p14:modId xmlns:p14="http://schemas.microsoft.com/office/powerpoint/2010/main" val="1183509472"/>
              </p:ext>
            </p:extLst>
          </p:nvPr>
        </p:nvGraphicFramePr>
        <p:xfrm>
          <a:off x="539750" y="1125538"/>
          <a:ext cx="8394700" cy="2987040"/>
        </p:xfrm>
        <a:graphic>
          <a:graphicData uri="http://schemas.openxmlformats.org/drawingml/2006/table">
            <a:tbl>
              <a:tblPr/>
              <a:tblGrid>
                <a:gridCol w="1590675">
                  <a:extLst>
                    <a:ext uri="{9D8B030D-6E8A-4147-A177-3AD203B41FA5}">
                      <a16:colId xmlns:a16="http://schemas.microsoft.com/office/drawing/2014/main" val="20000"/>
                    </a:ext>
                  </a:extLst>
                </a:gridCol>
                <a:gridCol w="2297559">
                  <a:extLst>
                    <a:ext uri="{9D8B030D-6E8A-4147-A177-3AD203B41FA5}">
                      <a16:colId xmlns:a16="http://schemas.microsoft.com/office/drawing/2014/main" val="20001"/>
                    </a:ext>
                  </a:extLst>
                </a:gridCol>
                <a:gridCol w="4506466">
                  <a:extLst>
                    <a:ext uri="{9D8B030D-6E8A-4147-A177-3AD203B41FA5}">
                      <a16:colId xmlns:a16="http://schemas.microsoft.com/office/drawing/2014/main" val="20002"/>
                    </a:ext>
                  </a:extLst>
                </a:gridCol>
              </a:tblGrid>
              <a:tr h="149225">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Arial" charset="0"/>
                        </a:rPr>
                        <a:t>Model</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cs typeface="Arial" charset="0"/>
                        </a:rPr>
                        <a:t>Type</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cs typeface="Arial" charset="0"/>
                        </a:rPr>
                        <a:t>Diagnostic Differences</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147638">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3051C</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Pressure transmitter</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Plugged Impulse Line Detected</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a16="http://schemas.microsoft.com/office/drawing/2014/main" val="10001"/>
                  </a:ext>
                </a:extLst>
              </a:tr>
              <a:tr h="149225">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Process Anomaly Detected (SPM)</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a16="http://schemas.microsoft.com/office/drawing/2014/main" val="10002"/>
                  </a:ext>
                </a:extLst>
              </a:tr>
              <a:tr h="147638">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Sensor temperature</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7638">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3144P</a:t>
                      </a: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Temperature transmitter</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Thermocouple Degradation</a:t>
                      </a: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47638">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Min/Max Temperature Tracking</a:t>
                      </a: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47638">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Process Anomaly Detected (SPM)</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a16="http://schemas.microsoft.com/office/drawing/2014/main" val="10007"/>
                  </a:ext>
                </a:extLst>
              </a:tr>
              <a:tr h="149225">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644</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Temperature transmitter</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Sensor/electronics temperature</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47638">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8800</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Vortex flow transmitter</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Sensor/electronics temperature</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7638">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8700</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Magnetic flow transmitter</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Electrode Signal Fault</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47638">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5400</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Radar level transmitter</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Sensor/electronics temperature</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47638">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DVC6000f</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Valve positioner</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Continuous performance diagnostic; “PD inside“</a:t>
                      </a: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a16="http://schemas.microsoft.com/office/drawing/2014/main" val="10013"/>
                  </a:ext>
                </a:extLst>
              </a:tr>
              <a:tr h="149225">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Temperature High</a:t>
                      </a:r>
                      <a:endParaRPr kumimoji="0" lang="en-US" sz="1400" b="0" i="0" u="none" strike="noStrike" cap="none" normalizeH="0" baseline="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49225">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Temperature Low</a:t>
                      </a:r>
                      <a:endParaRPr kumimoji="0" lang="en-US" sz="1400" b="0" i="0" u="none" strike="noStrike" cap="none" normalizeH="0" baseline="0" dirty="0">
                        <a:ln>
                          <a:noFill/>
                        </a:ln>
                        <a:solidFill>
                          <a:schemeClr val="tx1"/>
                        </a:solidFill>
                        <a:effectLst/>
                        <a:latin typeface="Arial" charset="0"/>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grpSp>
        <p:nvGrpSpPr>
          <p:cNvPr id="435275" name="Group 75"/>
          <p:cNvGrpSpPr>
            <a:grpSpLocks noChangeAspect="1"/>
          </p:cNvGrpSpPr>
          <p:nvPr/>
        </p:nvGrpSpPr>
        <p:grpSpPr bwMode="auto">
          <a:xfrm>
            <a:off x="8135938" y="115888"/>
            <a:ext cx="900112" cy="900112"/>
            <a:chOff x="1701" y="2341"/>
            <a:chExt cx="1270" cy="1270"/>
          </a:xfrm>
        </p:grpSpPr>
        <p:sp>
          <p:nvSpPr>
            <p:cNvPr id="435276" name="AutoShape 76"/>
            <p:cNvSpPr>
              <a:spLocks noChangeAspect="1" noChangeArrowheads="1"/>
            </p:cNvSpPr>
            <p:nvPr/>
          </p:nvSpPr>
          <p:spPr bwMode="auto">
            <a:xfrm>
              <a:off x="1701" y="2341"/>
              <a:ext cx="1270" cy="1270"/>
            </a:xfrm>
            <a:prstGeom prst="roundRect">
              <a:avLst>
                <a:gd name="adj" fmla="val 16667"/>
              </a:avLst>
            </a:prstGeom>
            <a:noFill/>
            <a:ln w="76200" algn="ctr">
              <a:solidFill>
                <a:srgbClr val="00FF00"/>
              </a:solidFill>
              <a:round/>
              <a:headEnd/>
              <a:tailEnd/>
            </a:ln>
            <a:effectLst/>
          </p:spPr>
          <p:txBody>
            <a:bodyPr wrap="none" anchor="ctr"/>
            <a:lstStyle/>
            <a:p>
              <a:endParaRPr lang="en-US"/>
            </a:p>
          </p:txBody>
        </p:sp>
        <p:grpSp>
          <p:nvGrpSpPr>
            <p:cNvPr id="435277" name="Group 77"/>
            <p:cNvGrpSpPr>
              <a:grpSpLocks noChangeAspect="1"/>
            </p:cNvGrpSpPr>
            <p:nvPr/>
          </p:nvGrpSpPr>
          <p:grpSpPr bwMode="auto">
            <a:xfrm>
              <a:off x="1791" y="2432"/>
              <a:ext cx="1053" cy="1089"/>
              <a:chOff x="204" y="119"/>
              <a:chExt cx="3901" cy="4037"/>
            </a:xfrm>
          </p:grpSpPr>
          <p:sp>
            <p:nvSpPr>
              <p:cNvPr id="435278" name="Freeform 78"/>
              <p:cNvSpPr>
                <a:spLocks noChangeAspect="1"/>
              </p:cNvSpPr>
              <p:nvPr/>
            </p:nvSpPr>
            <p:spPr bwMode="auto">
              <a:xfrm>
                <a:off x="521" y="119"/>
                <a:ext cx="1724" cy="1678"/>
              </a:xfrm>
              <a:custGeom>
                <a:avLst/>
                <a:gdLst/>
                <a:ahLst/>
                <a:cxnLst>
                  <a:cxn ang="0">
                    <a:pos x="1180" y="227"/>
                  </a:cxn>
                  <a:cxn ang="0">
                    <a:pos x="953" y="45"/>
                  </a:cxn>
                  <a:cxn ang="0">
                    <a:pos x="817" y="0"/>
                  </a:cxn>
                  <a:cxn ang="0">
                    <a:pos x="681" y="0"/>
                  </a:cxn>
                  <a:cxn ang="0">
                    <a:pos x="545" y="45"/>
                  </a:cxn>
                  <a:cxn ang="0">
                    <a:pos x="409" y="181"/>
                  </a:cxn>
                  <a:cxn ang="0">
                    <a:pos x="318" y="408"/>
                  </a:cxn>
                  <a:cxn ang="0">
                    <a:pos x="182" y="771"/>
                  </a:cxn>
                  <a:cxn ang="0">
                    <a:pos x="46" y="998"/>
                  </a:cxn>
                  <a:cxn ang="0">
                    <a:pos x="0" y="1225"/>
                  </a:cxn>
                  <a:cxn ang="0">
                    <a:pos x="46" y="1406"/>
                  </a:cxn>
                  <a:cxn ang="0">
                    <a:pos x="136" y="1542"/>
                  </a:cxn>
                  <a:cxn ang="0">
                    <a:pos x="272" y="1633"/>
                  </a:cxn>
                  <a:cxn ang="0">
                    <a:pos x="454" y="1678"/>
                  </a:cxn>
                  <a:cxn ang="0">
                    <a:pos x="590" y="1678"/>
                  </a:cxn>
                  <a:cxn ang="0">
                    <a:pos x="771" y="1633"/>
                  </a:cxn>
                  <a:cxn ang="0">
                    <a:pos x="953" y="1497"/>
                  </a:cxn>
                  <a:cxn ang="0">
                    <a:pos x="1134" y="1361"/>
                  </a:cxn>
                  <a:cxn ang="0">
                    <a:pos x="1452" y="1179"/>
                  </a:cxn>
                  <a:cxn ang="0">
                    <a:pos x="1588" y="1043"/>
                  </a:cxn>
                  <a:cxn ang="0">
                    <a:pos x="1724" y="862"/>
                  </a:cxn>
                  <a:cxn ang="0">
                    <a:pos x="1724" y="771"/>
                  </a:cxn>
                  <a:cxn ang="0">
                    <a:pos x="1724" y="635"/>
                  </a:cxn>
                  <a:cxn ang="0">
                    <a:pos x="1633" y="499"/>
                  </a:cxn>
                  <a:cxn ang="0">
                    <a:pos x="1361" y="317"/>
                  </a:cxn>
                </a:cxnLst>
                <a:rect l="0" t="0" r="r" b="b"/>
                <a:pathLst>
                  <a:path w="1724" h="1678">
                    <a:moveTo>
                      <a:pt x="1180" y="227"/>
                    </a:moveTo>
                    <a:lnTo>
                      <a:pt x="953" y="45"/>
                    </a:lnTo>
                    <a:lnTo>
                      <a:pt x="817" y="0"/>
                    </a:lnTo>
                    <a:lnTo>
                      <a:pt x="681" y="0"/>
                    </a:lnTo>
                    <a:lnTo>
                      <a:pt x="545" y="45"/>
                    </a:lnTo>
                    <a:lnTo>
                      <a:pt x="409" y="181"/>
                    </a:lnTo>
                    <a:lnTo>
                      <a:pt x="318" y="408"/>
                    </a:lnTo>
                    <a:lnTo>
                      <a:pt x="182" y="771"/>
                    </a:lnTo>
                    <a:lnTo>
                      <a:pt x="46" y="998"/>
                    </a:lnTo>
                    <a:lnTo>
                      <a:pt x="0" y="1225"/>
                    </a:lnTo>
                    <a:lnTo>
                      <a:pt x="46" y="1406"/>
                    </a:lnTo>
                    <a:lnTo>
                      <a:pt x="136" y="1542"/>
                    </a:lnTo>
                    <a:lnTo>
                      <a:pt x="272" y="1633"/>
                    </a:lnTo>
                    <a:lnTo>
                      <a:pt x="454" y="1678"/>
                    </a:lnTo>
                    <a:lnTo>
                      <a:pt x="590" y="1678"/>
                    </a:lnTo>
                    <a:lnTo>
                      <a:pt x="771" y="1633"/>
                    </a:lnTo>
                    <a:lnTo>
                      <a:pt x="953" y="1497"/>
                    </a:lnTo>
                    <a:lnTo>
                      <a:pt x="1134" y="1361"/>
                    </a:lnTo>
                    <a:lnTo>
                      <a:pt x="1452" y="1179"/>
                    </a:lnTo>
                    <a:lnTo>
                      <a:pt x="1588" y="1043"/>
                    </a:lnTo>
                    <a:lnTo>
                      <a:pt x="1724" y="862"/>
                    </a:lnTo>
                    <a:lnTo>
                      <a:pt x="1724" y="771"/>
                    </a:lnTo>
                    <a:lnTo>
                      <a:pt x="1724" y="635"/>
                    </a:lnTo>
                    <a:lnTo>
                      <a:pt x="1633" y="499"/>
                    </a:lnTo>
                    <a:lnTo>
                      <a:pt x="1361" y="317"/>
                    </a:lnTo>
                  </a:path>
                </a:pathLst>
              </a:custGeom>
              <a:noFill/>
              <a:ln w="28575" cmpd="sng">
                <a:solidFill>
                  <a:srgbClr val="00FF00"/>
                </a:solidFill>
                <a:round/>
                <a:headEnd/>
                <a:tailEnd/>
              </a:ln>
              <a:effectLst/>
            </p:spPr>
            <p:txBody>
              <a:bodyPr/>
              <a:lstStyle/>
              <a:p>
                <a:endParaRPr lang="en-US"/>
              </a:p>
            </p:txBody>
          </p:sp>
          <p:sp>
            <p:nvSpPr>
              <p:cNvPr id="435279" name="Freeform 79"/>
              <p:cNvSpPr>
                <a:spLocks noChangeAspect="1"/>
              </p:cNvSpPr>
              <p:nvPr/>
            </p:nvSpPr>
            <p:spPr bwMode="auto">
              <a:xfrm>
                <a:off x="204" y="1661"/>
                <a:ext cx="3901" cy="2495"/>
              </a:xfrm>
              <a:custGeom>
                <a:avLst/>
                <a:gdLst/>
                <a:ahLst/>
                <a:cxnLst>
                  <a:cxn ang="0">
                    <a:pos x="453" y="0"/>
                  </a:cxn>
                  <a:cxn ang="0">
                    <a:pos x="227" y="227"/>
                  </a:cxn>
                  <a:cxn ang="0">
                    <a:pos x="91" y="408"/>
                  </a:cxn>
                  <a:cxn ang="0">
                    <a:pos x="45" y="544"/>
                  </a:cxn>
                  <a:cxn ang="0">
                    <a:pos x="0" y="680"/>
                  </a:cxn>
                  <a:cxn ang="0">
                    <a:pos x="0" y="817"/>
                  </a:cxn>
                  <a:cxn ang="0">
                    <a:pos x="45" y="953"/>
                  </a:cxn>
                  <a:cxn ang="0">
                    <a:pos x="181" y="1179"/>
                  </a:cxn>
                  <a:cxn ang="0">
                    <a:pos x="363" y="1452"/>
                  </a:cxn>
                  <a:cxn ang="0">
                    <a:pos x="544" y="1633"/>
                  </a:cxn>
                  <a:cxn ang="0">
                    <a:pos x="680" y="1769"/>
                  </a:cxn>
                  <a:cxn ang="0">
                    <a:pos x="907" y="1951"/>
                  </a:cxn>
                  <a:cxn ang="0">
                    <a:pos x="1179" y="2132"/>
                  </a:cxn>
                  <a:cxn ang="0">
                    <a:pos x="1451" y="2268"/>
                  </a:cxn>
                  <a:cxn ang="0">
                    <a:pos x="1769" y="2359"/>
                  </a:cxn>
                  <a:cxn ang="0">
                    <a:pos x="2086" y="2449"/>
                  </a:cxn>
                  <a:cxn ang="0">
                    <a:pos x="2404" y="2495"/>
                  </a:cxn>
                  <a:cxn ang="0">
                    <a:pos x="2676" y="2495"/>
                  </a:cxn>
                  <a:cxn ang="0">
                    <a:pos x="2948" y="2449"/>
                  </a:cxn>
                  <a:cxn ang="0">
                    <a:pos x="3220" y="2313"/>
                  </a:cxn>
                  <a:cxn ang="0">
                    <a:pos x="3538" y="2087"/>
                  </a:cxn>
                  <a:cxn ang="0">
                    <a:pos x="3674" y="1951"/>
                  </a:cxn>
                  <a:cxn ang="0">
                    <a:pos x="3810" y="1678"/>
                  </a:cxn>
                  <a:cxn ang="0">
                    <a:pos x="3901" y="1315"/>
                  </a:cxn>
                  <a:cxn ang="0">
                    <a:pos x="3901" y="1225"/>
                  </a:cxn>
                  <a:cxn ang="0">
                    <a:pos x="3855" y="1043"/>
                  </a:cxn>
                  <a:cxn ang="0">
                    <a:pos x="3765" y="726"/>
                  </a:cxn>
                  <a:cxn ang="0">
                    <a:pos x="3629" y="499"/>
                  </a:cxn>
                  <a:cxn ang="0">
                    <a:pos x="3447" y="227"/>
                  </a:cxn>
                  <a:cxn ang="0">
                    <a:pos x="3311" y="136"/>
                  </a:cxn>
                  <a:cxn ang="0">
                    <a:pos x="3039" y="45"/>
                  </a:cxn>
                  <a:cxn ang="0">
                    <a:pos x="2903" y="45"/>
                  </a:cxn>
                  <a:cxn ang="0">
                    <a:pos x="2676" y="91"/>
                  </a:cxn>
                  <a:cxn ang="0">
                    <a:pos x="2404" y="227"/>
                  </a:cxn>
                  <a:cxn ang="0">
                    <a:pos x="2177" y="363"/>
                  </a:cxn>
                  <a:cxn ang="0">
                    <a:pos x="1996" y="544"/>
                  </a:cxn>
                </a:cxnLst>
                <a:rect l="0" t="0" r="r" b="b"/>
                <a:pathLst>
                  <a:path w="3901" h="2495">
                    <a:moveTo>
                      <a:pt x="453" y="0"/>
                    </a:moveTo>
                    <a:lnTo>
                      <a:pt x="227" y="227"/>
                    </a:lnTo>
                    <a:lnTo>
                      <a:pt x="91" y="408"/>
                    </a:lnTo>
                    <a:lnTo>
                      <a:pt x="45" y="544"/>
                    </a:lnTo>
                    <a:lnTo>
                      <a:pt x="0" y="680"/>
                    </a:lnTo>
                    <a:lnTo>
                      <a:pt x="0" y="817"/>
                    </a:lnTo>
                    <a:lnTo>
                      <a:pt x="45" y="953"/>
                    </a:lnTo>
                    <a:lnTo>
                      <a:pt x="181" y="1179"/>
                    </a:lnTo>
                    <a:lnTo>
                      <a:pt x="363" y="1452"/>
                    </a:lnTo>
                    <a:lnTo>
                      <a:pt x="544" y="1633"/>
                    </a:lnTo>
                    <a:lnTo>
                      <a:pt x="680" y="1769"/>
                    </a:lnTo>
                    <a:lnTo>
                      <a:pt x="907" y="1951"/>
                    </a:lnTo>
                    <a:lnTo>
                      <a:pt x="1179" y="2132"/>
                    </a:lnTo>
                    <a:lnTo>
                      <a:pt x="1451" y="2268"/>
                    </a:lnTo>
                    <a:lnTo>
                      <a:pt x="1769" y="2359"/>
                    </a:lnTo>
                    <a:lnTo>
                      <a:pt x="2086" y="2449"/>
                    </a:lnTo>
                    <a:lnTo>
                      <a:pt x="2404" y="2495"/>
                    </a:lnTo>
                    <a:lnTo>
                      <a:pt x="2676" y="2495"/>
                    </a:lnTo>
                    <a:lnTo>
                      <a:pt x="2948" y="2449"/>
                    </a:lnTo>
                    <a:lnTo>
                      <a:pt x="3220" y="2313"/>
                    </a:lnTo>
                    <a:lnTo>
                      <a:pt x="3538" y="2087"/>
                    </a:lnTo>
                    <a:lnTo>
                      <a:pt x="3674" y="1951"/>
                    </a:lnTo>
                    <a:lnTo>
                      <a:pt x="3810" y="1678"/>
                    </a:lnTo>
                    <a:lnTo>
                      <a:pt x="3901" y="1315"/>
                    </a:lnTo>
                    <a:lnTo>
                      <a:pt x="3901" y="1225"/>
                    </a:lnTo>
                    <a:lnTo>
                      <a:pt x="3855" y="1043"/>
                    </a:lnTo>
                    <a:lnTo>
                      <a:pt x="3765" y="726"/>
                    </a:lnTo>
                    <a:lnTo>
                      <a:pt x="3629" y="499"/>
                    </a:lnTo>
                    <a:lnTo>
                      <a:pt x="3447" y="227"/>
                    </a:lnTo>
                    <a:lnTo>
                      <a:pt x="3311" y="136"/>
                    </a:lnTo>
                    <a:lnTo>
                      <a:pt x="3039" y="45"/>
                    </a:lnTo>
                    <a:lnTo>
                      <a:pt x="2903" y="45"/>
                    </a:lnTo>
                    <a:lnTo>
                      <a:pt x="2676" y="91"/>
                    </a:lnTo>
                    <a:lnTo>
                      <a:pt x="2404" y="227"/>
                    </a:lnTo>
                    <a:lnTo>
                      <a:pt x="2177" y="363"/>
                    </a:lnTo>
                    <a:lnTo>
                      <a:pt x="1996" y="544"/>
                    </a:lnTo>
                  </a:path>
                </a:pathLst>
              </a:custGeom>
              <a:noFill/>
              <a:ln w="28575" cmpd="sng">
                <a:solidFill>
                  <a:srgbClr val="00FF00"/>
                </a:solidFill>
                <a:round/>
                <a:headEnd/>
                <a:tailEnd/>
              </a:ln>
              <a:effectLst/>
            </p:spPr>
            <p:txBody>
              <a:bodyPr/>
              <a:lstStyle/>
              <a:p>
                <a:endParaRPr lang="en-US"/>
              </a:p>
            </p:txBody>
          </p:sp>
          <p:sp>
            <p:nvSpPr>
              <p:cNvPr id="435280" name="Oval 80"/>
              <p:cNvSpPr>
                <a:spLocks noChangeAspect="1" noChangeArrowheads="1"/>
              </p:cNvSpPr>
              <p:nvPr/>
            </p:nvSpPr>
            <p:spPr bwMode="auto">
              <a:xfrm>
                <a:off x="1565" y="2160"/>
                <a:ext cx="816" cy="544"/>
              </a:xfrm>
              <a:prstGeom prst="ellipse">
                <a:avLst/>
              </a:prstGeom>
              <a:noFill/>
              <a:ln w="28575">
                <a:solidFill>
                  <a:srgbClr val="00FF00"/>
                </a:solidFill>
                <a:round/>
                <a:headEnd/>
                <a:tailEnd/>
              </a:ln>
              <a:effectLst/>
            </p:spPr>
            <p:txBody>
              <a:bodyPr wrap="none" anchor="ctr"/>
              <a:lstStyle/>
              <a:p>
                <a:endParaRPr lang="en-US"/>
              </a:p>
            </p:txBody>
          </p:sp>
          <p:sp>
            <p:nvSpPr>
              <p:cNvPr id="435281" name="Oval 81"/>
              <p:cNvSpPr>
                <a:spLocks noChangeAspect="1" noChangeArrowheads="1"/>
              </p:cNvSpPr>
              <p:nvPr/>
            </p:nvSpPr>
            <p:spPr bwMode="auto">
              <a:xfrm>
                <a:off x="1746" y="2070"/>
                <a:ext cx="454" cy="362"/>
              </a:xfrm>
              <a:prstGeom prst="ellipse">
                <a:avLst/>
              </a:prstGeom>
              <a:solidFill>
                <a:schemeClr val="bg1"/>
              </a:solidFill>
              <a:ln w="28575">
                <a:solidFill>
                  <a:srgbClr val="00FF00"/>
                </a:solidFill>
                <a:round/>
                <a:headEnd/>
                <a:tailEnd/>
              </a:ln>
              <a:effectLst/>
            </p:spPr>
            <p:txBody>
              <a:bodyPr wrap="none" anchor="ctr"/>
              <a:lstStyle/>
              <a:p>
                <a:endParaRPr lang="en-US"/>
              </a:p>
            </p:txBody>
          </p:sp>
        </p:grpSp>
      </p:grpSp>
      <p:sp>
        <p:nvSpPr>
          <p:cNvPr id="25" name="Rectangle 24"/>
          <p:cNvSpPr/>
          <p:nvPr/>
        </p:nvSpPr>
        <p:spPr bwMode="auto">
          <a:xfrm>
            <a:off x="5220072" y="4797152"/>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rPr>
              <a:t>Diagnostics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pic>
        <p:nvPicPr>
          <p:cNvPr id="29" name="Picture 1" descr="Emerson Bettis EIM TEC2000 electric actuator / motor operated valve (MOV)"/>
          <p:cNvPicPr>
            <a:picLocks noChangeAspect="1" noChangeArrowheads="1"/>
          </p:cNvPicPr>
          <p:nvPr/>
        </p:nvPicPr>
        <p:blipFill>
          <a:blip r:embed="rId4" cstate="print"/>
          <a:srcRect/>
          <a:stretch>
            <a:fillRect/>
          </a:stretch>
        </p:blipFill>
        <p:spPr bwMode="auto">
          <a:xfrm>
            <a:off x="7382931" y="4725144"/>
            <a:ext cx="1591376" cy="792088"/>
          </a:xfrm>
          <a:prstGeom prst="rect">
            <a:avLst/>
          </a:prstGeom>
          <a:noFill/>
          <a:ln w="9525">
            <a:noFill/>
            <a:miter lim="800000"/>
            <a:headEnd/>
            <a:tailEnd/>
          </a:ln>
          <a:effectLst/>
        </p:spPr>
      </p:pic>
    </p:spTree>
    <p:extLst>
      <p:ext uri="{BB962C8B-B14F-4D97-AF65-F5344CB8AC3E}">
        <p14:creationId xmlns:p14="http://schemas.microsoft.com/office/powerpoint/2010/main" val="8535506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7380312" y="3068960"/>
            <a:ext cx="360040" cy="1080120"/>
          </a:xfrm>
          <a:prstGeom prst="rect">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JB</a:t>
            </a:r>
          </a:p>
        </p:txBody>
      </p:sp>
      <p:sp>
        <p:nvSpPr>
          <p:cNvPr id="14338" name="Rectangle 2"/>
          <p:cNvSpPr>
            <a:spLocks noGrp="1" noChangeArrowheads="1"/>
          </p:cNvSpPr>
          <p:nvPr>
            <p:ph type="title"/>
          </p:nvPr>
        </p:nvSpPr>
        <p:spPr/>
        <p:txBody>
          <a:bodyPr/>
          <a:lstStyle/>
          <a:p>
            <a:r>
              <a:rPr lang="en-US" dirty="0"/>
              <a:t>FOUNDATION fieldbus H1 Basics</a:t>
            </a:r>
            <a:br>
              <a:rPr lang="en-US" dirty="0"/>
            </a:br>
            <a:r>
              <a:rPr lang="en-US" dirty="0"/>
              <a:t>- Hardware</a:t>
            </a:r>
          </a:p>
        </p:txBody>
      </p:sp>
      <p:sp>
        <p:nvSpPr>
          <p:cNvPr id="14339" name="Rectangle 3"/>
          <p:cNvSpPr>
            <a:spLocks noGrp="1" noChangeArrowheads="1"/>
          </p:cNvSpPr>
          <p:nvPr>
            <p:ph idx="1"/>
          </p:nvPr>
        </p:nvSpPr>
        <p:spPr>
          <a:xfrm>
            <a:off x="590550" y="1206500"/>
            <a:ext cx="4485506" cy="4546600"/>
          </a:xfrm>
        </p:spPr>
        <p:txBody>
          <a:bodyPr/>
          <a:lstStyle/>
          <a:p>
            <a:r>
              <a:rPr lang="en-US" sz="2400" dirty="0"/>
              <a:t>31.25 kbit/s (25X)</a:t>
            </a:r>
          </a:p>
          <a:p>
            <a:r>
              <a:rPr lang="en-US" sz="2400" dirty="0"/>
              <a:t>Pure digital control</a:t>
            </a:r>
          </a:p>
          <a:p>
            <a:r>
              <a:rPr lang="en-US" sz="2400" dirty="0"/>
              <a:t>Bus power on same two wires: 9-32 VDC</a:t>
            </a:r>
          </a:p>
          <a:p>
            <a:r>
              <a:rPr lang="en-US" sz="2400" dirty="0"/>
              <a:t>Intrinsically safe or non-incendive; zone 0/1/2</a:t>
            </a:r>
          </a:p>
          <a:p>
            <a:r>
              <a:rPr lang="en-US" sz="2400" dirty="0"/>
              <a:t>1900 m total, 120 m spurs</a:t>
            </a:r>
          </a:p>
          <a:p>
            <a:r>
              <a:rPr lang="en-US" sz="2400" dirty="0"/>
              <a:t>Shielded twisted pair cable</a:t>
            </a:r>
          </a:p>
          <a:p>
            <a:r>
              <a:rPr lang="en-US" sz="2400" dirty="0"/>
              <a:t>Real-time and non-real-time</a:t>
            </a:r>
          </a:p>
          <a:p>
            <a:r>
              <a:rPr lang="en-US" sz="2400" dirty="0"/>
              <a:t>Time synchronized &amp; scheduled</a:t>
            </a:r>
          </a:p>
          <a:p>
            <a:r>
              <a:rPr lang="en-US" sz="2400" dirty="0"/>
              <a:t>Multi-vendor interoperability</a:t>
            </a:r>
          </a:p>
          <a:p>
            <a:r>
              <a:rPr lang="en-US" sz="2400" dirty="0" err="1"/>
              <a:t>Multidrop</a:t>
            </a:r>
            <a:r>
              <a:rPr lang="en-US" sz="2400" dirty="0"/>
              <a:t>: typical 10-12 devices; 3 I/O per device</a:t>
            </a:r>
          </a:p>
          <a:p>
            <a:r>
              <a:rPr lang="en-US" sz="2400" dirty="0"/>
              <a:t>Permits temporary masters</a:t>
            </a:r>
            <a:endParaRPr lang="en-US" sz="2000" dirty="0"/>
          </a:p>
          <a:p>
            <a:endParaRPr lang="en-US" sz="2400" dirty="0"/>
          </a:p>
          <a:p>
            <a:endParaRPr lang="en-US" sz="2400" dirty="0"/>
          </a:p>
        </p:txBody>
      </p:sp>
      <p:sp>
        <p:nvSpPr>
          <p:cNvPr id="14366" name="TextBox 32"/>
          <p:cNvSpPr txBox="1">
            <a:spLocks noChangeArrowheads="1"/>
          </p:cNvSpPr>
          <p:nvPr/>
        </p:nvSpPr>
        <p:spPr bwMode="auto">
          <a:xfrm>
            <a:off x="5735638" y="4869160"/>
            <a:ext cx="3255962" cy="830997"/>
          </a:xfrm>
          <a:prstGeom prst="rect">
            <a:avLst/>
          </a:prstGeom>
          <a:noFill/>
          <a:ln w="9525">
            <a:noFill/>
            <a:miter lim="800000"/>
            <a:headEnd/>
            <a:tailEnd/>
          </a:ln>
        </p:spPr>
        <p:txBody>
          <a:bodyPr>
            <a:spAutoFit/>
          </a:bodyPr>
          <a:lstStyle/>
          <a:p>
            <a:r>
              <a:rPr lang="en-US" dirty="0"/>
              <a:t>LAS = Link Active Scheduler</a:t>
            </a:r>
          </a:p>
          <a:p>
            <a:r>
              <a:rPr lang="en-US" dirty="0"/>
              <a:t>T = Terminator</a:t>
            </a:r>
          </a:p>
          <a:p>
            <a:r>
              <a:rPr lang="en-US" dirty="0"/>
              <a:t>C = Coupler</a:t>
            </a:r>
          </a:p>
        </p:txBody>
      </p:sp>
      <p:pic>
        <p:nvPicPr>
          <p:cNvPr id="32" name="Picture 39"/>
          <p:cNvPicPr>
            <a:picLocks noChangeAspect="1" noChangeArrowheads="1"/>
          </p:cNvPicPr>
          <p:nvPr/>
        </p:nvPicPr>
        <p:blipFill>
          <a:blip r:embed="rId3" cstate="print"/>
          <a:srcRect/>
          <a:stretch>
            <a:fillRect/>
          </a:stretch>
        </p:blipFill>
        <p:spPr bwMode="auto">
          <a:xfrm>
            <a:off x="4432920" y="1616224"/>
            <a:ext cx="1305326" cy="576064"/>
          </a:xfrm>
          <a:prstGeom prst="rect">
            <a:avLst/>
          </a:prstGeom>
          <a:noFill/>
          <a:ln w="9525">
            <a:noFill/>
            <a:miter lim="800000"/>
            <a:headEnd/>
            <a:tailEnd/>
          </a:ln>
        </p:spPr>
      </p:pic>
      <p:pic>
        <p:nvPicPr>
          <p:cNvPr id="14343" name="Picture 50"/>
          <p:cNvPicPr>
            <a:picLocks noChangeAspect="1" noChangeArrowheads="1"/>
          </p:cNvPicPr>
          <p:nvPr/>
        </p:nvPicPr>
        <p:blipFill>
          <a:blip r:embed="rId4" cstate="print"/>
          <a:srcRect/>
          <a:stretch>
            <a:fillRect/>
          </a:stretch>
        </p:blipFill>
        <p:spPr bwMode="auto">
          <a:xfrm>
            <a:off x="7653213" y="1845469"/>
            <a:ext cx="619125" cy="523875"/>
          </a:xfrm>
          <a:prstGeom prst="rect">
            <a:avLst/>
          </a:prstGeom>
          <a:noFill/>
          <a:ln w="9525" algn="ctr">
            <a:noFill/>
            <a:miter lim="800000"/>
            <a:headEnd/>
            <a:tailEnd/>
          </a:ln>
        </p:spPr>
      </p:pic>
      <p:sp>
        <p:nvSpPr>
          <p:cNvPr id="14344" name="Line 83"/>
          <p:cNvSpPr>
            <a:spLocks noChangeShapeType="1"/>
          </p:cNvSpPr>
          <p:nvPr/>
        </p:nvSpPr>
        <p:spPr bwMode="auto">
          <a:xfrm flipV="1">
            <a:off x="7510338" y="2274094"/>
            <a:ext cx="214312" cy="1006475"/>
          </a:xfrm>
          <a:prstGeom prst="line">
            <a:avLst/>
          </a:prstGeom>
          <a:noFill/>
          <a:ln w="38100">
            <a:solidFill>
              <a:srgbClr val="FF6600"/>
            </a:solidFill>
            <a:round/>
            <a:headEnd/>
            <a:tailEnd/>
          </a:ln>
        </p:spPr>
        <p:txBody>
          <a:bodyPr/>
          <a:lstStyle/>
          <a:p>
            <a:endParaRPr lang="en-US"/>
          </a:p>
        </p:txBody>
      </p:sp>
      <p:cxnSp>
        <p:nvCxnSpPr>
          <p:cNvPr id="14345" name="AutoShape 76"/>
          <p:cNvCxnSpPr>
            <a:cxnSpLocks noChangeShapeType="1"/>
            <a:stCxn id="14363" idx="0"/>
            <a:endCxn id="14347" idx="0"/>
          </p:cNvCxnSpPr>
          <p:nvPr/>
        </p:nvCxnSpPr>
        <p:spPr bwMode="auto">
          <a:xfrm rot="16200000" flipV="1">
            <a:off x="8519506" y="2118209"/>
            <a:ext cx="65831" cy="539527"/>
          </a:xfrm>
          <a:prstGeom prst="curvedConnector3">
            <a:avLst>
              <a:gd name="adj1" fmla="val 447253"/>
            </a:avLst>
          </a:prstGeom>
          <a:noFill/>
          <a:ln w="12700">
            <a:solidFill>
              <a:schemeClr val="tx1"/>
            </a:solidFill>
            <a:round/>
            <a:headEnd/>
            <a:tailEnd/>
          </a:ln>
        </p:spPr>
      </p:cxnSp>
      <p:pic>
        <p:nvPicPr>
          <p:cNvPr id="14347" name="Picture 12" descr="848T"/>
          <p:cNvPicPr>
            <a:picLocks noChangeAspect="1" noChangeArrowheads="1"/>
          </p:cNvPicPr>
          <p:nvPr/>
        </p:nvPicPr>
        <p:blipFill>
          <a:blip r:embed="rId5" cstate="print"/>
          <a:srcRect/>
          <a:stretch>
            <a:fillRect/>
          </a:stretch>
        </p:blipFill>
        <p:spPr bwMode="auto">
          <a:xfrm>
            <a:off x="8031038" y="2355057"/>
            <a:ext cx="503237" cy="306388"/>
          </a:xfrm>
          <a:prstGeom prst="rect">
            <a:avLst/>
          </a:prstGeom>
          <a:noFill/>
          <a:ln w="6350" algn="ctr">
            <a:noFill/>
            <a:miter lim="800000"/>
            <a:headEnd/>
            <a:tailEnd/>
          </a:ln>
        </p:spPr>
      </p:pic>
      <p:pic>
        <p:nvPicPr>
          <p:cNvPr id="14348" name="Picture 80" descr="npo00020d"/>
          <p:cNvPicPr>
            <a:picLocks noChangeAspect="1" noChangeArrowheads="1"/>
          </p:cNvPicPr>
          <p:nvPr/>
        </p:nvPicPr>
        <p:blipFill>
          <a:blip r:embed="rId6" cstate="print"/>
          <a:srcRect/>
          <a:stretch>
            <a:fillRect/>
          </a:stretch>
        </p:blipFill>
        <p:spPr bwMode="auto">
          <a:xfrm>
            <a:off x="7981826" y="3074194"/>
            <a:ext cx="407987" cy="576263"/>
          </a:xfrm>
          <a:prstGeom prst="rect">
            <a:avLst/>
          </a:prstGeom>
          <a:noFill/>
          <a:ln w="6350" algn="ctr">
            <a:noFill/>
            <a:miter lim="800000"/>
            <a:headEnd/>
            <a:tailEnd/>
          </a:ln>
        </p:spPr>
      </p:pic>
      <p:pic>
        <p:nvPicPr>
          <p:cNvPr id="14349" name="Picture 17" descr="npo0001fe"/>
          <p:cNvPicPr>
            <a:picLocks noChangeAspect="1" noChangeArrowheads="1"/>
          </p:cNvPicPr>
          <p:nvPr/>
        </p:nvPicPr>
        <p:blipFill>
          <a:blip r:embed="rId7" cstate="print"/>
          <a:srcRect/>
          <a:stretch>
            <a:fillRect/>
          </a:stretch>
        </p:blipFill>
        <p:spPr bwMode="auto">
          <a:xfrm>
            <a:off x="8031038" y="2812257"/>
            <a:ext cx="288925" cy="261938"/>
          </a:xfrm>
          <a:prstGeom prst="rect">
            <a:avLst/>
          </a:prstGeom>
          <a:noFill/>
          <a:ln w="57150" algn="ctr">
            <a:noFill/>
            <a:miter lim="800000"/>
            <a:headEnd/>
            <a:tailEnd/>
          </a:ln>
        </p:spPr>
      </p:pic>
      <p:sp>
        <p:nvSpPr>
          <p:cNvPr id="14350" name="Freeform 82"/>
          <p:cNvSpPr>
            <a:spLocks/>
          </p:cNvSpPr>
          <p:nvPr/>
        </p:nvSpPr>
        <p:spPr bwMode="auto">
          <a:xfrm>
            <a:off x="5510088" y="2232819"/>
            <a:ext cx="2016125" cy="1130300"/>
          </a:xfrm>
          <a:custGeom>
            <a:avLst/>
            <a:gdLst>
              <a:gd name="T0" fmla="*/ 0 w 432"/>
              <a:gd name="T1" fmla="*/ 0 h 192"/>
              <a:gd name="T2" fmla="*/ 0 w 432"/>
              <a:gd name="T3" fmla="*/ 1130300 h 192"/>
              <a:gd name="T4" fmla="*/ 2016125 w 432"/>
              <a:gd name="T5" fmla="*/ 113030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0" y="0"/>
                </a:moveTo>
                <a:lnTo>
                  <a:pt x="0" y="192"/>
                </a:lnTo>
                <a:lnTo>
                  <a:pt x="432" y="192"/>
                </a:lnTo>
              </a:path>
            </a:pathLst>
          </a:custGeom>
          <a:noFill/>
          <a:ln w="38100" cmpd="sng">
            <a:solidFill>
              <a:srgbClr val="FF6600"/>
            </a:solidFill>
            <a:round/>
            <a:headEnd/>
            <a:tailEnd/>
          </a:ln>
        </p:spPr>
        <p:txBody>
          <a:bodyPr/>
          <a:lstStyle/>
          <a:p>
            <a:endParaRPr lang="en-US"/>
          </a:p>
        </p:txBody>
      </p:sp>
      <p:sp>
        <p:nvSpPr>
          <p:cNvPr id="14351" name="Line 83"/>
          <p:cNvSpPr>
            <a:spLocks noChangeShapeType="1"/>
          </p:cNvSpPr>
          <p:nvPr/>
        </p:nvSpPr>
        <p:spPr bwMode="auto">
          <a:xfrm flipV="1">
            <a:off x="7526213" y="2642394"/>
            <a:ext cx="504825" cy="720725"/>
          </a:xfrm>
          <a:prstGeom prst="line">
            <a:avLst/>
          </a:prstGeom>
          <a:noFill/>
          <a:ln w="38100">
            <a:solidFill>
              <a:srgbClr val="FF6600"/>
            </a:solidFill>
            <a:round/>
            <a:headEnd/>
            <a:tailEnd/>
          </a:ln>
        </p:spPr>
        <p:txBody>
          <a:bodyPr/>
          <a:lstStyle/>
          <a:p>
            <a:endParaRPr lang="en-US"/>
          </a:p>
        </p:txBody>
      </p:sp>
      <p:sp>
        <p:nvSpPr>
          <p:cNvPr id="14352" name="Line 84"/>
          <p:cNvSpPr>
            <a:spLocks noChangeShapeType="1"/>
          </p:cNvSpPr>
          <p:nvPr/>
        </p:nvSpPr>
        <p:spPr bwMode="auto">
          <a:xfrm flipV="1">
            <a:off x="7526213" y="3002757"/>
            <a:ext cx="504825" cy="360363"/>
          </a:xfrm>
          <a:prstGeom prst="line">
            <a:avLst/>
          </a:prstGeom>
          <a:noFill/>
          <a:ln w="38100">
            <a:solidFill>
              <a:srgbClr val="FF6600"/>
            </a:solidFill>
            <a:round/>
            <a:headEnd/>
            <a:tailEnd/>
          </a:ln>
        </p:spPr>
        <p:txBody>
          <a:bodyPr/>
          <a:lstStyle/>
          <a:p>
            <a:endParaRPr lang="en-US"/>
          </a:p>
        </p:txBody>
      </p:sp>
      <p:pic>
        <p:nvPicPr>
          <p:cNvPr id="14353" name="Picture 47" descr="npo000211"/>
          <p:cNvPicPr>
            <a:picLocks noChangeAspect="1" noChangeArrowheads="1"/>
          </p:cNvPicPr>
          <p:nvPr/>
        </p:nvPicPr>
        <p:blipFill>
          <a:blip r:embed="rId8" cstate="print"/>
          <a:srcRect/>
          <a:stretch>
            <a:fillRect/>
          </a:stretch>
        </p:blipFill>
        <p:spPr bwMode="auto">
          <a:xfrm>
            <a:off x="8318376" y="3218657"/>
            <a:ext cx="646112" cy="974725"/>
          </a:xfrm>
          <a:prstGeom prst="rect">
            <a:avLst/>
          </a:prstGeom>
          <a:noFill/>
          <a:ln w="6350" algn="ctr">
            <a:noFill/>
            <a:miter lim="800000"/>
            <a:headEnd/>
            <a:tailEnd/>
          </a:ln>
        </p:spPr>
      </p:pic>
      <p:sp>
        <p:nvSpPr>
          <p:cNvPr id="14357" name="Line 89"/>
          <p:cNvSpPr>
            <a:spLocks noChangeShapeType="1"/>
          </p:cNvSpPr>
          <p:nvPr/>
        </p:nvSpPr>
        <p:spPr bwMode="auto">
          <a:xfrm flipV="1">
            <a:off x="7526213" y="3290094"/>
            <a:ext cx="576262" cy="73025"/>
          </a:xfrm>
          <a:prstGeom prst="line">
            <a:avLst/>
          </a:prstGeom>
          <a:noFill/>
          <a:ln w="38100">
            <a:solidFill>
              <a:srgbClr val="FF6600"/>
            </a:solidFill>
            <a:round/>
            <a:headEnd/>
            <a:tailEnd/>
          </a:ln>
        </p:spPr>
        <p:txBody>
          <a:bodyPr/>
          <a:lstStyle/>
          <a:p>
            <a:endParaRPr lang="en-US"/>
          </a:p>
        </p:txBody>
      </p:sp>
      <p:sp>
        <p:nvSpPr>
          <p:cNvPr id="14358" name="Line 90"/>
          <p:cNvSpPr>
            <a:spLocks noChangeShapeType="1"/>
          </p:cNvSpPr>
          <p:nvPr/>
        </p:nvSpPr>
        <p:spPr bwMode="auto">
          <a:xfrm>
            <a:off x="7526213" y="3363119"/>
            <a:ext cx="1008062" cy="431800"/>
          </a:xfrm>
          <a:prstGeom prst="line">
            <a:avLst/>
          </a:prstGeom>
          <a:noFill/>
          <a:ln w="38100">
            <a:solidFill>
              <a:srgbClr val="FF6600"/>
            </a:solidFill>
            <a:round/>
            <a:headEnd/>
            <a:tailEnd/>
          </a:ln>
        </p:spPr>
        <p:txBody>
          <a:bodyPr/>
          <a:lstStyle/>
          <a:p>
            <a:endParaRPr lang="en-US"/>
          </a:p>
        </p:txBody>
      </p:sp>
      <p:pic>
        <p:nvPicPr>
          <p:cNvPr id="14359" name="Picture 3" descr="npo0001fb"/>
          <p:cNvPicPr>
            <a:picLocks noChangeAspect="1" noChangeArrowheads="1"/>
          </p:cNvPicPr>
          <p:nvPr/>
        </p:nvPicPr>
        <p:blipFill>
          <a:blip r:embed="rId9" cstate="print"/>
          <a:srcRect/>
          <a:stretch>
            <a:fillRect/>
          </a:stretch>
        </p:blipFill>
        <p:spPr bwMode="auto">
          <a:xfrm>
            <a:off x="7886576" y="3794919"/>
            <a:ext cx="508000" cy="517525"/>
          </a:xfrm>
          <a:prstGeom prst="rect">
            <a:avLst/>
          </a:prstGeom>
          <a:noFill/>
          <a:ln w="28575" algn="ctr">
            <a:noFill/>
            <a:miter lim="800000"/>
            <a:headEnd/>
            <a:tailEnd/>
          </a:ln>
        </p:spPr>
      </p:pic>
      <p:sp>
        <p:nvSpPr>
          <p:cNvPr id="14360" name="Line 92"/>
          <p:cNvSpPr>
            <a:spLocks noChangeShapeType="1"/>
          </p:cNvSpPr>
          <p:nvPr/>
        </p:nvSpPr>
        <p:spPr bwMode="auto">
          <a:xfrm>
            <a:off x="7526213" y="3363119"/>
            <a:ext cx="647700" cy="503238"/>
          </a:xfrm>
          <a:prstGeom prst="line">
            <a:avLst/>
          </a:prstGeom>
          <a:noFill/>
          <a:ln w="38100">
            <a:solidFill>
              <a:srgbClr val="FF6600"/>
            </a:solidFill>
            <a:round/>
            <a:headEnd/>
            <a:tailEnd/>
          </a:ln>
        </p:spPr>
        <p:txBody>
          <a:bodyPr/>
          <a:lstStyle/>
          <a:p>
            <a:endParaRPr lang="en-US"/>
          </a:p>
        </p:txBody>
      </p:sp>
      <p:sp>
        <p:nvSpPr>
          <p:cNvPr id="14361" name="Rectangle 93"/>
          <p:cNvSpPr>
            <a:spLocks noChangeArrowheads="1"/>
          </p:cNvSpPr>
          <p:nvPr/>
        </p:nvSpPr>
        <p:spPr bwMode="auto">
          <a:xfrm>
            <a:off x="7454776" y="3218657"/>
            <a:ext cx="215900" cy="360363"/>
          </a:xfrm>
          <a:prstGeom prst="rect">
            <a:avLst/>
          </a:prstGeom>
          <a:solidFill>
            <a:srgbClr val="C0C0C0"/>
          </a:solidFill>
          <a:ln w="9525">
            <a:solidFill>
              <a:schemeClr val="tx1"/>
            </a:solidFill>
            <a:miter lim="800000"/>
            <a:headEnd/>
            <a:tailEnd/>
          </a:ln>
        </p:spPr>
        <p:txBody>
          <a:bodyPr wrap="none" anchor="ctr"/>
          <a:lstStyle/>
          <a:p>
            <a:pPr algn="ctr"/>
            <a:r>
              <a:rPr lang="en-US"/>
              <a:t>C</a:t>
            </a:r>
          </a:p>
        </p:txBody>
      </p:sp>
      <p:sp>
        <p:nvSpPr>
          <p:cNvPr id="14362" name="Rectangle 94"/>
          <p:cNvSpPr>
            <a:spLocks noChangeArrowheads="1"/>
          </p:cNvSpPr>
          <p:nvPr/>
        </p:nvSpPr>
        <p:spPr bwMode="auto">
          <a:xfrm>
            <a:off x="7454776" y="3579019"/>
            <a:ext cx="215900" cy="215900"/>
          </a:xfrm>
          <a:prstGeom prst="rect">
            <a:avLst/>
          </a:prstGeom>
          <a:solidFill>
            <a:srgbClr val="339966"/>
          </a:solidFill>
          <a:ln w="9525">
            <a:solidFill>
              <a:schemeClr val="tx1"/>
            </a:solidFill>
            <a:miter lim="800000"/>
            <a:headEnd/>
            <a:tailEnd/>
          </a:ln>
        </p:spPr>
        <p:txBody>
          <a:bodyPr wrap="none" anchor="ctr"/>
          <a:lstStyle/>
          <a:p>
            <a:pPr algn="ctr"/>
            <a:r>
              <a:rPr lang="en-US"/>
              <a:t>T</a:t>
            </a:r>
          </a:p>
        </p:txBody>
      </p:sp>
      <p:pic>
        <p:nvPicPr>
          <p:cNvPr id="14363" name="Picture 2" descr="475"/>
          <p:cNvPicPr>
            <a:picLocks noChangeAspect="1" noChangeArrowheads="1"/>
          </p:cNvPicPr>
          <p:nvPr/>
        </p:nvPicPr>
        <p:blipFill>
          <a:blip r:embed="rId10" cstate="print"/>
          <a:srcRect/>
          <a:stretch>
            <a:fillRect/>
          </a:stretch>
        </p:blipFill>
        <p:spPr bwMode="auto">
          <a:xfrm>
            <a:off x="8607871" y="2420888"/>
            <a:ext cx="428625" cy="681038"/>
          </a:xfrm>
          <a:prstGeom prst="rect">
            <a:avLst/>
          </a:prstGeom>
          <a:noFill/>
          <a:ln w="9525">
            <a:noFill/>
            <a:miter lim="800000"/>
            <a:headEnd/>
            <a:tailEnd/>
          </a:ln>
        </p:spPr>
      </p:pic>
      <p:sp>
        <p:nvSpPr>
          <p:cNvPr id="30" name="Line Callout 3 29"/>
          <p:cNvSpPr>
            <a:spLocks/>
          </p:cNvSpPr>
          <p:nvPr/>
        </p:nvSpPr>
        <p:spPr bwMode="auto">
          <a:xfrm>
            <a:off x="7288088" y="1505744"/>
            <a:ext cx="838200" cy="304800"/>
          </a:xfrm>
          <a:prstGeom prst="borderCallout3">
            <a:avLst>
              <a:gd name="adj1" fmla="val 18750"/>
              <a:gd name="adj2" fmla="val -8333"/>
              <a:gd name="adj3" fmla="val 18750"/>
              <a:gd name="adj4" fmla="val -16667"/>
              <a:gd name="adj5" fmla="val 100000"/>
              <a:gd name="adj6" fmla="val -16667"/>
              <a:gd name="adj7" fmla="val 281537"/>
              <a:gd name="adj8" fmla="val 41120"/>
            </a:avLst>
          </a:prstGeom>
          <a:solidFill>
            <a:schemeClr val="accent1"/>
          </a:solidFill>
          <a:ln w="12700" algn="ctr">
            <a:solidFill>
              <a:schemeClr val="tx1"/>
            </a:solidFill>
            <a:miter lim="800000"/>
            <a:headEnd/>
            <a:tailEnd/>
          </a:ln>
        </p:spPr>
        <p:txBody>
          <a:bodyPr anchor="ctr"/>
          <a:lstStyle/>
          <a:p>
            <a:pPr algn="ctr"/>
            <a:r>
              <a:rPr lang="en-US"/>
              <a:t>Spur</a:t>
            </a:r>
          </a:p>
        </p:txBody>
      </p:sp>
      <p:sp>
        <p:nvSpPr>
          <p:cNvPr id="31" name="Line Callout 3 30"/>
          <p:cNvSpPr>
            <a:spLocks/>
          </p:cNvSpPr>
          <p:nvPr/>
        </p:nvSpPr>
        <p:spPr bwMode="auto">
          <a:xfrm>
            <a:off x="5267201" y="3639344"/>
            <a:ext cx="954087" cy="304800"/>
          </a:xfrm>
          <a:prstGeom prst="borderCallout3">
            <a:avLst>
              <a:gd name="adj1" fmla="val 18750"/>
              <a:gd name="adj2" fmla="val -8333"/>
              <a:gd name="adj3" fmla="val 18750"/>
              <a:gd name="adj4" fmla="val -26250"/>
              <a:gd name="adj5" fmla="val -50477"/>
              <a:gd name="adj6" fmla="val -27620"/>
              <a:gd name="adj7" fmla="val -164181"/>
              <a:gd name="adj8" fmla="val 16708"/>
            </a:avLst>
          </a:prstGeom>
          <a:solidFill>
            <a:schemeClr val="accent1"/>
          </a:solidFill>
          <a:ln w="12700" algn="ctr">
            <a:solidFill>
              <a:schemeClr val="tx1"/>
            </a:solidFill>
            <a:miter lim="800000"/>
            <a:headEnd/>
            <a:tailEnd/>
          </a:ln>
        </p:spPr>
        <p:txBody>
          <a:bodyPr anchor="ctr"/>
          <a:lstStyle/>
          <a:p>
            <a:pPr algn="ctr"/>
            <a:r>
              <a:rPr lang="en-US"/>
              <a:t>Trunk</a:t>
            </a:r>
          </a:p>
        </p:txBody>
      </p:sp>
      <p:sp>
        <p:nvSpPr>
          <p:cNvPr id="34" name="Rectangle 33"/>
          <p:cNvSpPr/>
          <p:nvPr/>
        </p:nvSpPr>
        <p:spPr bwMode="auto">
          <a:xfrm>
            <a:off x="5306888" y="1581944"/>
            <a:ext cx="304800" cy="762000"/>
          </a:xfrm>
          <a:prstGeom prst="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Line Callout 2 34"/>
          <p:cNvSpPr>
            <a:spLocks/>
          </p:cNvSpPr>
          <p:nvPr/>
        </p:nvSpPr>
        <p:spPr bwMode="auto">
          <a:xfrm>
            <a:off x="5838701" y="1124744"/>
            <a:ext cx="1253579" cy="1008112"/>
          </a:xfrm>
          <a:prstGeom prst="borderCallout2">
            <a:avLst>
              <a:gd name="adj1" fmla="val 18750"/>
              <a:gd name="adj2" fmla="val -8333"/>
              <a:gd name="adj3" fmla="val 18750"/>
              <a:gd name="adj4" fmla="val -51523"/>
              <a:gd name="adj5" fmla="val 98787"/>
              <a:gd name="adj6" fmla="val -29523"/>
            </a:avLst>
          </a:prstGeom>
          <a:solidFill>
            <a:schemeClr val="accent1"/>
          </a:solidFill>
          <a:ln w="12700" algn="ctr">
            <a:solidFill>
              <a:schemeClr val="tx1"/>
            </a:solidFill>
            <a:miter lim="800000"/>
            <a:headEnd/>
            <a:tailEnd/>
          </a:ln>
        </p:spPr>
        <p:txBody>
          <a:bodyPr lIns="90000" tIns="46800" rIns="90000" bIns="46800" anchor="ctr"/>
          <a:lstStyle/>
          <a:p>
            <a:pPr algn="l">
              <a:buFont typeface="Arial" pitchFamily="34" charset="0"/>
              <a:buChar char="•"/>
            </a:pPr>
            <a:r>
              <a:rPr lang="en-US" dirty="0"/>
              <a:t>Interface (LAS)</a:t>
            </a:r>
          </a:p>
          <a:p>
            <a:pPr algn="l">
              <a:buFont typeface="Arial" pitchFamily="34" charset="0"/>
              <a:buChar char="•"/>
            </a:pPr>
            <a:r>
              <a:rPr lang="en-US" dirty="0"/>
              <a:t>Bus Power</a:t>
            </a:r>
          </a:p>
          <a:p>
            <a:pPr algn="l">
              <a:buFont typeface="Arial" pitchFamily="34" charset="0"/>
              <a:buChar char="•"/>
            </a:pPr>
            <a:r>
              <a:rPr lang="en-US" dirty="0"/>
              <a:t>Terminator</a:t>
            </a:r>
          </a:p>
        </p:txBody>
      </p:sp>
      <p:sp>
        <p:nvSpPr>
          <p:cNvPr id="28" name="Folded Corner 27"/>
          <p:cNvSpPr/>
          <p:nvPr/>
        </p:nvSpPr>
        <p:spPr bwMode="auto">
          <a:xfrm>
            <a:off x="5292080" y="5373216"/>
            <a:ext cx="1152128" cy="1152128"/>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&gt;&gt; 30 I/O</a:t>
            </a:r>
            <a:r>
              <a:rPr kumimoji="0" lang="en-US" sz="1600" b="0" i="0" u="none" strike="noStrike" cap="none" normalizeH="0" dirty="0">
                <a:ln>
                  <a:noFill/>
                </a:ln>
                <a:solidFill>
                  <a:srgbClr val="000000"/>
                </a:solidFill>
                <a:effectLst/>
                <a:latin typeface="Arial" charset="0"/>
              </a:rPr>
              <a:t> signals</a:t>
            </a:r>
            <a:r>
              <a:rPr kumimoji="0" lang="en-US" sz="1600" b="0" i="0" u="none" strike="noStrike" cap="none" normalizeH="0" baseline="0" dirty="0">
                <a:ln>
                  <a:noFill/>
                </a:ln>
                <a:solidFill>
                  <a:srgbClr val="000000"/>
                </a:solidFill>
                <a:effectLst/>
                <a:latin typeface="Arial" charset="0"/>
              </a:rPr>
              <a:t> per pair of wires</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93" name="Rectangle 21"/>
          <p:cNvSpPr>
            <a:spLocks noGrp="1" noChangeArrowheads="1"/>
          </p:cNvSpPr>
          <p:nvPr>
            <p:ph type="title"/>
          </p:nvPr>
        </p:nvSpPr>
        <p:spPr>
          <a:xfrm>
            <a:off x="584200" y="0"/>
            <a:ext cx="7488262" cy="1130300"/>
          </a:xfrm>
        </p:spPr>
        <p:txBody>
          <a:bodyPr/>
          <a:lstStyle/>
          <a:p>
            <a:pPr>
              <a:defRPr/>
            </a:pPr>
            <a:r>
              <a:rPr lang="en-US" dirty="0"/>
              <a:t>Get Visibility Where There Was None Before</a:t>
            </a:r>
          </a:p>
        </p:txBody>
      </p:sp>
      <p:sp>
        <p:nvSpPr>
          <p:cNvPr id="1032" name="Rectangle 22"/>
          <p:cNvSpPr>
            <a:spLocks noGrp="1" noChangeArrowheads="1"/>
          </p:cNvSpPr>
          <p:nvPr>
            <p:ph type="body" idx="1"/>
          </p:nvPr>
        </p:nvSpPr>
        <p:spPr>
          <a:xfrm>
            <a:off x="590550" y="1052513"/>
            <a:ext cx="8343900" cy="4700587"/>
          </a:xfrm>
        </p:spPr>
        <p:txBody>
          <a:bodyPr/>
          <a:lstStyle/>
          <a:p>
            <a:pPr eaLnBrk="1" hangingPunct="1"/>
            <a:r>
              <a:rPr lang="en-US" dirty="0"/>
              <a:t>Intelligent On-Off valves with predictive diagnostics</a:t>
            </a:r>
          </a:p>
          <a:p>
            <a:pPr lvl="1"/>
            <a:r>
              <a:rPr lang="en-US" dirty="0"/>
              <a:t>Loss of supply air</a:t>
            </a:r>
          </a:p>
          <a:p>
            <a:pPr lvl="1"/>
            <a:r>
              <a:rPr lang="en-US" dirty="0"/>
              <a:t>Valve jammed</a:t>
            </a:r>
          </a:p>
          <a:p>
            <a:pPr lvl="1"/>
            <a:r>
              <a:rPr lang="en-US" dirty="0"/>
              <a:t>Etc.</a:t>
            </a:r>
          </a:p>
        </p:txBody>
      </p:sp>
      <p:grpSp>
        <p:nvGrpSpPr>
          <p:cNvPr id="2" name="Group 75"/>
          <p:cNvGrpSpPr>
            <a:grpSpLocks noChangeAspect="1"/>
          </p:cNvGrpSpPr>
          <p:nvPr/>
        </p:nvGrpSpPr>
        <p:grpSpPr bwMode="auto">
          <a:xfrm>
            <a:off x="8135938" y="115888"/>
            <a:ext cx="900112" cy="900112"/>
            <a:chOff x="1701" y="2341"/>
            <a:chExt cx="1270" cy="1270"/>
          </a:xfrm>
        </p:grpSpPr>
        <p:sp>
          <p:nvSpPr>
            <p:cNvPr id="26" name="AutoShape 76"/>
            <p:cNvSpPr>
              <a:spLocks noChangeAspect="1" noChangeArrowheads="1"/>
            </p:cNvSpPr>
            <p:nvPr/>
          </p:nvSpPr>
          <p:spPr bwMode="auto">
            <a:xfrm>
              <a:off x="1701" y="2341"/>
              <a:ext cx="1270" cy="1270"/>
            </a:xfrm>
            <a:prstGeom prst="roundRect">
              <a:avLst>
                <a:gd name="adj" fmla="val 16667"/>
              </a:avLst>
            </a:prstGeom>
            <a:noFill/>
            <a:ln w="76200" algn="ctr">
              <a:solidFill>
                <a:srgbClr val="00FF00"/>
              </a:solidFill>
              <a:round/>
              <a:headEnd/>
              <a:tailEnd/>
            </a:ln>
            <a:effectLst/>
          </p:spPr>
          <p:txBody>
            <a:bodyPr wrap="none" anchor="ctr"/>
            <a:lstStyle/>
            <a:p>
              <a:endParaRPr lang="en-US"/>
            </a:p>
          </p:txBody>
        </p:sp>
        <p:grpSp>
          <p:nvGrpSpPr>
            <p:cNvPr id="3" name="Group 77"/>
            <p:cNvGrpSpPr>
              <a:grpSpLocks noChangeAspect="1"/>
            </p:cNvGrpSpPr>
            <p:nvPr/>
          </p:nvGrpSpPr>
          <p:grpSpPr bwMode="auto">
            <a:xfrm>
              <a:off x="1790" y="2432"/>
              <a:ext cx="1052" cy="1090"/>
              <a:chOff x="204" y="119"/>
              <a:chExt cx="3901" cy="4037"/>
            </a:xfrm>
          </p:grpSpPr>
          <p:sp>
            <p:nvSpPr>
              <p:cNvPr id="28" name="Freeform 78"/>
              <p:cNvSpPr>
                <a:spLocks noChangeAspect="1"/>
              </p:cNvSpPr>
              <p:nvPr/>
            </p:nvSpPr>
            <p:spPr bwMode="auto">
              <a:xfrm>
                <a:off x="521" y="119"/>
                <a:ext cx="1724" cy="1678"/>
              </a:xfrm>
              <a:custGeom>
                <a:avLst/>
                <a:gdLst/>
                <a:ahLst/>
                <a:cxnLst>
                  <a:cxn ang="0">
                    <a:pos x="1180" y="227"/>
                  </a:cxn>
                  <a:cxn ang="0">
                    <a:pos x="953" y="45"/>
                  </a:cxn>
                  <a:cxn ang="0">
                    <a:pos x="817" y="0"/>
                  </a:cxn>
                  <a:cxn ang="0">
                    <a:pos x="681" y="0"/>
                  </a:cxn>
                  <a:cxn ang="0">
                    <a:pos x="545" y="45"/>
                  </a:cxn>
                  <a:cxn ang="0">
                    <a:pos x="409" y="181"/>
                  </a:cxn>
                  <a:cxn ang="0">
                    <a:pos x="318" y="408"/>
                  </a:cxn>
                  <a:cxn ang="0">
                    <a:pos x="182" y="771"/>
                  </a:cxn>
                  <a:cxn ang="0">
                    <a:pos x="46" y="998"/>
                  </a:cxn>
                  <a:cxn ang="0">
                    <a:pos x="0" y="1225"/>
                  </a:cxn>
                  <a:cxn ang="0">
                    <a:pos x="46" y="1406"/>
                  </a:cxn>
                  <a:cxn ang="0">
                    <a:pos x="136" y="1542"/>
                  </a:cxn>
                  <a:cxn ang="0">
                    <a:pos x="272" y="1633"/>
                  </a:cxn>
                  <a:cxn ang="0">
                    <a:pos x="454" y="1678"/>
                  </a:cxn>
                  <a:cxn ang="0">
                    <a:pos x="590" y="1678"/>
                  </a:cxn>
                  <a:cxn ang="0">
                    <a:pos x="771" y="1633"/>
                  </a:cxn>
                  <a:cxn ang="0">
                    <a:pos x="953" y="1497"/>
                  </a:cxn>
                  <a:cxn ang="0">
                    <a:pos x="1134" y="1361"/>
                  </a:cxn>
                  <a:cxn ang="0">
                    <a:pos x="1452" y="1179"/>
                  </a:cxn>
                  <a:cxn ang="0">
                    <a:pos x="1588" y="1043"/>
                  </a:cxn>
                  <a:cxn ang="0">
                    <a:pos x="1724" y="862"/>
                  </a:cxn>
                  <a:cxn ang="0">
                    <a:pos x="1724" y="771"/>
                  </a:cxn>
                  <a:cxn ang="0">
                    <a:pos x="1724" y="635"/>
                  </a:cxn>
                  <a:cxn ang="0">
                    <a:pos x="1633" y="499"/>
                  </a:cxn>
                  <a:cxn ang="0">
                    <a:pos x="1361" y="317"/>
                  </a:cxn>
                </a:cxnLst>
                <a:rect l="0" t="0" r="r" b="b"/>
                <a:pathLst>
                  <a:path w="1724" h="1678">
                    <a:moveTo>
                      <a:pt x="1180" y="227"/>
                    </a:moveTo>
                    <a:lnTo>
                      <a:pt x="953" y="45"/>
                    </a:lnTo>
                    <a:lnTo>
                      <a:pt x="817" y="0"/>
                    </a:lnTo>
                    <a:lnTo>
                      <a:pt x="681" y="0"/>
                    </a:lnTo>
                    <a:lnTo>
                      <a:pt x="545" y="45"/>
                    </a:lnTo>
                    <a:lnTo>
                      <a:pt x="409" y="181"/>
                    </a:lnTo>
                    <a:lnTo>
                      <a:pt x="318" y="408"/>
                    </a:lnTo>
                    <a:lnTo>
                      <a:pt x="182" y="771"/>
                    </a:lnTo>
                    <a:lnTo>
                      <a:pt x="46" y="998"/>
                    </a:lnTo>
                    <a:lnTo>
                      <a:pt x="0" y="1225"/>
                    </a:lnTo>
                    <a:lnTo>
                      <a:pt x="46" y="1406"/>
                    </a:lnTo>
                    <a:lnTo>
                      <a:pt x="136" y="1542"/>
                    </a:lnTo>
                    <a:lnTo>
                      <a:pt x="272" y="1633"/>
                    </a:lnTo>
                    <a:lnTo>
                      <a:pt x="454" y="1678"/>
                    </a:lnTo>
                    <a:lnTo>
                      <a:pt x="590" y="1678"/>
                    </a:lnTo>
                    <a:lnTo>
                      <a:pt x="771" y="1633"/>
                    </a:lnTo>
                    <a:lnTo>
                      <a:pt x="953" y="1497"/>
                    </a:lnTo>
                    <a:lnTo>
                      <a:pt x="1134" y="1361"/>
                    </a:lnTo>
                    <a:lnTo>
                      <a:pt x="1452" y="1179"/>
                    </a:lnTo>
                    <a:lnTo>
                      <a:pt x="1588" y="1043"/>
                    </a:lnTo>
                    <a:lnTo>
                      <a:pt x="1724" y="862"/>
                    </a:lnTo>
                    <a:lnTo>
                      <a:pt x="1724" y="771"/>
                    </a:lnTo>
                    <a:lnTo>
                      <a:pt x="1724" y="635"/>
                    </a:lnTo>
                    <a:lnTo>
                      <a:pt x="1633" y="499"/>
                    </a:lnTo>
                    <a:lnTo>
                      <a:pt x="1361" y="317"/>
                    </a:lnTo>
                  </a:path>
                </a:pathLst>
              </a:custGeom>
              <a:noFill/>
              <a:ln w="28575" cmpd="sng">
                <a:solidFill>
                  <a:srgbClr val="00FF00"/>
                </a:solidFill>
                <a:round/>
                <a:headEnd/>
                <a:tailEnd/>
              </a:ln>
              <a:effectLst/>
            </p:spPr>
            <p:txBody>
              <a:bodyPr/>
              <a:lstStyle/>
              <a:p>
                <a:endParaRPr lang="en-US"/>
              </a:p>
            </p:txBody>
          </p:sp>
          <p:sp>
            <p:nvSpPr>
              <p:cNvPr id="29" name="Freeform 79"/>
              <p:cNvSpPr>
                <a:spLocks noChangeAspect="1"/>
              </p:cNvSpPr>
              <p:nvPr/>
            </p:nvSpPr>
            <p:spPr bwMode="auto">
              <a:xfrm>
                <a:off x="204" y="1661"/>
                <a:ext cx="3901" cy="2495"/>
              </a:xfrm>
              <a:custGeom>
                <a:avLst/>
                <a:gdLst/>
                <a:ahLst/>
                <a:cxnLst>
                  <a:cxn ang="0">
                    <a:pos x="453" y="0"/>
                  </a:cxn>
                  <a:cxn ang="0">
                    <a:pos x="227" y="227"/>
                  </a:cxn>
                  <a:cxn ang="0">
                    <a:pos x="91" y="408"/>
                  </a:cxn>
                  <a:cxn ang="0">
                    <a:pos x="45" y="544"/>
                  </a:cxn>
                  <a:cxn ang="0">
                    <a:pos x="0" y="680"/>
                  </a:cxn>
                  <a:cxn ang="0">
                    <a:pos x="0" y="817"/>
                  </a:cxn>
                  <a:cxn ang="0">
                    <a:pos x="45" y="953"/>
                  </a:cxn>
                  <a:cxn ang="0">
                    <a:pos x="181" y="1179"/>
                  </a:cxn>
                  <a:cxn ang="0">
                    <a:pos x="363" y="1452"/>
                  </a:cxn>
                  <a:cxn ang="0">
                    <a:pos x="544" y="1633"/>
                  </a:cxn>
                  <a:cxn ang="0">
                    <a:pos x="680" y="1769"/>
                  </a:cxn>
                  <a:cxn ang="0">
                    <a:pos x="907" y="1951"/>
                  </a:cxn>
                  <a:cxn ang="0">
                    <a:pos x="1179" y="2132"/>
                  </a:cxn>
                  <a:cxn ang="0">
                    <a:pos x="1451" y="2268"/>
                  </a:cxn>
                  <a:cxn ang="0">
                    <a:pos x="1769" y="2359"/>
                  </a:cxn>
                  <a:cxn ang="0">
                    <a:pos x="2086" y="2449"/>
                  </a:cxn>
                  <a:cxn ang="0">
                    <a:pos x="2404" y="2495"/>
                  </a:cxn>
                  <a:cxn ang="0">
                    <a:pos x="2676" y="2495"/>
                  </a:cxn>
                  <a:cxn ang="0">
                    <a:pos x="2948" y="2449"/>
                  </a:cxn>
                  <a:cxn ang="0">
                    <a:pos x="3220" y="2313"/>
                  </a:cxn>
                  <a:cxn ang="0">
                    <a:pos x="3538" y="2087"/>
                  </a:cxn>
                  <a:cxn ang="0">
                    <a:pos x="3674" y="1951"/>
                  </a:cxn>
                  <a:cxn ang="0">
                    <a:pos x="3810" y="1678"/>
                  </a:cxn>
                  <a:cxn ang="0">
                    <a:pos x="3901" y="1315"/>
                  </a:cxn>
                  <a:cxn ang="0">
                    <a:pos x="3901" y="1225"/>
                  </a:cxn>
                  <a:cxn ang="0">
                    <a:pos x="3855" y="1043"/>
                  </a:cxn>
                  <a:cxn ang="0">
                    <a:pos x="3765" y="726"/>
                  </a:cxn>
                  <a:cxn ang="0">
                    <a:pos x="3629" y="499"/>
                  </a:cxn>
                  <a:cxn ang="0">
                    <a:pos x="3447" y="227"/>
                  </a:cxn>
                  <a:cxn ang="0">
                    <a:pos x="3311" y="136"/>
                  </a:cxn>
                  <a:cxn ang="0">
                    <a:pos x="3039" y="45"/>
                  </a:cxn>
                  <a:cxn ang="0">
                    <a:pos x="2903" y="45"/>
                  </a:cxn>
                  <a:cxn ang="0">
                    <a:pos x="2676" y="91"/>
                  </a:cxn>
                  <a:cxn ang="0">
                    <a:pos x="2404" y="227"/>
                  </a:cxn>
                  <a:cxn ang="0">
                    <a:pos x="2177" y="363"/>
                  </a:cxn>
                  <a:cxn ang="0">
                    <a:pos x="1996" y="544"/>
                  </a:cxn>
                </a:cxnLst>
                <a:rect l="0" t="0" r="r" b="b"/>
                <a:pathLst>
                  <a:path w="3901" h="2495">
                    <a:moveTo>
                      <a:pt x="453" y="0"/>
                    </a:moveTo>
                    <a:lnTo>
                      <a:pt x="227" y="227"/>
                    </a:lnTo>
                    <a:lnTo>
                      <a:pt x="91" y="408"/>
                    </a:lnTo>
                    <a:lnTo>
                      <a:pt x="45" y="544"/>
                    </a:lnTo>
                    <a:lnTo>
                      <a:pt x="0" y="680"/>
                    </a:lnTo>
                    <a:lnTo>
                      <a:pt x="0" y="817"/>
                    </a:lnTo>
                    <a:lnTo>
                      <a:pt x="45" y="953"/>
                    </a:lnTo>
                    <a:lnTo>
                      <a:pt x="181" y="1179"/>
                    </a:lnTo>
                    <a:lnTo>
                      <a:pt x="363" y="1452"/>
                    </a:lnTo>
                    <a:lnTo>
                      <a:pt x="544" y="1633"/>
                    </a:lnTo>
                    <a:lnTo>
                      <a:pt x="680" y="1769"/>
                    </a:lnTo>
                    <a:lnTo>
                      <a:pt x="907" y="1951"/>
                    </a:lnTo>
                    <a:lnTo>
                      <a:pt x="1179" y="2132"/>
                    </a:lnTo>
                    <a:lnTo>
                      <a:pt x="1451" y="2268"/>
                    </a:lnTo>
                    <a:lnTo>
                      <a:pt x="1769" y="2359"/>
                    </a:lnTo>
                    <a:lnTo>
                      <a:pt x="2086" y="2449"/>
                    </a:lnTo>
                    <a:lnTo>
                      <a:pt x="2404" y="2495"/>
                    </a:lnTo>
                    <a:lnTo>
                      <a:pt x="2676" y="2495"/>
                    </a:lnTo>
                    <a:lnTo>
                      <a:pt x="2948" y="2449"/>
                    </a:lnTo>
                    <a:lnTo>
                      <a:pt x="3220" y="2313"/>
                    </a:lnTo>
                    <a:lnTo>
                      <a:pt x="3538" y="2087"/>
                    </a:lnTo>
                    <a:lnTo>
                      <a:pt x="3674" y="1951"/>
                    </a:lnTo>
                    <a:lnTo>
                      <a:pt x="3810" y="1678"/>
                    </a:lnTo>
                    <a:lnTo>
                      <a:pt x="3901" y="1315"/>
                    </a:lnTo>
                    <a:lnTo>
                      <a:pt x="3901" y="1225"/>
                    </a:lnTo>
                    <a:lnTo>
                      <a:pt x="3855" y="1043"/>
                    </a:lnTo>
                    <a:lnTo>
                      <a:pt x="3765" y="726"/>
                    </a:lnTo>
                    <a:lnTo>
                      <a:pt x="3629" y="499"/>
                    </a:lnTo>
                    <a:lnTo>
                      <a:pt x="3447" y="227"/>
                    </a:lnTo>
                    <a:lnTo>
                      <a:pt x="3311" y="136"/>
                    </a:lnTo>
                    <a:lnTo>
                      <a:pt x="3039" y="45"/>
                    </a:lnTo>
                    <a:lnTo>
                      <a:pt x="2903" y="45"/>
                    </a:lnTo>
                    <a:lnTo>
                      <a:pt x="2676" y="91"/>
                    </a:lnTo>
                    <a:lnTo>
                      <a:pt x="2404" y="227"/>
                    </a:lnTo>
                    <a:lnTo>
                      <a:pt x="2177" y="363"/>
                    </a:lnTo>
                    <a:lnTo>
                      <a:pt x="1996" y="544"/>
                    </a:lnTo>
                  </a:path>
                </a:pathLst>
              </a:custGeom>
              <a:noFill/>
              <a:ln w="28575" cmpd="sng">
                <a:solidFill>
                  <a:srgbClr val="00FF00"/>
                </a:solidFill>
                <a:round/>
                <a:headEnd/>
                <a:tailEnd/>
              </a:ln>
              <a:effectLst/>
            </p:spPr>
            <p:txBody>
              <a:bodyPr/>
              <a:lstStyle/>
              <a:p>
                <a:endParaRPr lang="en-US"/>
              </a:p>
            </p:txBody>
          </p:sp>
          <p:sp>
            <p:nvSpPr>
              <p:cNvPr id="30" name="Oval 80"/>
              <p:cNvSpPr>
                <a:spLocks noChangeAspect="1" noChangeArrowheads="1"/>
              </p:cNvSpPr>
              <p:nvPr/>
            </p:nvSpPr>
            <p:spPr bwMode="auto">
              <a:xfrm>
                <a:off x="1565" y="2160"/>
                <a:ext cx="816" cy="544"/>
              </a:xfrm>
              <a:prstGeom prst="ellipse">
                <a:avLst/>
              </a:prstGeom>
              <a:noFill/>
              <a:ln w="28575">
                <a:solidFill>
                  <a:srgbClr val="00FF00"/>
                </a:solidFill>
                <a:round/>
                <a:headEnd/>
                <a:tailEnd/>
              </a:ln>
              <a:effectLst/>
            </p:spPr>
            <p:txBody>
              <a:bodyPr wrap="none" anchor="ctr"/>
              <a:lstStyle/>
              <a:p>
                <a:endParaRPr lang="en-US"/>
              </a:p>
            </p:txBody>
          </p:sp>
          <p:sp>
            <p:nvSpPr>
              <p:cNvPr id="31" name="Oval 81"/>
              <p:cNvSpPr>
                <a:spLocks noChangeAspect="1" noChangeArrowheads="1"/>
              </p:cNvSpPr>
              <p:nvPr/>
            </p:nvSpPr>
            <p:spPr bwMode="auto">
              <a:xfrm>
                <a:off x="1746" y="2070"/>
                <a:ext cx="454" cy="362"/>
              </a:xfrm>
              <a:prstGeom prst="ellipse">
                <a:avLst/>
              </a:prstGeom>
              <a:solidFill>
                <a:schemeClr val="bg1"/>
              </a:solidFill>
              <a:ln w="28575">
                <a:solidFill>
                  <a:srgbClr val="00FF00"/>
                </a:solidFill>
                <a:round/>
                <a:headEnd/>
                <a:tailEnd/>
              </a:ln>
              <a:effectLst/>
            </p:spPr>
            <p:txBody>
              <a:bodyPr wrap="none" anchor="ctr"/>
              <a:lstStyle/>
              <a:p>
                <a:endParaRPr lang="en-US"/>
              </a:p>
            </p:txBody>
          </p:sp>
        </p:grpSp>
      </p:grpSp>
      <p:pic>
        <p:nvPicPr>
          <p:cNvPr id="12062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1087" y="1750486"/>
            <a:ext cx="5033535" cy="330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descr="Topworx Valvetop DXP"/>
          <p:cNvPicPr>
            <a:picLocks noChangeAspect="1" noChangeArrowheads="1"/>
          </p:cNvPicPr>
          <p:nvPr/>
        </p:nvPicPr>
        <p:blipFill>
          <a:blip r:embed="rId4" cstate="print"/>
          <a:srcRect/>
          <a:stretch>
            <a:fillRect/>
          </a:stretch>
        </p:blipFill>
        <p:spPr bwMode="auto">
          <a:xfrm>
            <a:off x="539552" y="3034067"/>
            <a:ext cx="1800200" cy="3563285"/>
          </a:xfrm>
          <a:prstGeom prst="rect">
            <a:avLst/>
          </a:prstGeom>
          <a:noFill/>
          <a:ln w="9525">
            <a:noFill/>
            <a:miter lim="800000"/>
            <a:headEnd/>
            <a:tailEnd/>
          </a:ln>
          <a:effectLst/>
        </p:spPr>
      </p:pic>
      <p:sp>
        <p:nvSpPr>
          <p:cNvPr id="16" name="AutoShape 8"/>
          <p:cNvSpPr>
            <a:spLocks noChangeArrowheads="1"/>
          </p:cNvSpPr>
          <p:nvPr/>
        </p:nvSpPr>
        <p:spPr bwMode="auto">
          <a:xfrm>
            <a:off x="2357422" y="4463752"/>
            <a:ext cx="2214578" cy="2133600"/>
          </a:xfrm>
          <a:prstGeom prst="foldedCorner">
            <a:avLst>
              <a:gd name="adj" fmla="val 7167"/>
            </a:avLst>
          </a:prstGeom>
          <a:solidFill>
            <a:srgbClr val="FFFF99"/>
          </a:solidFill>
          <a:ln w="6350">
            <a:solidFill>
              <a:schemeClr val="tx1"/>
            </a:solidFill>
            <a:round/>
            <a:headEnd/>
            <a:tailEnd/>
          </a:ln>
        </p:spPr>
        <p:txBody>
          <a:bodyPr wrap="none" anchor="ctr"/>
          <a:lstStyle/>
          <a:p>
            <a:r>
              <a:rPr lang="en-US" sz="1800" u="sng" dirty="0">
                <a:solidFill>
                  <a:schemeClr val="tx1"/>
                </a:solidFill>
              </a:rPr>
              <a:t>Diagnostics</a:t>
            </a:r>
          </a:p>
          <a:p>
            <a:pPr algn="l">
              <a:buFont typeface="Arial" pitchFamily="34" charset="0"/>
              <a:buChar char="•"/>
            </a:pPr>
            <a:r>
              <a:rPr lang="en-US" sz="1800" dirty="0">
                <a:solidFill>
                  <a:schemeClr val="tx1"/>
                </a:solidFill>
              </a:rPr>
              <a:t>Opening time</a:t>
            </a:r>
          </a:p>
          <a:p>
            <a:pPr algn="l">
              <a:buFont typeface="Arial" pitchFamily="34" charset="0"/>
              <a:buChar char="•"/>
            </a:pPr>
            <a:r>
              <a:rPr lang="en-US" sz="1800" dirty="0">
                <a:solidFill>
                  <a:schemeClr val="tx1"/>
                </a:solidFill>
              </a:rPr>
              <a:t>Close time</a:t>
            </a:r>
          </a:p>
          <a:p>
            <a:pPr algn="l">
              <a:buFont typeface="Arial" pitchFamily="34" charset="0"/>
              <a:buChar char="•"/>
            </a:pPr>
            <a:r>
              <a:rPr lang="en-US" sz="1800" dirty="0">
                <a:solidFill>
                  <a:schemeClr val="tx1"/>
                </a:solidFill>
              </a:rPr>
              <a:t>Cycle count</a:t>
            </a:r>
          </a:p>
          <a:p>
            <a:pPr algn="l">
              <a:buFont typeface="Arial" pitchFamily="34" charset="0"/>
              <a:buChar char="•"/>
            </a:pPr>
            <a:r>
              <a:rPr lang="en-US" sz="1800" dirty="0">
                <a:solidFill>
                  <a:schemeClr val="tx1"/>
                </a:solidFill>
              </a:rPr>
              <a:t>High temperature</a:t>
            </a:r>
          </a:p>
          <a:p>
            <a:pPr algn="l">
              <a:buFont typeface="Arial" pitchFamily="34" charset="0"/>
              <a:buChar char="•"/>
            </a:pPr>
            <a:r>
              <a:rPr lang="en-US" sz="1800" dirty="0">
                <a:solidFill>
                  <a:schemeClr val="tx1"/>
                </a:solidFill>
              </a:rPr>
              <a:t>Low temperature</a:t>
            </a:r>
          </a:p>
        </p:txBody>
      </p:sp>
      <p:pic>
        <p:nvPicPr>
          <p:cNvPr id="14" name="Picture 5"/>
          <p:cNvPicPr>
            <a:picLocks noChangeAspect="1" noChangeArrowheads="1"/>
          </p:cNvPicPr>
          <p:nvPr/>
        </p:nvPicPr>
        <p:blipFill>
          <a:blip r:embed="rId5" cstate="print"/>
          <a:srcRect/>
          <a:stretch>
            <a:fillRect/>
          </a:stretch>
        </p:blipFill>
        <p:spPr bwMode="auto">
          <a:xfrm>
            <a:off x="5076056" y="5229200"/>
            <a:ext cx="1885950" cy="1076325"/>
          </a:xfrm>
          <a:prstGeom prst="rect">
            <a:avLst/>
          </a:prstGeom>
          <a:noFill/>
          <a:ln w="9525" algn="ctr">
            <a:noFill/>
            <a:miter lim="800000"/>
            <a:headEnd/>
            <a:tailEnd/>
          </a:ln>
          <a:effectLst/>
        </p:spPr>
      </p:pic>
    </p:spTree>
    <p:extLst>
      <p:ext uri="{BB962C8B-B14F-4D97-AF65-F5344CB8AC3E}">
        <p14:creationId xmlns:p14="http://schemas.microsoft.com/office/powerpoint/2010/main" val="84672154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53" name="Rectangle 17"/>
          <p:cNvSpPr>
            <a:spLocks noGrp="1" noChangeArrowheads="1"/>
          </p:cNvSpPr>
          <p:nvPr>
            <p:ph idx="1"/>
          </p:nvPr>
        </p:nvSpPr>
        <p:spPr>
          <a:xfrm>
            <a:off x="590550" y="5157788"/>
            <a:ext cx="8343900" cy="1439862"/>
          </a:xfrm>
        </p:spPr>
        <p:txBody>
          <a:bodyPr/>
          <a:lstStyle/>
          <a:p>
            <a:r>
              <a:rPr lang="en-US" sz="2400" dirty="0"/>
              <a:t>Upgrade field devices for feature </a:t>
            </a:r>
            <a:r>
              <a:rPr lang="en-US" sz="2400" dirty="0" err="1"/>
              <a:t>enhancments</a:t>
            </a:r>
            <a:r>
              <a:rPr lang="en-US" sz="2400" dirty="0"/>
              <a:t> online without changing circuit board</a:t>
            </a:r>
          </a:p>
          <a:p>
            <a:r>
              <a:rPr lang="en-US" sz="2400" dirty="0"/>
              <a:t>Dual memory bank </a:t>
            </a:r>
            <a:r>
              <a:rPr lang="en-US" sz="2400" dirty="0" err="1"/>
              <a:t>bumpless</a:t>
            </a:r>
            <a:r>
              <a:rPr lang="en-US" sz="2400" dirty="0"/>
              <a:t> upgrade of valve positioner</a:t>
            </a:r>
          </a:p>
          <a:p>
            <a:r>
              <a:rPr lang="en-US" sz="2400" dirty="0"/>
              <a:t>Update firmware while process is running</a:t>
            </a:r>
          </a:p>
        </p:txBody>
      </p:sp>
      <p:sp>
        <p:nvSpPr>
          <p:cNvPr id="500760" name="AutoShape 24"/>
          <p:cNvSpPr>
            <a:spLocks noChangeArrowheads="1"/>
          </p:cNvSpPr>
          <p:nvPr/>
        </p:nvSpPr>
        <p:spPr bwMode="auto">
          <a:xfrm>
            <a:off x="7596336" y="1196975"/>
            <a:ext cx="1490514" cy="1511945"/>
          </a:xfrm>
          <a:prstGeom prst="foldedCorner">
            <a:avLst>
              <a:gd name="adj" fmla="val 12500"/>
            </a:avLst>
          </a:prstGeom>
          <a:solidFill>
            <a:srgbClr val="FFFF99"/>
          </a:solidFill>
          <a:ln w="9525">
            <a:solidFill>
              <a:schemeClr val="tx1"/>
            </a:solidFill>
            <a:round/>
            <a:headEnd/>
            <a:tailEnd/>
          </a:ln>
          <a:effectLst/>
        </p:spPr>
        <p:txBody>
          <a:bodyPr anchor="ctr"/>
          <a:lstStyle/>
          <a:p>
            <a:r>
              <a:rPr lang="en-US"/>
              <a:t>Designed for process control</a:t>
            </a:r>
          </a:p>
        </p:txBody>
      </p:sp>
      <p:sp>
        <p:nvSpPr>
          <p:cNvPr id="500752" name="Rectangle 16"/>
          <p:cNvSpPr>
            <a:spLocks noGrp="1" noChangeArrowheads="1"/>
          </p:cNvSpPr>
          <p:nvPr>
            <p:ph type="title"/>
          </p:nvPr>
        </p:nvSpPr>
        <p:spPr/>
        <p:txBody>
          <a:bodyPr/>
          <a:lstStyle/>
          <a:p>
            <a:r>
              <a:rPr lang="en-US" dirty="0"/>
              <a:t>Easier</a:t>
            </a:r>
            <a:br>
              <a:rPr lang="en-US" dirty="0"/>
            </a:br>
            <a:r>
              <a:rPr lang="en-US" dirty="0"/>
              <a:t>Central Device Firmware Update</a:t>
            </a:r>
          </a:p>
        </p:txBody>
      </p:sp>
      <p:pic>
        <p:nvPicPr>
          <p:cNvPr id="500741" name="Picture 5"/>
          <p:cNvPicPr>
            <a:picLocks noChangeAspect="1" noChangeArrowheads="1"/>
          </p:cNvPicPr>
          <p:nvPr/>
        </p:nvPicPr>
        <p:blipFill>
          <a:blip r:embed="rId3" cstate="print"/>
          <a:srcRect/>
          <a:stretch>
            <a:fillRect/>
          </a:stretch>
        </p:blipFill>
        <p:spPr bwMode="auto">
          <a:xfrm>
            <a:off x="539750" y="1095375"/>
            <a:ext cx="5715000" cy="4037013"/>
          </a:xfrm>
          <a:prstGeom prst="rect">
            <a:avLst/>
          </a:prstGeom>
          <a:noFill/>
          <a:ln w="9525">
            <a:noFill/>
            <a:miter lim="800000"/>
            <a:headEnd/>
            <a:tailEnd/>
          </a:ln>
          <a:effectLst/>
        </p:spPr>
      </p:pic>
      <p:pic>
        <p:nvPicPr>
          <p:cNvPr id="500742" name="Picture 6"/>
          <p:cNvPicPr>
            <a:picLocks noChangeAspect="1" noChangeArrowheads="1"/>
          </p:cNvPicPr>
          <p:nvPr/>
        </p:nvPicPr>
        <p:blipFill>
          <a:blip r:embed="rId4" cstate="print"/>
          <a:srcRect/>
          <a:stretch>
            <a:fillRect/>
          </a:stretch>
        </p:blipFill>
        <p:spPr bwMode="auto">
          <a:xfrm>
            <a:off x="781050" y="1316038"/>
            <a:ext cx="5743575" cy="4057650"/>
          </a:xfrm>
          <a:prstGeom prst="rect">
            <a:avLst/>
          </a:prstGeom>
          <a:noFill/>
          <a:ln w="9525">
            <a:noFill/>
            <a:miter lim="800000"/>
            <a:headEnd/>
            <a:tailEnd/>
          </a:ln>
          <a:effectLst/>
        </p:spPr>
      </p:pic>
      <p:pic>
        <p:nvPicPr>
          <p:cNvPr id="500743" name="Picture 7"/>
          <p:cNvPicPr>
            <a:picLocks noChangeAspect="1" noChangeArrowheads="1"/>
          </p:cNvPicPr>
          <p:nvPr/>
        </p:nvPicPr>
        <p:blipFill>
          <a:blip r:embed="rId5" cstate="print"/>
          <a:srcRect/>
          <a:stretch>
            <a:fillRect/>
          </a:stretch>
        </p:blipFill>
        <p:spPr bwMode="auto">
          <a:xfrm>
            <a:off x="1403350" y="2324100"/>
            <a:ext cx="5305425" cy="1552575"/>
          </a:xfrm>
          <a:prstGeom prst="rect">
            <a:avLst/>
          </a:prstGeom>
          <a:noFill/>
        </p:spPr>
      </p:pic>
      <p:pic>
        <p:nvPicPr>
          <p:cNvPr id="500744" name="Picture 8"/>
          <p:cNvPicPr>
            <a:picLocks noChangeAspect="1" noChangeArrowheads="1"/>
          </p:cNvPicPr>
          <p:nvPr/>
        </p:nvPicPr>
        <p:blipFill>
          <a:blip r:embed="rId6" cstate="print"/>
          <a:srcRect/>
          <a:stretch>
            <a:fillRect/>
          </a:stretch>
        </p:blipFill>
        <p:spPr bwMode="auto">
          <a:xfrm>
            <a:off x="1690688" y="2540000"/>
            <a:ext cx="3476625" cy="1447800"/>
          </a:xfrm>
          <a:prstGeom prst="rect">
            <a:avLst/>
          </a:prstGeom>
          <a:noFill/>
          <a:ln w="9525">
            <a:noFill/>
            <a:miter lim="800000"/>
            <a:headEnd/>
            <a:tailEnd/>
          </a:ln>
          <a:effectLst/>
        </p:spPr>
      </p:pic>
      <p:pic>
        <p:nvPicPr>
          <p:cNvPr id="500745" name="Picture 9"/>
          <p:cNvPicPr>
            <a:picLocks noChangeAspect="1" noChangeArrowheads="1"/>
          </p:cNvPicPr>
          <p:nvPr/>
        </p:nvPicPr>
        <p:blipFill>
          <a:blip r:embed="rId7" cstate="print"/>
          <a:srcRect/>
          <a:stretch>
            <a:fillRect/>
          </a:stretch>
        </p:blipFill>
        <p:spPr bwMode="auto">
          <a:xfrm>
            <a:off x="1069975" y="1531938"/>
            <a:ext cx="5743575" cy="4057650"/>
          </a:xfrm>
          <a:prstGeom prst="rect">
            <a:avLst/>
          </a:prstGeom>
          <a:noFill/>
          <a:ln w="9525">
            <a:noFill/>
            <a:miter lim="800000"/>
            <a:headEnd/>
            <a:tailEnd/>
          </a:ln>
          <a:effectLst/>
        </p:spPr>
      </p:pic>
      <p:pic>
        <p:nvPicPr>
          <p:cNvPr id="500746" name="Picture 10"/>
          <p:cNvPicPr>
            <a:picLocks noChangeAspect="1" noChangeArrowheads="1"/>
          </p:cNvPicPr>
          <p:nvPr/>
        </p:nvPicPr>
        <p:blipFill>
          <a:blip r:embed="rId8" cstate="print"/>
          <a:srcRect/>
          <a:stretch>
            <a:fillRect/>
          </a:stretch>
        </p:blipFill>
        <p:spPr bwMode="auto">
          <a:xfrm>
            <a:off x="1285875" y="1747838"/>
            <a:ext cx="5743575" cy="4057650"/>
          </a:xfrm>
          <a:prstGeom prst="rect">
            <a:avLst/>
          </a:prstGeom>
          <a:noFill/>
          <a:ln w="9525">
            <a:noFill/>
            <a:miter lim="800000"/>
            <a:headEnd/>
            <a:tailEnd/>
          </a:ln>
          <a:effectLst/>
        </p:spPr>
      </p:pic>
      <p:pic>
        <p:nvPicPr>
          <p:cNvPr id="500747" name="Picture 11"/>
          <p:cNvPicPr>
            <a:picLocks noChangeAspect="1" noChangeArrowheads="1"/>
          </p:cNvPicPr>
          <p:nvPr/>
        </p:nvPicPr>
        <p:blipFill>
          <a:blip r:embed="rId9" cstate="print"/>
          <a:srcRect/>
          <a:stretch>
            <a:fillRect/>
          </a:stretch>
        </p:blipFill>
        <p:spPr bwMode="auto">
          <a:xfrm>
            <a:off x="2195513" y="3403600"/>
            <a:ext cx="2771775" cy="1200150"/>
          </a:xfrm>
          <a:prstGeom prst="rect">
            <a:avLst/>
          </a:prstGeom>
          <a:noFill/>
          <a:ln w="9525">
            <a:noFill/>
            <a:miter lim="800000"/>
            <a:headEnd/>
            <a:tailEnd/>
          </a:ln>
          <a:effectLst/>
        </p:spPr>
      </p:pic>
      <p:pic>
        <p:nvPicPr>
          <p:cNvPr id="500748" name="Picture 12"/>
          <p:cNvPicPr>
            <a:picLocks noChangeAspect="1" noChangeArrowheads="1"/>
          </p:cNvPicPr>
          <p:nvPr/>
        </p:nvPicPr>
        <p:blipFill>
          <a:blip r:embed="rId10" cstate="print"/>
          <a:srcRect/>
          <a:stretch>
            <a:fillRect/>
          </a:stretch>
        </p:blipFill>
        <p:spPr bwMode="auto">
          <a:xfrm>
            <a:off x="1501775" y="1963738"/>
            <a:ext cx="5638800" cy="3984625"/>
          </a:xfrm>
          <a:prstGeom prst="rect">
            <a:avLst/>
          </a:prstGeom>
          <a:noFill/>
          <a:ln w="9525">
            <a:noFill/>
            <a:miter lim="800000"/>
            <a:headEnd/>
            <a:tailEnd/>
          </a:ln>
          <a:effectLst/>
        </p:spPr>
      </p:pic>
      <p:pic>
        <p:nvPicPr>
          <p:cNvPr id="500749" name="Picture 13"/>
          <p:cNvPicPr>
            <a:picLocks noChangeAspect="1" noChangeArrowheads="1"/>
          </p:cNvPicPr>
          <p:nvPr/>
        </p:nvPicPr>
        <p:blipFill>
          <a:blip r:embed="rId11" cstate="print"/>
          <a:srcRect/>
          <a:stretch>
            <a:fillRect/>
          </a:stretch>
        </p:blipFill>
        <p:spPr bwMode="auto">
          <a:xfrm>
            <a:off x="1504950" y="1963738"/>
            <a:ext cx="5689600" cy="4019550"/>
          </a:xfrm>
          <a:prstGeom prst="rect">
            <a:avLst/>
          </a:prstGeom>
          <a:noFill/>
          <a:ln w="9525">
            <a:noFill/>
            <a:miter lim="800000"/>
            <a:headEnd/>
            <a:tailEnd/>
          </a:ln>
          <a:effectLst/>
        </p:spPr>
      </p:pic>
      <p:pic>
        <p:nvPicPr>
          <p:cNvPr id="500750" name="Picture 14"/>
          <p:cNvPicPr>
            <a:picLocks noChangeAspect="1" noChangeArrowheads="1"/>
          </p:cNvPicPr>
          <p:nvPr/>
        </p:nvPicPr>
        <p:blipFill>
          <a:blip r:embed="rId12" cstate="print"/>
          <a:srcRect/>
          <a:stretch>
            <a:fillRect/>
          </a:stretch>
        </p:blipFill>
        <p:spPr bwMode="auto">
          <a:xfrm>
            <a:off x="1690688" y="2179638"/>
            <a:ext cx="5648325" cy="3990975"/>
          </a:xfrm>
          <a:prstGeom prst="rect">
            <a:avLst/>
          </a:prstGeom>
          <a:noFill/>
          <a:ln w="9525">
            <a:noFill/>
            <a:miter lim="800000"/>
            <a:headEnd/>
            <a:tailEnd/>
          </a:ln>
          <a:effectLst/>
        </p:spPr>
      </p:pic>
      <p:pic>
        <p:nvPicPr>
          <p:cNvPr id="500751" name="Picture 15"/>
          <p:cNvPicPr>
            <a:picLocks noChangeAspect="1" noChangeArrowheads="1"/>
          </p:cNvPicPr>
          <p:nvPr/>
        </p:nvPicPr>
        <p:blipFill>
          <a:blip r:embed="rId13" cstate="print"/>
          <a:srcRect/>
          <a:stretch>
            <a:fillRect/>
          </a:stretch>
        </p:blipFill>
        <p:spPr bwMode="auto">
          <a:xfrm>
            <a:off x="1908175" y="2395538"/>
            <a:ext cx="5743575" cy="4057650"/>
          </a:xfrm>
          <a:prstGeom prst="rect">
            <a:avLst/>
          </a:prstGeom>
          <a:noFill/>
          <a:ln w="9525">
            <a:noFill/>
            <a:miter lim="800000"/>
            <a:headEnd/>
            <a:tailEnd/>
          </a:ln>
          <a:effectLst/>
        </p:spPr>
      </p:pic>
      <p:grpSp>
        <p:nvGrpSpPr>
          <p:cNvPr id="500754" name="Group 18"/>
          <p:cNvGrpSpPr>
            <a:grpSpLocks noChangeAspect="1"/>
          </p:cNvGrpSpPr>
          <p:nvPr/>
        </p:nvGrpSpPr>
        <p:grpSpPr bwMode="auto">
          <a:xfrm>
            <a:off x="8172450" y="80963"/>
            <a:ext cx="900113" cy="900112"/>
            <a:chOff x="4422" y="2342"/>
            <a:chExt cx="1270" cy="1270"/>
          </a:xfrm>
        </p:grpSpPr>
        <p:sp>
          <p:nvSpPr>
            <p:cNvPr id="500755" name="AutoShape 19"/>
            <p:cNvSpPr>
              <a:spLocks noChangeAspect="1" noChangeArrowheads="1"/>
            </p:cNvSpPr>
            <p:nvPr/>
          </p:nvSpPr>
          <p:spPr bwMode="auto">
            <a:xfrm>
              <a:off x="4422" y="2342"/>
              <a:ext cx="1270" cy="1270"/>
            </a:xfrm>
            <a:prstGeom prst="roundRect">
              <a:avLst>
                <a:gd name="adj" fmla="val 16667"/>
              </a:avLst>
            </a:prstGeom>
            <a:noFill/>
            <a:ln w="76200" algn="ctr">
              <a:solidFill>
                <a:srgbClr val="FFFF00"/>
              </a:solidFill>
              <a:round/>
              <a:headEnd/>
              <a:tailEnd/>
            </a:ln>
            <a:effectLst/>
          </p:spPr>
          <p:txBody>
            <a:bodyPr wrap="none" anchor="ctr"/>
            <a:lstStyle/>
            <a:p>
              <a:endParaRPr lang="en-US"/>
            </a:p>
          </p:txBody>
        </p:sp>
        <p:grpSp>
          <p:nvGrpSpPr>
            <p:cNvPr id="500756" name="Group 20"/>
            <p:cNvGrpSpPr>
              <a:grpSpLocks noChangeAspect="1"/>
            </p:cNvGrpSpPr>
            <p:nvPr/>
          </p:nvGrpSpPr>
          <p:grpSpPr bwMode="auto">
            <a:xfrm>
              <a:off x="4513" y="2568"/>
              <a:ext cx="1089" cy="814"/>
              <a:chOff x="6055" y="2614"/>
              <a:chExt cx="1089" cy="814"/>
            </a:xfrm>
          </p:grpSpPr>
          <p:sp>
            <p:nvSpPr>
              <p:cNvPr id="500757" name="Freeform 21"/>
              <p:cNvSpPr>
                <a:spLocks noChangeAspect="1"/>
              </p:cNvSpPr>
              <p:nvPr/>
            </p:nvSpPr>
            <p:spPr bwMode="auto">
              <a:xfrm>
                <a:off x="6055" y="2614"/>
                <a:ext cx="694" cy="693"/>
              </a:xfrm>
              <a:custGeom>
                <a:avLst/>
                <a:gdLst/>
                <a:ahLst/>
                <a:cxnLst>
                  <a:cxn ang="0">
                    <a:pos x="694" y="343"/>
                  </a:cxn>
                  <a:cxn ang="0">
                    <a:pos x="513" y="344"/>
                  </a:cxn>
                  <a:cxn ang="0">
                    <a:pos x="513" y="345"/>
                  </a:cxn>
                  <a:cxn ang="0">
                    <a:pos x="510" y="379"/>
                  </a:cxn>
                  <a:cxn ang="0">
                    <a:pos x="485" y="439"/>
                  </a:cxn>
                  <a:cxn ang="0">
                    <a:pos x="440" y="485"/>
                  </a:cxn>
                  <a:cxn ang="0">
                    <a:pos x="380" y="510"/>
                  </a:cxn>
                  <a:cxn ang="0">
                    <a:pos x="313" y="510"/>
                  </a:cxn>
                  <a:cxn ang="0">
                    <a:pos x="253" y="485"/>
                  </a:cxn>
                  <a:cxn ang="0">
                    <a:pos x="208" y="439"/>
                  </a:cxn>
                  <a:cxn ang="0">
                    <a:pos x="183" y="379"/>
                  </a:cxn>
                  <a:cxn ang="0">
                    <a:pos x="183" y="313"/>
                  </a:cxn>
                  <a:cxn ang="0">
                    <a:pos x="208" y="253"/>
                  </a:cxn>
                  <a:cxn ang="0">
                    <a:pos x="253" y="208"/>
                  </a:cxn>
                  <a:cxn ang="0">
                    <a:pos x="313" y="183"/>
                  </a:cxn>
                  <a:cxn ang="0">
                    <a:pos x="379" y="183"/>
                  </a:cxn>
                  <a:cxn ang="0">
                    <a:pos x="437" y="206"/>
                  </a:cxn>
                  <a:cxn ang="0">
                    <a:pos x="481" y="250"/>
                  </a:cxn>
                  <a:cxn ang="0">
                    <a:pos x="508" y="308"/>
                  </a:cxn>
                  <a:cxn ang="0">
                    <a:pos x="694" y="343"/>
                  </a:cxn>
                  <a:cxn ang="0">
                    <a:pos x="618" y="278"/>
                  </a:cxn>
                  <a:cxn ang="0">
                    <a:pos x="604" y="238"/>
                  </a:cxn>
                  <a:cxn ang="0">
                    <a:pos x="587" y="203"/>
                  </a:cxn>
                  <a:cxn ang="0">
                    <a:pos x="542" y="55"/>
                  </a:cxn>
                  <a:cxn ang="0">
                    <a:pos x="481" y="102"/>
                  </a:cxn>
                  <a:cxn ang="0">
                    <a:pos x="464" y="93"/>
                  </a:cxn>
                  <a:cxn ang="0">
                    <a:pos x="445" y="85"/>
                  </a:cxn>
                  <a:cxn ang="0">
                    <a:pos x="425" y="79"/>
                  </a:cxn>
                  <a:cxn ang="0">
                    <a:pos x="415" y="0"/>
                  </a:cxn>
                  <a:cxn ang="0">
                    <a:pos x="278" y="75"/>
                  </a:cxn>
                  <a:cxn ang="0">
                    <a:pos x="258" y="82"/>
                  </a:cxn>
                  <a:cxn ang="0">
                    <a:pos x="240" y="89"/>
                  </a:cxn>
                  <a:cxn ang="0">
                    <a:pos x="221" y="98"/>
                  </a:cxn>
                  <a:cxn ang="0">
                    <a:pos x="203" y="108"/>
                  </a:cxn>
                  <a:cxn ang="0">
                    <a:pos x="59" y="154"/>
                  </a:cxn>
                  <a:cxn ang="0">
                    <a:pos x="98" y="221"/>
                  </a:cxn>
                  <a:cxn ang="0">
                    <a:pos x="82" y="258"/>
                  </a:cxn>
                  <a:cxn ang="0">
                    <a:pos x="0" y="278"/>
                  </a:cxn>
                  <a:cxn ang="0">
                    <a:pos x="77" y="414"/>
                  </a:cxn>
                  <a:cxn ang="0">
                    <a:pos x="90" y="452"/>
                  </a:cxn>
                  <a:cxn ang="0">
                    <a:pos x="108" y="489"/>
                  </a:cxn>
                  <a:cxn ang="0">
                    <a:pos x="152" y="638"/>
                  </a:cxn>
                  <a:cxn ang="0">
                    <a:pos x="212" y="591"/>
                  </a:cxn>
                  <a:cxn ang="0">
                    <a:pos x="230" y="600"/>
                  </a:cxn>
                  <a:cxn ang="0">
                    <a:pos x="248" y="608"/>
                  </a:cxn>
                  <a:cxn ang="0">
                    <a:pos x="268" y="614"/>
                  </a:cxn>
                  <a:cxn ang="0">
                    <a:pos x="278" y="693"/>
                  </a:cxn>
                  <a:cxn ang="0">
                    <a:pos x="415" y="617"/>
                  </a:cxn>
                  <a:cxn ang="0">
                    <a:pos x="435" y="611"/>
                  </a:cxn>
                  <a:cxn ang="0">
                    <a:pos x="454" y="604"/>
                  </a:cxn>
                  <a:cxn ang="0">
                    <a:pos x="472" y="596"/>
                  </a:cxn>
                  <a:cxn ang="0">
                    <a:pos x="490" y="586"/>
                  </a:cxn>
                  <a:cxn ang="0">
                    <a:pos x="640" y="543"/>
                  </a:cxn>
                  <a:cxn ang="0">
                    <a:pos x="597" y="471"/>
                  </a:cxn>
                  <a:cxn ang="0">
                    <a:pos x="612" y="434"/>
                  </a:cxn>
                  <a:cxn ang="0">
                    <a:pos x="694" y="414"/>
                  </a:cxn>
                </a:cxnLst>
                <a:rect l="0" t="0" r="r" b="b"/>
                <a:pathLst>
                  <a:path w="694" h="693">
                    <a:moveTo>
                      <a:pt x="694" y="414"/>
                    </a:moveTo>
                    <a:lnTo>
                      <a:pt x="694" y="343"/>
                    </a:lnTo>
                    <a:lnTo>
                      <a:pt x="513" y="343"/>
                    </a:lnTo>
                    <a:lnTo>
                      <a:pt x="513" y="344"/>
                    </a:lnTo>
                    <a:lnTo>
                      <a:pt x="513" y="344"/>
                    </a:lnTo>
                    <a:lnTo>
                      <a:pt x="513" y="345"/>
                    </a:lnTo>
                    <a:lnTo>
                      <a:pt x="513" y="346"/>
                    </a:lnTo>
                    <a:lnTo>
                      <a:pt x="510" y="379"/>
                    </a:lnTo>
                    <a:lnTo>
                      <a:pt x="500" y="411"/>
                    </a:lnTo>
                    <a:lnTo>
                      <a:pt x="485" y="439"/>
                    </a:lnTo>
                    <a:lnTo>
                      <a:pt x="465" y="465"/>
                    </a:lnTo>
                    <a:lnTo>
                      <a:pt x="440" y="485"/>
                    </a:lnTo>
                    <a:lnTo>
                      <a:pt x="411" y="500"/>
                    </a:lnTo>
                    <a:lnTo>
                      <a:pt x="380" y="510"/>
                    </a:lnTo>
                    <a:lnTo>
                      <a:pt x="347" y="513"/>
                    </a:lnTo>
                    <a:lnTo>
                      <a:pt x="313" y="510"/>
                    </a:lnTo>
                    <a:lnTo>
                      <a:pt x="282" y="500"/>
                    </a:lnTo>
                    <a:lnTo>
                      <a:pt x="253" y="485"/>
                    </a:lnTo>
                    <a:lnTo>
                      <a:pt x="228" y="465"/>
                    </a:lnTo>
                    <a:lnTo>
                      <a:pt x="208" y="439"/>
                    </a:lnTo>
                    <a:lnTo>
                      <a:pt x="193" y="411"/>
                    </a:lnTo>
                    <a:lnTo>
                      <a:pt x="183" y="379"/>
                    </a:lnTo>
                    <a:lnTo>
                      <a:pt x="180" y="346"/>
                    </a:lnTo>
                    <a:lnTo>
                      <a:pt x="183" y="313"/>
                    </a:lnTo>
                    <a:lnTo>
                      <a:pt x="193" y="282"/>
                    </a:lnTo>
                    <a:lnTo>
                      <a:pt x="208" y="253"/>
                    </a:lnTo>
                    <a:lnTo>
                      <a:pt x="228" y="228"/>
                    </a:lnTo>
                    <a:lnTo>
                      <a:pt x="253" y="208"/>
                    </a:lnTo>
                    <a:lnTo>
                      <a:pt x="282" y="193"/>
                    </a:lnTo>
                    <a:lnTo>
                      <a:pt x="313" y="183"/>
                    </a:lnTo>
                    <a:lnTo>
                      <a:pt x="347" y="180"/>
                    </a:lnTo>
                    <a:lnTo>
                      <a:pt x="379" y="183"/>
                    </a:lnTo>
                    <a:lnTo>
                      <a:pt x="409" y="192"/>
                    </a:lnTo>
                    <a:lnTo>
                      <a:pt x="437" y="206"/>
                    </a:lnTo>
                    <a:lnTo>
                      <a:pt x="461" y="226"/>
                    </a:lnTo>
                    <a:lnTo>
                      <a:pt x="481" y="250"/>
                    </a:lnTo>
                    <a:lnTo>
                      <a:pt x="498" y="277"/>
                    </a:lnTo>
                    <a:lnTo>
                      <a:pt x="508" y="308"/>
                    </a:lnTo>
                    <a:lnTo>
                      <a:pt x="513" y="343"/>
                    </a:lnTo>
                    <a:lnTo>
                      <a:pt x="694" y="343"/>
                    </a:lnTo>
                    <a:lnTo>
                      <a:pt x="694" y="278"/>
                    </a:lnTo>
                    <a:lnTo>
                      <a:pt x="618" y="278"/>
                    </a:lnTo>
                    <a:lnTo>
                      <a:pt x="612" y="258"/>
                    </a:lnTo>
                    <a:lnTo>
                      <a:pt x="604" y="238"/>
                    </a:lnTo>
                    <a:lnTo>
                      <a:pt x="597" y="221"/>
                    </a:lnTo>
                    <a:lnTo>
                      <a:pt x="587" y="203"/>
                    </a:lnTo>
                    <a:lnTo>
                      <a:pt x="638" y="152"/>
                    </a:lnTo>
                    <a:lnTo>
                      <a:pt x="542" y="55"/>
                    </a:lnTo>
                    <a:lnTo>
                      <a:pt x="490" y="108"/>
                    </a:lnTo>
                    <a:lnTo>
                      <a:pt x="481" y="102"/>
                    </a:lnTo>
                    <a:lnTo>
                      <a:pt x="472" y="98"/>
                    </a:lnTo>
                    <a:lnTo>
                      <a:pt x="464" y="93"/>
                    </a:lnTo>
                    <a:lnTo>
                      <a:pt x="454" y="89"/>
                    </a:lnTo>
                    <a:lnTo>
                      <a:pt x="445" y="85"/>
                    </a:lnTo>
                    <a:lnTo>
                      <a:pt x="435" y="82"/>
                    </a:lnTo>
                    <a:lnTo>
                      <a:pt x="425" y="79"/>
                    </a:lnTo>
                    <a:lnTo>
                      <a:pt x="415" y="75"/>
                    </a:lnTo>
                    <a:lnTo>
                      <a:pt x="415" y="0"/>
                    </a:lnTo>
                    <a:lnTo>
                      <a:pt x="278" y="0"/>
                    </a:lnTo>
                    <a:lnTo>
                      <a:pt x="278" y="75"/>
                    </a:lnTo>
                    <a:lnTo>
                      <a:pt x="268" y="79"/>
                    </a:lnTo>
                    <a:lnTo>
                      <a:pt x="258" y="82"/>
                    </a:lnTo>
                    <a:lnTo>
                      <a:pt x="248" y="85"/>
                    </a:lnTo>
                    <a:lnTo>
                      <a:pt x="240" y="89"/>
                    </a:lnTo>
                    <a:lnTo>
                      <a:pt x="230" y="93"/>
                    </a:lnTo>
                    <a:lnTo>
                      <a:pt x="221" y="98"/>
                    </a:lnTo>
                    <a:lnTo>
                      <a:pt x="212" y="102"/>
                    </a:lnTo>
                    <a:lnTo>
                      <a:pt x="203" y="108"/>
                    </a:lnTo>
                    <a:lnTo>
                      <a:pt x="155" y="58"/>
                    </a:lnTo>
                    <a:lnTo>
                      <a:pt x="59" y="154"/>
                    </a:lnTo>
                    <a:lnTo>
                      <a:pt x="108" y="203"/>
                    </a:lnTo>
                    <a:lnTo>
                      <a:pt x="98" y="221"/>
                    </a:lnTo>
                    <a:lnTo>
                      <a:pt x="90" y="238"/>
                    </a:lnTo>
                    <a:lnTo>
                      <a:pt x="82" y="258"/>
                    </a:lnTo>
                    <a:lnTo>
                      <a:pt x="77" y="278"/>
                    </a:lnTo>
                    <a:lnTo>
                      <a:pt x="0" y="278"/>
                    </a:lnTo>
                    <a:lnTo>
                      <a:pt x="0" y="414"/>
                    </a:lnTo>
                    <a:lnTo>
                      <a:pt x="77" y="414"/>
                    </a:lnTo>
                    <a:lnTo>
                      <a:pt x="82" y="434"/>
                    </a:lnTo>
                    <a:lnTo>
                      <a:pt x="90" y="452"/>
                    </a:lnTo>
                    <a:lnTo>
                      <a:pt x="98" y="471"/>
                    </a:lnTo>
                    <a:lnTo>
                      <a:pt x="108" y="489"/>
                    </a:lnTo>
                    <a:lnTo>
                      <a:pt x="57" y="541"/>
                    </a:lnTo>
                    <a:lnTo>
                      <a:pt x="152" y="638"/>
                    </a:lnTo>
                    <a:lnTo>
                      <a:pt x="203" y="586"/>
                    </a:lnTo>
                    <a:lnTo>
                      <a:pt x="212" y="591"/>
                    </a:lnTo>
                    <a:lnTo>
                      <a:pt x="221" y="596"/>
                    </a:lnTo>
                    <a:lnTo>
                      <a:pt x="230" y="600"/>
                    </a:lnTo>
                    <a:lnTo>
                      <a:pt x="240" y="604"/>
                    </a:lnTo>
                    <a:lnTo>
                      <a:pt x="248" y="608"/>
                    </a:lnTo>
                    <a:lnTo>
                      <a:pt x="258" y="611"/>
                    </a:lnTo>
                    <a:lnTo>
                      <a:pt x="268" y="614"/>
                    </a:lnTo>
                    <a:lnTo>
                      <a:pt x="278" y="617"/>
                    </a:lnTo>
                    <a:lnTo>
                      <a:pt x="278" y="693"/>
                    </a:lnTo>
                    <a:lnTo>
                      <a:pt x="415" y="693"/>
                    </a:lnTo>
                    <a:lnTo>
                      <a:pt x="415" y="617"/>
                    </a:lnTo>
                    <a:lnTo>
                      <a:pt x="425" y="614"/>
                    </a:lnTo>
                    <a:lnTo>
                      <a:pt x="435" y="611"/>
                    </a:lnTo>
                    <a:lnTo>
                      <a:pt x="445" y="608"/>
                    </a:lnTo>
                    <a:lnTo>
                      <a:pt x="454" y="604"/>
                    </a:lnTo>
                    <a:lnTo>
                      <a:pt x="464" y="600"/>
                    </a:lnTo>
                    <a:lnTo>
                      <a:pt x="472" y="596"/>
                    </a:lnTo>
                    <a:lnTo>
                      <a:pt x="481" y="591"/>
                    </a:lnTo>
                    <a:lnTo>
                      <a:pt x="490" y="586"/>
                    </a:lnTo>
                    <a:lnTo>
                      <a:pt x="545" y="640"/>
                    </a:lnTo>
                    <a:lnTo>
                      <a:pt x="640" y="543"/>
                    </a:lnTo>
                    <a:lnTo>
                      <a:pt x="587" y="489"/>
                    </a:lnTo>
                    <a:lnTo>
                      <a:pt x="597" y="471"/>
                    </a:lnTo>
                    <a:lnTo>
                      <a:pt x="604" y="452"/>
                    </a:lnTo>
                    <a:lnTo>
                      <a:pt x="612" y="434"/>
                    </a:lnTo>
                    <a:lnTo>
                      <a:pt x="618" y="414"/>
                    </a:lnTo>
                    <a:lnTo>
                      <a:pt x="694" y="414"/>
                    </a:lnTo>
                    <a:close/>
                  </a:path>
                </a:pathLst>
              </a:custGeom>
              <a:noFill/>
              <a:ln w="28575" cmpd="sng">
                <a:solidFill>
                  <a:srgbClr val="FFFF00"/>
                </a:solidFill>
                <a:round/>
                <a:headEnd/>
                <a:tailEnd/>
              </a:ln>
            </p:spPr>
            <p:txBody>
              <a:bodyPr/>
              <a:lstStyle/>
              <a:p>
                <a:endParaRPr lang="en-US"/>
              </a:p>
            </p:txBody>
          </p:sp>
          <p:sp>
            <p:nvSpPr>
              <p:cNvPr id="500758" name="Freeform 22"/>
              <p:cNvSpPr>
                <a:spLocks noChangeAspect="1"/>
              </p:cNvSpPr>
              <p:nvPr/>
            </p:nvSpPr>
            <p:spPr bwMode="auto">
              <a:xfrm>
                <a:off x="6831" y="2699"/>
                <a:ext cx="290" cy="290"/>
              </a:xfrm>
              <a:custGeom>
                <a:avLst/>
                <a:gdLst/>
                <a:ahLst/>
                <a:cxnLst>
                  <a:cxn ang="0">
                    <a:pos x="287" y="153"/>
                  </a:cxn>
                  <a:cxn ang="0">
                    <a:pos x="215" y="167"/>
                  </a:cxn>
                  <a:cxn ang="0">
                    <a:pos x="203" y="191"/>
                  </a:cxn>
                  <a:cxn ang="0">
                    <a:pos x="184" y="209"/>
                  </a:cxn>
                  <a:cxn ang="0">
                    <a:pos x="160" y="219"/>
                  </a:cxn>
                  <a:cxn ang="0">
                    <a:pos x="131" y="219"/>
                  </a:cxn>
                  <a:cxn ang="0">
                    <a:pos x="105" y="209"/>
                  </a:cxn>
                  <a:cxn ang="0">
                    <a:pos x="85" y="189"/>
                  </a:cxn>
                  <a:cxn ang="0">
                    <a:pos x="73" y="162"/>
                  </a:cxn>
                  <a:cxn ang="0">
                    <a:pos x="72" y="133"/>
                  </a:cxn>
                  <a:cxn ang="0">
                    <a:pos x="82" y="107"/>
                  </a:cxn>
                  <a:cxn ang="0">
                    <a:pos x="102" y="87"/>
                  </a:cxn>
                  <a:cxn ang="0">
                    <a:pos x="128" y="76"/>
                  </a:cxn>
                  <a:cxn ang="0">
                    <a:pos x="158" y="75"/>
                  </a:cxn>
                  <a:cxn ang="0">
                    <a:pos x="184" y="85"/>
                  </a:cxn>
                  <a:cxn ang="0">
                    <a:pos x="204" y="105"/>
                  </a:cxn>
                  <a:cxn ang="0">
                    <a:pos x="217" y="130"/>
                  </a:cxn>
                  <a:cxn ang="0">
                    <a:pos x="219" y="147"/>
                  </a:cxn>
                  <a:cxn ang="0">
                    <a:pos x="218" y="151"/>
                  </a:cxn>
                  <a:cxn ang="0">
                    <a:pos x="287" y="153"/>
                  </a:cxn>
                  <a:cxn ang="0">
                    <a:pos x="259" y="135"/>
                  </a:cxn>
                  <a:cxn ang="0">
                    <a:pos x="256" y="118"/>
                  </a:cxn>
                  <a:cxn ang="0">
                    <a:pos x="251" y="102"/>
                  </a:cxn>
                  <a:cxn ang="0">
                    <a:pos x="243" y="38"/>
                  </a:cxn>
                  <a:cxn ang="0">
                    <a:pos x="211" y="51"/>
                  </a:cxn>
                  <a:cxn ang="0">
                    <a:pos x="197" y="43"/>
                  </a:cxn>
                  <a:cxn ang="0">
                    <a:pos x="193" y="9"/>
                  </a:cxn>
                  <a:cxn ang="0">
                    <a:pos x="133" y="30"/>
                  </a:cxn>
                  <a:cxn ang="0">
                    <a:pos x="126" y="31"/>
                  </a:cxn>
                  <a:cxn ang="0">
                    <a:pos x="117" y="33"/>
                  </a:cxn>
                  <a:cxn ang="0">
                    <a:pos x="109" y="35"/>
                  </a:cxn>
                  <a:cxn ang="0">
                    <a:pos x="100" y="38"/>
                  </a:cxn>
                  <a:cxn ang="0">
                    <a:pos x="37" y="46"/>
                  </a:cxn>
                  <a:cxn ang="0">
                    <a:pos x="50" y="78"/>
                  </a:cxn>
                  <a:cxn ang="0">
                    <a:pos x="41" y="92"/>
                  </a:cxn>
                  <a:cxn ang="0">
                    <a:pos x="9" y="96"/>
                  </a:cxn>
                  <a:cxn ang="0">
                    <a:pos x="29" y="155"/>
                  </a:cxn>
                  <a:cxn ang="0">
                    <a:pos x="31" y="171"/>
                  </a:cxn>
                  <a:cxn ang="0">
                    <a:pos x="37" y="188"/>
                  </a:cxn>
                  <a:cxn ang="0">
                    <a:pos x="45" y="252"/>
                  </a:cxn>
                  <a:cxn ang="0">
                    <a:pos x="77" y="239"/>
                  </a:cxn>
                  <a:cxn ang="0">
                    <a:pos x="91" y="248"/>
                  </a:cxn>
                  <a:cxn ang="0">
                    <a:pos x="93" y="281"/>
                  </a:cxn>
                  <a:cxn ang="0">
                    <a:pos x="154" y="260"/>
                  </a:cxn>
                  <a:cxn ang="0">
                    <a:pos x="171" y="257"/>
                  </a:cxn>
                  <a:cxn ang="0">
                    <a:pos x="187" y="252"/>
                  </a:cxn>
                  <a:cxn ang="0">
                    <a:pos x="251" y="244"/>
                  </a:cxn>
                  <a:cxn ang="0">
                    <a:pos x="238" y="212"/>
                  </a:cxn>
                  <a:cxn ang="0">
                    <a:pos x="246" y="198"/>
                  </a:cxn>
                  <a:cxn ang="0">
                    <a:pos x="281" y="194"/>
                  </a:cxn>
                </a:cxnLst>
                <a:rect l="0" t="0" r="r" b="b"/>
                <a:pathLst>
                  <a:path w="290" h="290">
                    <a:moveTo>
                      <a:pt x="281" y="194"/>
                    </a:moveTo>
                    <a:lnTo>
                      <a:pt x="287" y="153"/>
                    </a:lnTo>
                    <a:lnTo>
                      <a:pt x="218" y="153"/>
                    </a:lnTo>
                    <a:lnTo>
                      <a:pt x="215" y="167"/>
                    </a:lnTo>
                    <a:lnTo>
                      <a:pt x="210" y="180"/>
                    </a:lnTo>
                    <a:lnTo>
                      <a:pt x="203" y="191"/>
                    </a:lnTo>
                    <a:lnTo>
                      <a:pt x="194" y="200"/>
                    </a:lnTo>
                    <a:lnTo>
                      <a:pt x="184" y="209"/>
                    </a:lnTo>
                    <a:lnTo>
                      <a:pt x="172" y="214"/>
                    </a:lnTo>
                    <a:lnTo>
                      <a:pt x="160" y="219"/>
                    </a:lnTo>
                    <a:lnTo>
                      <a:pt x="147" y="220"/>
                    </a:lnTo>
                    <a:lnTo>
                      <a:pt x="131" y="219"/>
                    </a:lnTo>
                    <a:lnTo>
                      <a:pt x="118" y="214"/>
                    </a:lnTo>
                    <a:lnTo>
                      <a:pt x="105" y="209"/>
                    </a:lnTo>
                    <a:lnTo>
                      <a:pt x="95" y="200"/>
                    </a:lnTo>
                    <a:lnTo>
                      <a:pt x="85" y="189"/>
                    </a:lnTo>
                    <a:lnTo>
                      <a:pt x="78" y="177"/>
                    </a:lnTo>
                    <a:lnTo>
                      <a:pt x="73" y="162"/>
                    </a:lnTo>
                    <a:lnTo>
                      <a:pt x="71" y="148"/>
                    </a:lnTo>
                    <a:lnTo>
                      <a:pt x="72" y="133"/>
                    </a:lnTo>
                    <a:lnTo>
                      <a:pt x="77" y="119"/>
                    </a:lnTo>
                    <a:lnTo>
                      <a:pt x="82" y="107"/>
                    </a:lnTo>
                    <a:lnTo>
                      <a:pt x="91" y="96"/>
                    </a:lnTo>
                    <a:lnTo>
                      <a:pt x="102" y="87"/>
                    </a:lnTo>
                    <a:lnTo>
                      <a:pt x="114" y="80"/>
                    </a:lnTo>
                    <a:lnTo>
                      <a:pt x="128" y="76"/>
                    </a:lnTo>
                    <a:lnTo>
                      <a:pt x="142" y="74"/>
                    </a:lnTo>
                    <a:lnTo>
                      <a:pt x="158" y="75"/>
                    </a:lnTo>
                    <a:lnTo>
                      <a:pt x="171" y="79"/>
                    </a:lnTo>
                    <a:lnTo>
                      <a:pt x="184" y="85"/>
                    </a:lnTo>
                    <a:lnTo>
                      <a:pt x="195" y="94"/>
                    </a:lnTo>
                    <a:lnTo>
                      <a:pt x="204" y="105"/>
                    </a:lnTo>
                    <a:lnTo>
                      <a:pt x="212" y="117"/>
                    </a:lnTo>
                    <a:lnTo>
                      <a:pt x="217" y="130"/>
                    </a:lnTo>
                    <a:lnTo>
                      <a:pt x="219" y="145"/>
                    </a:lnTo>
                    <a:lnTo>
                      <a:pt x="219" y="147"/>
                    </a:lnTo>
                    <a:lnTo>
                      <a:pt x="219" y="149"/>
                    </a:lnTo>
                    <a:lnTo>
                      <a:pt x="218" y="151"/>
                    </a:lnTo>
                    <a:lnTo>
                      <a:pt x="218" y="153"/>
                    </a:lnTo>
                    <a:lnTo>
                      <a:pt x="287" y="153"/>
                    </a:lnTo>
                    <a:lnTo>
                      <a:pt x="290" y="139"/>
                    </a:lnTo>
                    <a:lnTo>
                      <a:pt x="259" y="135"/>
                    </a:lnTo>
                    <a:lnTo>
                      <a:pt x="258" y="127"/>
                    </a:lnTo>
                    <a:lnTo>
                      <a:pt x="256" y="118"/>
                    </a:lnTo>
                    <a:lnTo>
                      <a:pt x="254" y="110"/>
                    </a:lnTo>
                    <a:lnTo>
                      <a:pt x="251" y="102"/>
                    </a:lnTo>
                    <a:lnTo>
                      <a:pt x="276" y="84"/>
                    </a:lnTo>
                    <a:lnTo>
                      <a:pt x="243" y="38"/>
                    </a:lnTo>
                    <a:lnTo>
                      <a:pt x="218" y="57"/>
                    </a:lnTo>
                    <a:lnTo>
                      <a:pt x="211" y="51"/>
                    </a:lnTo>
                    <a:lnTo>
                      <a:pt x="203" y="47"/>
                    </a:lnTo>
                    <a:lnTo>
                      <a:pt x="197" y="43"/>
                    </a:lnTo>
                    <a:lnTo>
                      <a:pt x="189" y="39"/>
                    </a:lnTo>
                    <a:lnTo>
                      <a:pt x="193" y="9"/>
                    </a:lnTo>
                    <a:lnTo>
                      <a:pt x="138" y="0"/>
                    </a:lnTo>
                    <a:lnTo>
                      <a:pt x="133" y="30"/>
                    </a:lnTo>
                    <a:lnTo>
                      <a:pt x="129" y="30"/>
                    </a:lnTo>
                    <a:lnTo>
                      <a:pt x="126" y="31"/>
                    </a:lnTo>
                    <a:lnTo>
                      <a:pt x="121" y="33"/>
                    </a:lnTo>
                    <a:lnTo>
                      <a:pt x="117" y="33"/>
                    </a:lnTo>
                    <a:lnTo>
                      <a:pt x="112" y="34"/>
                    </a:lnTo>
                    <a:lnTo>
                      <a:pt x="109" y="35"/>
                    </a:lnTo>
                    <a:lnTo>
                      <a:pt x="105" y="37"/>
                    </a:lnTo>
                    <a:lnTo>
                      <a:pt x="100" y="38"/>
                    </a:lnTo>
                    <a:lnTo>
                      <a:pt x="82" y="13"/>
                    </a:lnTo>
                    <a:lnTo>
                      <a:pt x="37" y="46"/>
                    </a:lnTo>
                    <a:lnTo>
                      <a:pt x="55" y="71"/>
                    </a:lnTo>
                    <a:lnTo>
                      <a:pt x="50" y="78"/>
                    </a:lnTo>
                    <a:lnTo>
                      <a:pt x="45" y="86"/>
                    </a:lnTo>
                    <a:lnTo>
                      <a:pt x="41" y="92"/>
                    </a:lnTo>
                    <a:lnTo>
                      <a:pt x="38" y="100"/>
                    </a:lnTo>
                    <a:lnTo>
                      <a:pt x="9" y="96"/>
                    </a:lnTo>
                    <a:lnTo>
                      <a:pt x="0" y="150"/>
                    </a:lnTo>
                    <a:lnTo>
                      <a:pt x="29" y="155"/>
                    </a:lnTo>
                    <a:lnTo>
                      <a:pt x="30" y="162"/>
                    </a:lnTo>
                    <a:lnTo>
                      <a:pt x="31" y="171"/>
                    </a:lnTo>
                    <a:lnTo>
                      <a:pt x="34" y="179"/>
                    </a:lnTo>
                    <a:lnTo>
                      <a:pt x="37" y="188"/>
                    </a:lnTo>
                    <a:lnTo>
                      <a:pt x="11" y="207"/>
                    </a:lnTo>
                    <a:lnTo>
                      <a:pt x="45" y="252"/>
                    </a:lnTo>
                    <a:lnTo>
                      <a:pt x="70" y="233"/>
                    </a:lnTo>
                    <a:lnTo>
                      <a:pt x="77" y="239"/>
                    </a:lnTo>
                    <a:lnTo>
                      <a:pt x="83" y="243"/>
                    </a:lnTo>
                    <a:lnTo>
                      <a:pt x="91" y="248"/>
                    </a:lnTo>
                    <a:lnTo>
                      <a:pt x="99" y="251"/>
                    </a:lnTo>
                    <a:lnTo>
                      <a:pt x="93" y="281"/>
                    </a:lnTo>
                    <a:lnTo>
                      <a:pt x="149" y="290"/>
                    </a:lnTo>
                    <a:lnTo>
                      <a:pt x="154" y="260"/>
                    </a:lnTo>
                    <a:lnTo>
                      <a:pt x="162" y="259"/>
                    </a:lnTo>
                    <a:lnTo>
                      <a:pt x="171" y="257"/>
                    </a:lnTo>
                    <a:lnTo>
                      <a:pt x="179" y="254"/>
                    </a:lnTo>
                    <a:lnTo>
                      <a:pt x="187" y="252"/>
                    </a:lnTo>
                    <a:lnTo>
                      <a:pt x="205" y="278"/>
                    </a:lnTo>
                    <a:lnTo>
                      <a:pt x="251" y="244"/>
                    </a:lnTo>
                    <a:lnTo>
                      <a:pt x="232" y="219"/>
                    </a:lnTo>
                    <a:lnTo>
                      <a:pt x="238" y="212"/>
                    </a:lnTo>
                    <a:lnTo>
                      <a:pt x="242" y="204"/>
                    </a:lnTo>
                    <a:lnTo>
                      <a:pt x="246" y="198"/>
                    </a:lnTo>
                    <a:lnTo>
                      <a:pt x="250" y="190"/>
                    </a:lnTo>
                    <a:lnTo>
                      <a:pt x="281" y="194"/>
                    </a:lnTo>
                    <a:close/>
                  </a:path>
                </a:pathLst>
              </a:custGeom>
              <a:noFill/>
              <a:ln w="28575" cmpd="sng">
                <a:solidFill>
                  <a:srgbClr val="FFFF00"/>
                </a:solidFill>
                <a:round/>
                <a:headEnd/>
                <a:tailEnd/>
              </a:ln>
            </p:spPr>
            <p:txBody>
              <a:bodyPr/>
              <a:lstStyle/>
              <a:p>
                <a:endParaRPr lang="en-US"/>
              </a:p>
            </p:txBody>
          </p:sp>
          <p:sp>
            <p:nvSpPr>
              <p:cNvPr id="500759" name="Freeform 23"/>
              <p:cNvSpPr>
                <a:spLocks noChangeAspect="1"/>
              </p:cNvSpPr>
              <p:nvPr/>
            </p:nvSpPr>
            <p:spPr bwMode="auto">
              <a:xfrm>
                <a:off x="6699" y="2982"/>
                <a:ext cx="445" cy="446"/>
              </a:xfrm>
              <a:custGeom>
                <a:avLst/>
                <a:gdLst/>
                <a:ahLst/>
                <a:cxnLst>
                  <a:cxn ang="0">
                    <a:pos x="265" y="238"/>
                  </a:cxn>
                  <a:cxn ang="0">
                    <a:pos x="259" y="252"/>
                  </a:cxn>
                  <a:cxn ang="0">
                    <a:pos x="249" y="263"/>
                  </a:cxn>
                  <a:cxn ang="0">
                    <a:pos x="235" y="271"/>
                  </a:cxn>
                  <a:cxn ang="0">
                    <a:pos x="220" y="273"/>
                  </a:cxn>
                  <a:cxn ang="0">
                    <a:pos x="201" y="270"/>
                  </a:cxn>
                  <a:cxn ang="0">
                    <a:pos x="187" y="259"/>
                  </a:cxn>
                  <a:cxn ang="0">
                    <a:pos x="176" y="244"/>
                  </a:cxn>
                  <a:cxn ang="0">
                    <a:pos x="172" y="225"/>
                  </a:cxn>
                  <a:cxn ang="0">
                    <a:pos x="176" y="208"/>
                  </a:cxn>
                  <a:cxn ang="0">
                    <a:pos x="187" y="192"/>
                  </a:cxn>
                  <a:cxn ang="0">
                    <a:pos x="201" y="181"/>
                  </a:cxn>
                  <a:cxn ang="0">
                    <a:pos x="220" y="178"/>
                  </a:cxn>
                  <a:cxn ang="0">
                    <a:pos x="239" y="181"/>
                  </a:cxn>
                  <a:cxn ang="0">
                    <a:pos x="254" y="192"/>
                  </a:cxn>
                  <a:cxn ang="0">
                    <a:pos x="264" y="208"/>
                  </a:cxn>
                  <a:cxn ang="0">
                    <a:pos x="268" y="225"/>
                  </a:cxn>
                  <a:cxn ang="0">
                    <a:pos x="266" y="232"/>
                  </a:cxn>
                  <a:cxn ang="0">
                    <a:pos x="265" y="238"/>
                  </a:cxn>
                  <a:cxn ang="0">
                    <a:pos x="398" y="234"/>
                  </a:cxn>
                  <a:cxn ang="0">
                    <a:pos x="400" y="223"/>
                  </a:cxn>
                  <a:cxn ang="0">
                    <a:pos x="445" y="206"/>
                  </a:cxn>
                  <a:cxn ang="0">
                    <a:pos x="376" y="137"/>
                  </a:cxn>
                  <a:cxn ang="0">
                    <a:pos x="362" y="114"/>
                  </a:cxn>
                  <a:cxn ang="0">
                    <a:pos x="345" y="96"/>
                  </a:cxn>
                  <a:cxn ang="0">
                    <a:pos x="293" y="13"/>
                  </a:cxn>
                  <a:cxn ang="0">
                    <a:pos x="264" y="52"/>
                  </a:cxn>
                  <a:cxn ang="0">
                    <a:pos x="252" y="49"/>
                  </a:cxn>
                  <a:cxn ang="0">
                    <a:pos x="239" y="48"/>
                  </a:cxn>
                  <a:cxn ang="0">
                    <a:pos x="227" y="47"/>
                  </a:cxn>
                  <a:cxn ang="0">
                    <a:pos x="207" y="0"/>
                  </a:cxn>
                  <a:cxn ang="0">
                    <a:pos x="137" y="70"/>
                  </a:cxn>
                  <a:cxn ang="0">
                    <a:pos x="126" y="77"/>
                  </a:cxn>
                  <a:cxn ang="0">
                    <a:pos x="115" y="83"/>
                  </a:cxn>
                  <a:cxn ang="0">
                    <a:pos x="105" y="92"/>
                  </a:cxn>
                  <a:cxn ang="0">
                    <a:pos x="96" y="101"/>
                  </a:cxn>
                  <a:cxn ang="0">
                    <a:pos x="16" y="154"/>
                  </a:cxn>
                  <a:cxn ang="0">
                    <a:pos x="50" y="188"/>
                  </a:cxn>
                  <a:cxn ang="0">
                    <a:pos x="47" y="213"/>
                  </a:cxn>
                  <a:cxn ang="0">
                    <a:pos x="0" y="240"/>
                  </a:cxn>
                  <a:cxn ang="0">
                    <a:pos x="69" y="310"/>
                  </a:cxn>
                  <a:cxn ang="0">
                    <a:pos x="83" y="331"/>
                  </a:cxn>
                  <a:cxn ang="0">
                    <a:pos x="101" y="350"/>
                  </a:cxn>
                  <a:cxn ang="0">
                    <a:pos x="152" y="433"/>
                  </a:cxn>
                  <a:cxn ang="0">
                    <a:pos x="182" y="394"/>
                  </a:cxn>
                  <a:cxn ang="0">
                    <a:pos x="194" y="397"/>
                  </a:cxn>
                  <a:cxn ang="0">
                    <a:pos x="207" y="398"/>
                  </a:cxn>
                  <a:cxn ang="0">
                    <a:pos x="220" y="399"/>
                  </a:cxn>
                  <a:cxn ang="0">
                    <a:pos x="240" y="446"/>
                  </a:cxn>
                  <a:cxn ang="0">
                    <a:pos x="310" y="376"/>
                  </a:cxn>
                  <a:cxn ang="0">
                    <a:pos x="321" y="369"/>
                  </a:cxn>
                  <a:cxn ang="0">
                    <a:pos x="331" y="362"/>
                  </a:cxn>
                  <a:cxn ang="0">
                    <a:pos x="341" y="354"/>
                  </a:cxn>
                  <a:cxn ang="0">
                    <a:pos x="350" y="345"/>
                  </a:cxn>
                  <a:cxn ang="0">
                    <a:pos x="434" y="294"/>
                  </a:cxn>
                  <a:cxn ang="0">
                    <a:pos x="394" y="262"/>
                  </a:cxn>
                  <a:cxn ang="0">
                    <a:pos x="397" y="245"/>
                  </a:cxn>
                </a:cxnLst>
                <a:rect l="0" t="0" r="r" b="b"/>
                <a:pathLst>
                  <a:path w="445" h="446">
                    <a:moveTo>
                      <a:pt x="398" y="238"/>
                    </a:moveTo>
                    <a:lnTo>
                      <a:pt x="265" y="238"/>
                    </a:lnTo>
                    <a:lnTo>
                      <a:pt x="263" y="245"/>
                    </a:lnTo>
                    <a:lnTo>
                      <a:pt x="259" y="252"/>
                    </a:lnTo>
                    <a:lnTo>
                      <a:pt x="254" y="257"/>
                    </a:lnTo>
                    <a:lnTo>
                      <a:pt x="249" y="263"/>
                    </a:lnTo>
                    <a:lnTo>
                      <a:pt x="242" y="267"/>
                    </a:lnTo>
                    <a:lnTo>
                      <a:pt x="235" y="271"/>
                    </a:lnTo>
                    <a:lnTo>
                      <a:pt x="228" y="272"/>
                    </a:lnTo>
                    <a:lnTo>
                      <a:pt x="220" y="273"/>
                    </a:lnTo>
                    <a:lnTo>
                      <a:pt x="210" y="272"/>
                    </a:lnTo>
                    <a:lnTo>
                      <a:pt x="201" y="270"/>
                    </a:lnTo>
                    <a:lnTo>
                      <a:pt x="193" y="265"/>
                    </a:lnTo>
                    <a:lnTo>
                      <a:pt x="187" y="259"/>
                    </a:lnTo>
                    <a:lnTo>
                      <a:pt x="180" y="252"/>
                    </a:lnTo>
                    <a:lnTo>
                      <a:pt x="176" y="244"/>
                    </a:lnTo>
                    <a:lnTo>
                      <a:pt x="173" y="235"/>
                    </a:lnTo>
                    <a:lnTo>
                      <a:pt x="172" y="225"/>
                    </a:lnTo>
                    <a:lnTo>
                      <a:pt x="173" y="216"/>
                    </a:lnTo>
                    <a:lnTo>
                      <a:pt x="176" y="208"/>
                    </a:lnTo>
                    <a:lnTo>
                      <a:pt x="180" y="199"/>
                    </a:lnTo>
                    <a:lnTo>
                      <a:pt x="187" y="192"/>
                    </a:lnTo>
                    <a:lnTo>
                      <a:pt x="193" y="186"/>
                    </a:lnTo>
                    <a:lnTo>
                      <a:pt x="201" y="181"/>
                    </a:lnTo>
                    <a:lnTo>
                      <a:pt x="210" y="179"/>
                    </a:lnTo>
                    <a:lnTo>
                      <a:pt x="220" y="178"/>
                    </a:lnTo>
                    <a:lnTo>
                      <a:pt x="230" y="179"/>
                    </a:lnTo>
                    <a:lnTo>
                      <a:pt x="239" y="181"/>
                    </a:lnTo>
                    <a:lnTo>
                      <a:pt x="246" y="186"/>
                    </a:lnTo>
                    <a:lnTo>
                      <a:pt x="254" y="192"/>
                    </a:lnTo>
                    <a:lnTo>
                      <a:pt x="260" y="199"/>
                    </a:lnTo>
                    <a:lnTo>
                      <a:pt x="264" y="208"/>
                    </a:lnTo>
                    <a:lnTo>
                      <a:pt x="266" y="216"/>
                    </a:lnTo>
                    <a:lnTo>
                      <a:pt x="268" y="225"/>
                    </a:lnTo>
                    <a:lnTo>
                      <a:pt x="268" y="228"/>
                    </a:lnTo>
                    <a:lnTo>
                      <a:pt x="266" y="232"/>
                    </a:lnTo>
                    <a:lnTo>
                      <a:pt x="265" y="235"/>
                    </a:lnTo>
                    <a:lnTo>
                      <a:pt x="265" y="238"/>
                    </a:lnTo>
                    <a:lnTo>
                      <a:pt x="398" y="238"/>
                    </a:lnTo>
                    <a:lnTo>
                      <a:pt x="398" y="234"/>
                    </a:lnTo>
                    <a:lnTo>
                      <a:pt x="400" y="229"/>
                    </a:lnTo>
                    <a:lnTo>
                      <a:pt x="400" y="223"/>
                    </a:lnTo>
                    <a:lnTo>
                      <a:pt x="400" y="220"/>
                    </a:lnTo>
                    <a:lnTo>
                      <a:pt x="445" y="206"/>
                    </a:lnTo>
                    <a:lnTo>
                      <a:pt x="423" y="124"/>
                    </a:lnTo>
                    <a:lnTo>
                      <a:pt x="376" y="137"/>
                    </a:lnTo>
                    <a:lnTo>
                      <a:pt x="370" y="126"/>
                    </a:lnTo>
                    <a:lnTo>
                      <a:pt x="362" y="114"/>
                    </a:lnTo>
                    <a:lnTo>
                      <a:pt x="354" y="104"/>
                    </a:lnTo>
                    <a:lnTo>
                      <a:pt x="345" y="96"/>
                    </a:lnTo>
                    <a:lnTo>
                      <a:pt x="367" y="56"/>
                    </a:lnTo>
                    <a:lnTo>
                      <a:pt x="293" y="13"/>
                    </a:lnTo>
                    <a:lnTo>
                      <a:pt x="271" y="53"/>
                    </a:lnTo>
                    <a:lnTo>
                      <a:pt x="264" y="52"/>
                    </a:lnTo>
                    <a:lnTo>
                      <a:pt x="259" y="50"/>
                    </a:lnTo>
                    <a:lnTo>
                      <a:pt x="252" y="49"/>
                    </a:lnTo>
                    <a:lnTo>
                      <a:pt x="245" y="48"/>
                    </a:lnTo>
                    <a:lnTo>
                      <a:pt x="239" y="48"/>
                    </a:lnTo>
                    <a:lnTo>
                      <a:pt x="232" y="47"/>
                    </a:lnTo>
                    <a:lnTo>
                      <a:pt x="227" y="47"/>
                    </a:lnTo>
                    <a:lnTo>
                      <a:pt x="220" y="47"/>
                    </a:lnTo>
                    <a:lnTo>
                      <a:pt x="207" y="0"/>
                    </a:lnTo>
                    <a:lnTo>
                      <a:pt x="123" y="23"/>
                    </a:lnTo>
                    <a:lnTo>
                      <a:pt x="137" y="70"/>
                    </a:lnTo>
                    <a:lnTo>
                      <a:pt x="131" y="73"/>
                    </a:lnTo>
                    <a:lnTo>
                      <a:pt x="126" y="77"/>
                    </a:lnTo>
                    <a:lnTo>
                      <a:pt x="120" y="80"/>
                    </a:lnTo>
                    <a:lnTo>
                      <a:pt x="115" y="83"/>
                    </a:lnTo>
                    <a:lnTo>
                      <a:pt x="110" y="88"/>
                    </a:lnTo>
                    <a:lnTo>
                      <a:pt x="105" y="92"/>
                    </a:lnTo>
                    <a:lnTo>
                      <a:pt x="100" y="97"/>
                    </a:lnTo>
                    <a:lnTo>
                      <a:pt x="96" y="101"/>
                    </a:lnTo>
                    <a:lnTo>
                      <a:pt x="58" y="79"/>
                    </a:lnTo>
                    <a:lnTo>
                      <a:pt x="16" y="154"/>
                    </a:lnTo>
                    <a:lnTo>
                      <a:pt x="54" y="175"/>
                    </a:lnTo>
                    <a:lnTo>
                      <a:pt x="50" y="188"/>
                    </a:lnTo>
                    <a:lnTo>
                      <a:pt x="49" y="201"/>
                    </a:lnTo>
                    <a:lnTo>
                      <a:pt x="47" y="213"/>
                    </a:lnTo>
                    <a:lnTo>
                      <a:pt x="47" y="226"/>
                    </a:lnTo>
                    <a:lnTo>
                      <a:pt x="0" y="240"/>
                    </a:lnTo>
                    <a:lnTo>
                      <a:pt x="24" y="322"/>
                    </a:lnTo>
                    <a:lnTo>
                      <a:pt x="69" y="310"/>
                    </a:lnTo>
                    <a:lnTo>
                      <a:pt x="76" y="321"/>
                    </a:lnTo>
                    <a:lnTo>
                      <a:pt x="83" y="331"/>
                    </a:lnTo>
                    <a:lnTo>
                      <a:pt x="92" y="341"/>
                    </a:lnTo>
                    <a:lnTo>
                      <a:pt x="101" y="350"/>
                    </a:lnTo>
                    <a:lnTo>
                      <a:pt x="78" y="391"/>
                    </a:lnTo>
                    <a:lnTo>
                      <a:pt x="152" y="433"/>
                    </a:lnTo>
                    <a:lnTo>
                      <a:pt x="176" y="393"/>
                    </a:lnTo>
                    <a:lnTo>
                      <a:pt x="182" y="394"/>
                    </a:lnTo>
                    <a:lnTo>
                      <a:pt x="188" y="396"/>
                    </a:lnTo>
                    <a:lnTo>
                      <a:pt x="194" y="397"/>
                    </a:lnTo>
                    <a:lnTo>
                      <a:pt x="201" y="397"/>
                    </a:lnTo>
                    <a:lnTo>
                      <a:pt x="207" y="398"/>
                    </a:lnTo>
                    <a:lnTo>
                      <a:pt x="213" y="399"/>
                    </a:lnTo>
                    <a:lnTo>
                      <a:pt x="220" y="399"/>
                    </a:lnTo>
                    <a:lnTo>
                      <a:pt x="227" y="399"/>
                    </a:lnTo>
                    <a:lnTo>
                      <a:pt x="240" y="446"/>
                    </a:lnTo>
                    <a:lnTo>
                      <a:pt x="322" y="423"/>
                    </a:lnTo>
                    <a:lnTo>
                      <a:pt x="310" y="376"/>
                    </a:lnTo>
                    <a:lnTo>
                      <a:pt x="315" y="373"/>
                    </a:lnTo>
                    <a:lnTo>
                      <a:pt x="321" y="369"/>
                    </a:lnTo>
                    <a:lnTo>
                      <a:pt x="325" y="366"/>
                    </a:lnTo>
                    <a:lnTo>
                      <a:pt x="331" y="362"/>
                    </a:lnTo>
                    <a:lnTo>
                      <a:pt x="336" y="358"/>
                    </a:lnTo>
                    <a:lnTo>
                      <a:pt x="341" y="354"/>
                    </a:lnTo>
                    <a:lnTo>
                      <a:pt x="345" y="350"/>
                    </a:lnTo>
                    <a:lnTo>
                      <a:pt x="350" y="345"/>
                    </a:lnTo>
                    <a:lnTo>
                      <a:pt x="392" y="368"/>
                    </a:lnTo>
                    <a:lnTo>
                      <a:pt x="434" y="294"/>
                    </a:lnTo>
                    <a:lnTo>
                      <a:pt x="393" y="271"/>
                    </a:lnTo>
                    <a:lnTo>
                      <a:pt x="394" y="262"/>
                    </a:lnTo>
                    <a:lnTo>
                      <a:pt x="396" y="254"/>
                    </a:lnTo>
                    <a:lnTo>
                      <a:pt x="397" y="245"/>
                    </a:lnTo>
                    <a:lnTo>
                      <a:pt x="398" y="238"/>
                    </a:lnTo>
                    <a:close/>
                  </a:path>
                </a:pathLst>
              </a:custGeom>
              <a:solidFill>
                <a:srgbClr val="FFFF00"/>
              </a:solidFill>
              <a:ln w="28575" cmpd="sng">
                <a:noFill/>
                <a:round/>
                <a:headEnd/>
                <a:tailEnd/>
              </a:ln>
            </p:spPr>
            <p:txBody>
              <a:bodyPr/>
              <a:lstStyle/>
              <a:p>
                <a:endParaRPr 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7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07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07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7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07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07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07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07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07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0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FOUNDATION Fieldbus for </a:t>
            </a:r>
            <a:r>
              <a:rPr lang="en-US" dirty="0" err="1"/>
              <a:t>IIoT</a:t>
            </a:r>
            <a:br>
              <a:rPr lang="en-US" dirty="0"/>
            </a:br>
            <a:r>
              <a:rPr lang="en-US" dirty="0"/>
              <a:t>- Build on the Fieldbus You’ve Got</a:t>
            </a:r>
          </a:p>
        </p:txBody>
      </p:sp>
      <p:sp>
        <p:nvSpPr>
          <p:cNvPr id="3" name="Content Placeholder 2"/>
          <p:cNvSpPr>
            <a:spLocks noGrp="1"/>
          </p:cNvSpPr>
          <p:nvPr>
            <p:ph idx="1"/>
          </p:nvPr>
        </p:nvSpPr>
        <p:spPr>
          <a:xfrm>
            <a:off x="2123660" y="1124680"/>
            <a:ext cx="6810790" cy="2160300"/>
          </a:xfrm>
        </p:spPr>
        <p:txBody>
          <a:bodyPr>
            <a:normAutofit/>
          </a:bodyPr>
          <a:lstStyle/>
          <a:p>
            <a:r>
              <a:rPr lang="en-US" sz="2400" dirty="0"/>
              <a:t>Add instruments for equipment condition and performance monitoring</a:t>
            </a:r>
          </a:p>
          <a:p>
            <a:pPr lvl="1"/>
            <a:r>
              <a:rPr lang="en-US" sz="2000" dirty="0"/>
              <a:t>On premises or IIoT</a:t>
            </a:r>
          </a:p>
          <a:p>
            <a:r>
              <a:rPr lang="en-US" sz="2400" dirty="0"/>
              <a:t>Fieldbuses usually not fully populated</a:t>
            </a:r>
          </a:p>
          <a:p>
            <a:r>
              <a:rPr lang="en-US" sz="2400" dirty="0"/>
              <a:t>Add sensors for energy management</a:t>
            </a:r>
          </a:p>
        </p:txBody>
      </p:sp>
      <p:pic>
        <p:nvPicPr>
          <p:cNvPr id="57" name="Rectangle 543827"/>
          <p:cNvPicPr>
            <a:picLocks noChangeAspect="1" noChangeArrowheads="1"/>
          </p:cNvPicPr>
          <p:nvPr/>
        </p:nvPicPr>
        <p:blipFill>
          <a:blip r:embed="rId3" cstate="print"/>
          <a:srcRect/>
          <a:stretch>
            <a:fillRect/>
          </a:stretch>
        </p:blipFill>
        <p:spPr bwMode="auto">
          <a:xfrm>
            <a:off x="2915770" y="3284980"/>
            <a:ext cx="1047750" cy="666750"/>
          </a:xfrm>
          <a:prstGeom prst="rect">
            <a:avLst/>
          </a:prstGeom>
          <a:noFill/>
          <a:ln w="9525">
            <a:noFill/>
            <a:miter lim="800000"/>
            <a:headEnd/>
            <a:tailEnd/>
          </a:ln>
        </p:spPr>
      </p:pic>
      <p:grpSp>
        <p:nvGrpSpPr>
          <p:cNvPr id="61" name="Group 60"/>
          <p:cNvGrpSpPr/>
          <p:nvPr/>
        </p:nvGrpSpPr>
        <p:grpSpPr>
          <a:xfrm rot="5400000">
            <a:off x="1979640" y="3573020"/>
            <a:ext cx="1152160" cy="720100"/>
            <a:chOff x="1475656" y="3140968"/>
            <a:chExt cx="936104" cy="576064"/>
          </a:xfrm>
        </p:grpSpPr>
        <p:sp>
          <p:nvSpPr>
            <p:cNvPr id="64" name="Rectangle 63"/>
            <p:cNvSpPr/>
            <p:nvPr/>
          </p:nvSpPr>
          <p:spPr bwMode="auto">
            <a:xfrm>
              <a:off x="1475656" y="3140968"/>
              <a:ext cx="936104" cy="576064"/>
            </a:xfrm>
            <a:prstGeom prst="rect">
              <a:avLst/>
            </a:prstGeom>
            <a:gradFill>
              <a:gsLst>
                <a:gs pos="0">
                  <a:srgbClr val="FFEFD1"/>
                </a:gs>
                <a:gs pos="64999">
                  <a:srgbClr val="F0EBD5"/>
                </a:gs>
                <a:gs pos="100000">
                  <a:srgbClr val="D1C39F"/>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5" name="Oval 64"/>
            <p:cNvSpPr/>
            <p:nvPr/>
          </p:nvSpPr>
          <p:spPr bwMode="auto">
            <a:xfrm>
              <a:off x="1475656" y="3140968"/>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8" name="Oval 67"/>
            <p:cNvSpPr/>
            <p:nvPr/>
          </p:nvSpPr>
          <p:spPr bwMode="auto">
            <a:xfrm>
              <a:off x="1475656" y="3671313"/>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69" name="Oval 68"/>
            <p:cNvSpPr/>
            <p:nvPr/>
          </p:nvSpPr>
          <p:spPr bwMode="auto">
            <a:xfrm>
              <a:off x="2366041" y="3671313"/>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71" name="Oval 70"/>
            <p:cNvSpPr/>
            <p:nvPr/>
          </p:nvSpPr>
          <p:spPr bwMode="auto">
            <a:xfrm>
              <a:off x="2366041" y="3140968"/>
              <a:ext cx="45719" cy="45719"/>
            </a:xfrm>
            <a:prstGeom prst="ellipse">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grpSp>
      <p:sp>
        <p:nvSpPr>
          <p:cNvPr id="72" name="Flowchart: Summing Junction 71"/>
          <p:cNvSpPr/>
          <p:nvPr/>
        </p:nvSpPr>
        <p:spPr bwMode="auto">
          <a:xfrm>
            <a:off x="611450" y="1484730"/>
            <a:ext cx="288040" cy="288040"/>
          </a:xfrm>
          <a:prstGeom prst="flowChartSummingJunction">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73" name="Flowchart: Collate 72"/>
          <p:cNvSpPr/>
          <p:nvPr/>
        </p:nvSpPr>
        <p:spPr bwMode="auto">
          <a:xfrm rot="16200000">
            <a:off x="665459" y="2114818"/>
            <a:ext cx="180025" cy="288040"/>
          </a:xfrm>
          <a:prstGeom prst="flowChartCollate">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cxnSp>
        <p:nvCxnSpPr>
          <p:cNvPr id="74" name="Straight Connector 73"/>
          <p:cNvCxnSpPr>
            <a:stCxn id="73" idx="1"/>
            <a:endCxn id="130" idx="4"/>
          </p:cNvCxnSpPr>
          <p:nvPr/>
        </p:nvCxnSpPr>
        <p:spPr bwMode="auto">
          <a:xfrm flipH="1" flipV="1">
            <a:off x="755470" y="2132820"/>
            <a:ext cx="2" cy="126018"/>
          </a:xfrm>
          <a:prstGeom prst="line">
            <a:avLst/>
          </a:prstGeom>
          <a:solidFill>
            <a:srgbClr val="EAEAEA"/>
          </a:solidFill>
          <a:ln w="9525" cap="flat" cmpd="sng" algn="ctr">
            <a:solidFill>
              <a:schemeClr val="tx1"/>
            </a:solidFill>
            <a:prstDash val="solid"/>
            <a:round/>
            <a:headEnd type="none" w="med" len="med"/>
            <a:tailEnd type="none" w="med" len="med"/>
          </a:ln>
          <a:effectLst/>
        </p:spPr>
      </p:cxnSp>
      <p:sp>
        <p:nvSpPr>
          <p:cNvPr id="76" name="Flowchart: Summing Junction 75"/>
          <p:cNvSpPr/>
          <p:nvPr/>
        </p:nvSpPr>
        <p:spPr bwMode="auto">
          <a:xfrm>
            <a:off x="611450" y="2816915"/>
            <a:ext cx="288040" cy="288040"/>
          </a:xfrm>
          <a:prstGeom prst="flowChartSummingJunction">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grpSp>
        <p:nvGrpSpPr>
          <p:cNvPr id="77" name="Group 44"/>
          <p:cNvGrpSpPr/>
          <p:nvPr/>
        </p:nvGrpSpPr>
        <p:grpSpPr>
          <a:xfrm rot="16200000">
            <a:off x="557444" y="3230973"/>
            <a:ext cx="396054" cy="288041"/>
            <a:chOff x="1727606" y="4005079"/>
            <a:chExt cx="396054" cy="288041"/>
          </a:xfrm>
          <a:solidFill>
            <a:srgbClr val="EAEAEA"/>
          </a:solidFill>
        </p:grpSpPr>
        <p:sp>
          <p:nvSpPr>
            <p:cNvPr id="81" name="Flowchart: Collate 80"/>
            <p:cNvSpPr/>
            <p:nvPr/>
          </p:nvSpPr>
          <p:spPr bwMode="auto">
            <a:xfrm>
              <a:off x="1727606" y="4005079"/>
              <a:ext cx="180025" cy="288040"/>
            </a:xfrm>
            <a:prstGeom prst="flowChartCollate">
              <a:avLst/>
            </a:prstGeom>
            <a:grp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82" name="Flowchart: Delay 81"/>
            <p:cNvSpPr/>
            <p:nvPr/>
          </p:nvSpPr>
          <p:spPr bwMode="auto">
            <a:xfrm>
              <a:off x="1979640" y="4005080"/>
              <a:ext cx="144020" cy="288040"/>
            </a:xfrm>
            <a:prstGeom prst="flowChartDelay">
              <a:avLst/>
            </a:prstGeom>
            <a:grp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cxnSp>
          <p:nvCxnSpPr>
            <p:cNvPr id="84" name="Straight Connector 83"/>
            <p:cNvCxnSpPr>
              <a:stCxn id="81" idx="1"/>
            </p:cNvCxnSpPr>
            <p:nvPr/>
          </p:nvCxnSpPr>
          <p:spPr bwMode="auto">
            <a:xfrm>
              <a:off x="1817617" y="4149101"/>
              <a:ext cx="162022" cy="0"/>
            </a:xfrm>
            <a:prstGeom prst="line">
              <a:avLst/>
            </a:prstGeom>
            <a:grpFill/>
            <a:ln w="9525" cap="flat" cmpd="sng" algn="ctr">
              <a:solidFill>
                <a:schemeClr val="tx1"/>
              </a:solidFill>
              <a:prstDash val="solid"/>
              <a:round/>
              <a:headEnd type="none" w="med" len="med"/>
              <a:tailEnd type="none" w="med" len="med"/>
            </a:ln>
            <a:effectLst/>
          </p:spPr>
        </p:cxnSp>
      </p:grpSp>
      <p:sp>
        <p:nvSpPr>
          <p:cNvPr id="86" name="Flowchart: Summing Junction 85"/>
          <p:cNvSpPr/>
          <p:nvPr/>
        </p:nvSpPr>
        <p:spPr bwMode="auto">
          <a:xfrm>
            <a:off x="611450" y="4005080"/>
            <a:ext cx="288040" cy="288040"/>
          </a:xfrm>
          <a:prstGeom prst="flowChartSummingJunction">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87" name="Flowchart: Summing Junction 86"/>
          <p:cNvSpPr/>
          <p:nvPr/>
        </p:nvSpPr>
        <p:spPr bwMode="auto">
          <a:xfrm>
            <a:off x="611450" y="5229250"/>
            <a:ext cx="288040" cy="288040"/>
          </a:xfrm>
          <a:prstGeom prst="flowChartSummingJunction">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89" name="Flowchart: Summing Junction 88"/>
          <p:cNvSpPr/>
          <p:nvPr/>
        </p:nvSpPr>
        <p:spPr bwMode="auto">
          <a:xfrm>
            <a:off x="611450" y="5985355"/>
            <a:ext cx="288040" cy="288040"/>
          </a:xfrm>
          <a:prstGeom prst="flowChartSummingJunction">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cxnSp>
        <p:nvCxnSpPr>
          <p:cNvPr id="90" name="Straight Connector 89"/>
          <p:cNvCxnSpPr>
            <a:stCxn id="72" idx="6"/>
          </p:cNvCxnSpPr>
          <p:nvPr/>
        </p:nvCxnSpPr>
        <p:spPr bwMode="auto">
          <a:xfrm>
            <a:off x="899490" y="1628750"/>
            <a:ext cx="1296180" cy="183625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Straight Connector 90"/>
          <p:cNvCxnSpPr>
            <a:stCxn id="130" idx="6"/>
          </p:cNvCxnSpPr>
          <p:nvPr/>
        </p:nvCxnSpPr>
        <p:spPr bwMode="auto">
          <a:xfrm>
            <a:off x="899490" y="1988800"/>
            <a:ext cx="1296180" cy="165623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3" name="Straight Connector 92"/>
          <p:cNvCxnSpPr>
            <a:stCxn id="76" idx="6"/>
          </p:cNvCxnSpPr>
          <p:nvPr/>
        </p:nvCxnSpPr>
        <p:spPr bwMode="auto">
          <a:xfrm>
            <a:off x="899490" y="2960935"/>
            <a:ext cx="1296180" cy="828115"/>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95" name="Group 136"/>
          <p:cNvGrpSpPr/>
          <p:nvPr/>
        </p:nvGrpSpPr>
        <p:grpSpPr>
          <a:xfrm>
            <a:off x="611450" y="1124680"/>
            <a:ext cx="1584220" cy="5544770"/>
            <a:chOff x="611450" y="1124680"/>
            <a:chExt cx="1584220" cy="5544770"/>
          </a:xfrm>
        </p:grpSpPr>
        <p:sp>
          <p:nvSpPr>
            <p:cNvPr id="97" name="Flowchart: Summing Junction 96"/>
            <p:cNvSpPr/>
            <p:nvPr/>
          </p:nvSpPr>
          <p:spPr bwMode="auto">
            <a:xfrm>
              <a:off x="611450" y="1124680"/>
              <a:ext cx="288040" cy="288040"/>
            </a:xfrm>
            <a:prstGeom prst="flowChartSummingJunction">
              <a:avLst/>
            </a:prstGeom>
            <a:solidFill>
              <a:srgbClr val="FF66FF"/>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99" name="Flowchart: Summing Junction 98"/>
            <p:cNvSpPr/>
            <p:nvPr/>
          </p:nvSpPr>
          <p:spPr bwMode="auto">
            <a:xfrm>
              <a:off x="611450" y="2456865"/>
              <a:ext cx="288040" cy="288040"/>
            </a:xfrm>
            <a:prstGeom prst="flowChartSummingJunction">
              <a:avLst/>
            </a:prstGeom>
            <a:solidFill>
              <a:srgbClr val="FF66FF"/>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101" name="Flowchart: Summing Junction 100"/>
            <p:cNvSpPr/>
            <p:nvPr/>
          </p:nvSpPr>
          <p:spPr bwMode="auto">
            <a:xfrm>
              <a:off x="611450" y="3645030"/>
              <a:ext cx="288040" cy="288040"/>
            </a:xfrm>
            <a:prstGeom prst="flowChartSummingJunction">
              <a:avLst/>
            </a:prstGeom>
            <a:solidFill>
              <a:srgbClr val="FF66FF"/>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102" name="Flowchart: Summing Junction 101"/>
            <p:cNvSpPr/>
            <p:nvPr/>
          </p:nvSpPr>
          <p:spPr bwMode="auto">
            <a:xfrm>
              <a:off x="611450" y="4869200"/>
              <a:ext cx="288040" cy="288040"/>
            </a:xfrm>
            <a:prstGeom prst="flowChartSummingJunction">
              <a:avLst/>
            </a:prstGeom>
            <a:solidFill>
              <a:srgbClr val="FF66FF"/>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104" name="Flowchart: Summing Junction 103"/>
            <p:cNvSpPr/>
            <p:nvPr/>
          </p:nvSpPr>
          <p:spPr bwMode="auto">
            <a:xfrm>
              <a:off x="611450" y="5625305"/>
              <a:ext cx="288040" cy="288040"/>
            </a:xfrm>
            <a:prstGeom prst="flowChartSummingJunction">
              <a:avLst/>
            </a:prstGeom>
            <a:solidFill>
              <a:srgbClr val="FF66FF"/>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106" name="Flowchart: Summing Junction 105"/>
            <p:cNvSpPr/>
            <p:nvPr/>
          </p:nvSpPr>
          <p:spPr bwMode="auto">
            <a:xfrm>
              <a:off x="611450" y="6381410"/>
              <a:ext cx="288040" cy="288040"/>
            </a:xfrm>
            <a:prstGeom prst="flowChartSummingJunction">
              <a:avLst/>
            </a:prstGeom>
            <a:solidFill>
              <a:srgbClr val="FF66FF"/>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cxnSp>
          <p:nvCxnSpPr>
            <p:cNvPr id="107" name="Straight Connector 106"/>
            <p:cNvCxnSpPr>
              <a:stCxn id="97" idx="6"/>
            </p:cNvCxnSpPr>
            <p:nvPr/>
          </p:nvCxnSpPr>
          <p:spPr bwMode="auto">
            <a:xfrm>
              <a:off x="899490" y="1268700"/>
              <a:ext cx="1296180" cy="2124295"/>
            </a:xfrm>
            <a:prstGeom prst="line">
              <a:avLst/>
            </a:prstGeom>
            <a:solidFill>
              <a:schemeClr val="accent1"/>
            </a:solidFill>
            <a:ln w="9525" cap="flat" cmpd="sng" algn="ctr">
              <a:solidFill>
                <a:srgbClr val="FF66FF"/>
              </a:solidFill>
              <a:prstDash val="solid"/>
              <a:round/>
              <a:headEnd type="none" w="med" len="med"/>
              <a:tailEnd type="none" w="med" len="med"/>
            </a:ln>
            <a:effectLst/>
          </p:spPr>
        </p:cxnSp>
        <p:cxnSp>
          <p:nvCxnSpPr>
            <p:cNvPr id="108" name="Straight Connector 107"/>
            <p:cNvCxnSpPr>
              <a:stCxn id="99" idx="6"/>
            </p:cNvCxnSpPr>
            <p:nvPr/>
          </p:nvCxnSpPr>
          <p:spPr bwMode="auto">
            <a:xfrm>
              <a:off x="899490" y="2600885"/>
              <a:ext cx="1296180" cy="1116155"/>
            </a:xfrm>
            <a:prstGeom prst="line">
              <a:avLst/>
            </a:prstGeom>
            <a:solidFill>
              <a:schemeClr val="accent1"/>
            </a:solidFill>
            <a:ln w="9525" cap="flat" cmpd="sng" algn="ctr">
              <a:solidFill>
                <a:srgbClr val="FF66FF"/>
              </a:solidFill>
              <a:prstDash val="solid"/>
              <a:round/>
              <a:headEnd type="none" w="med" len="med"/>
              <a:tailEnd type="none" w="med" len="med"/>
            </a:ln>
            <a:effectLst/>
          </p:spPr>
        </p:cxnSp>
        <p:cxnSp>
          <p:nvCxnSpPr>
            <p:cNvPr id="109" name="Straight Connector 108"/>
            <p:cNvCxnSpPr>
              <a:stCxn id="101" idx="6"/>
            </p:cNvCxnSpPr>
            <p:nvPr/>
          </p:nvCxnSpPr>
          <p:spPr bwMode="auto">
            <a:xfrm>
              <a:off x="899490" y="3789050"/>
              <a:ext cx="1296180" cy="144020"/>
            </a:xfrm>
            <a:prstGeom prst="line">
              <a:avLst/>
            </a:prstGeom>
            <a:solidFill>
              <a:schemeClr val="accent1"/>
            </a:solidFill>
            <a:ln w="9525" cap="flat" cmpd="sng" algn="ctr">
              <a:solidFill>
                <a:srgbClr val="FF66FF"/>
              </a:solidFill>
              <a:prstDash val="solid"/>
              <a:round/>
              <a:headEnd type="none" w="med" len="med"/>
              <a:tailEnd type="none" w="med" len="med"/>
            </a:ln>
            <a:effectLst/>
          </p:spPr>
        </p:cxnSp>
        <p:cxnSp>
          <p:nvCxnSpPr>
            <p:cNvPr id="110" name="Straight Connector 109"/>
            <p:cNvCxnSpPr>
              <a:stCxn id="102" idx="6"/>
            </p:cNvCxnSpPr>
            <p:nvPr/>
          </p:nvCxnSpPr>
          <p:spPr bwMode="auto">
            <a:xfrm flipV="1">
              <a:off x="899490" y="4149100"/>
              <a:ext cx="1296180" cy="864120"/>
            </a:xfrm>
            <a:prstGeom prst="line">
              <a:avLst/>
            </a:prstGeom>
            <a:solidFill>
              <a:schemeClr val="accent1"/>
            </a:solidFill>
            <a:ln w="9525" cap="flat" cmpd="sng" algn="ctr">
              <a:solidFill>
                <a:srgbClr val="FF66FF"/>
              </a:solidFill>
              <a:prstDash val="solid"/>
              <a:round/>
              <a:headEnd type="none" w="med" len="med"/>
              <a:tailEnd type="none" w="med" len="med"/>
            </a:ln>
            <a:effectLst/>
          </p:spPr>
        </p:cxnSp>
        <p:cxnSp>
          <p:nvCxnSpPr>
            <p:cNvPr id="111" name="Straight Connector 110"/>
            <p:cNvCxnSpPr>
              <a:stCxn id="104" idx="6"/>
            </p:cNvCxnSpPr>
            <p:nvPr/>
          </p:nvCxnSpPr>
          <p:spPr bwMode="auto">
            <a:xfrm flipV="1">
              <a:off x="899490" y="4293120"/>
              <a:ext cx="1296180" cy="1476205"/>
            </a:xfrm>
            <a:prstGeom prst="line">
              <a:avLst/>
            </a:prstGeom>
            <a:solidFill>
              <a:schemeClr val="accent1"/>
            </a:solidFill>
            <a:ln w="9525" cap="flat" cmpd="sng" algn="ctr">
              <a:solidFill>
                <a:srgbClr val="FF66FF"/>
              </a:solidFill>
              <a:prstDash val="solid"/>
              <a:round/>
              <a:headEnd type="none" w="med" len="med"/>
              <a:tailEnd type="none" w="med" len="med"/>
            </a:ln>
            <a:effectLst/>
          </p:spPr>
        </p:cxnSp>
        <p:cxnSp>
          <p:nvCxnSpPr>
            <p:cNvPr id="112" name="Straight Connector 111"/>
            <p:cNvCxnSpPr>
              <a:stCxn id="106" idx="6"/>
            </p:cNvCxnSpPr>
            <p:nvPr/>
          </p:nvCxnSpPr>
          <p:spPr bwMode="auto">
            <a:xfrm flipV="1">
              <a:off x="899490" y="4437140"/>
              <a:ext cx="1296180" cy="2088290"/>
            </a:xfrm>
            <a:prstGeom prst="line">
              <a:avLst/>
            </a:prstGeom>
            <a:solidFill>
              <a:schemeClr val="accent1"/>
            </a:solidFill>
            <a:ln w="9525" cap="flat" cmpd="sng" algn="ctr">
              <a:solidFill>
                <a:srgbClr val="FF66FF"/>
              </a:solidFill>
              <a:prstDash val="solid"/>
              <a:round/>
              <a:headEnd type="none" w="med" len="med"/>
              <a:tailEnd type="none" w="med" len="med"/>
            </a:ln>
            <a:effectLst/>
          </p:spPr>
        </p:cxnSp>
      </p:grpSp>
      <p:cxnSp>
        <p:nvCxnSpPr>
          <p:cNvPr id="113" name="Straight Connector 112"/>
          <p:cNvCxnSpPr>
            <a:stCxn id="82" idx="2"/>
          </p:cNvCxnSpPr>
          <p:nvPr/>
        </p:nvCxnSpPr>
        <p:spPr bwMode="auto">
          <a:xfrm>
            <a:off x="899491" y="3248976"/>
            <a:ext cx="1296179" cy="6120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p:cNvCxnSpPr>
            <a:stCxn id="86" idx="6"/>
          </p:cNvCxnSpPr>
          <p:nvPr/>
        </p:nvCxnSpPr>
        <p:spPr bwMode="auto">
          <a:xfrm flipV="1">
            <a:off x="899490" y="4005080"/>
            <a:ext cx="1296180" cy="1440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5" name="Straight Connector 114"/>
          <p:cNvCxnSpPr>
            <a:stCxn id="129" idx="3"/>
          </p:cNvCxnSpPr>
          <p:nvPr/>
        </p:nvCxnSpPr>
        <p:spPr bwMode="auto">
          <a:xfrm flipV="1">
            <a:off x="827480" y="4077091"/>
            <a:ext cx="1368190" cy="36004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Straight Connector 115"/>
          <p:cNvCxnSpPr>
            <a:stCxn id="87" idx="6"/>
          </p:cNvCxnSpPr>
          <p:nvPr/>
        </p:nvCxnSpPr>
        <p:spPr bwMode="auto">
          <a:xfrm flipV="1">
            <a:off x="899490" y="4221110"/>
            <a:ext cx="1296180" cy="11521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Straight Connector 116"/>
          <p:cNvCxnSpPr>
            <a:stCxn id="89" idx="6"/>
          </p:cNvCxnSpPr>
          <p:nvPr/>
        </p:nvCxnSpPr>
        <p:spPr bwMode="auto">
          <a:xfrm flipV="1">
            <a:off x="899490" y="4365130"/>
            <a:ext cx="1296180" cy="17642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8" name="Straight Connector 117"/>
          <p:cNvCxnSpPr>
            <a:stCxn id="64" idx="0"/>
            <a:endCxn id="121" idx="1"/>
          </p:cNvCxnSpPr>
          <p:nvPr/>
        </p:nvCxnSpPr>
        <p:spPr bwMode="auto">
          <a:xfrm>
            <a:off x="2915770" y="3933070"/>
            <a:ext cx="266437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9" name="TextBox 118"/>
          <p:cNvSpPr txBox="1"/>
          <p:nvPr/>
        </p:nvSpPr>
        <p:spPr>
          <a:xfrm>
            <a:off x="1331550" y="5888381"/>
            <a:ext cx="3185487" cy="369332"/>
          </a:xfrm>
          <a:prstGeom prst="rect">
            <a:avLst/>
          </a:prstGeom>
          <a:noFill/>
        </p:spPr>
        <p:txBody>
          <a:bodyPr wrap="none" rtlCol="0">
            <a:spAutoFit/>
          </a:bodyPr>
          <a:lstStyle/>
          <a:p>
            <a:pPr algn="l"/>
            <a:r>
              <a:rPr lang="en-US" dirty="0">
                <a:solidFill>
                  <a:srgbClr val="C0C0C0"/>
                </a:solidFill>
              </a:rPr>
              <a:t>Process Control &amp; Monitoring</a:t>
            </a:r>
          </a:p>
        </p:txBody>
      </p:sp>
      <p:sp>
        <p:nvSpPr>
          <p:cNvPr id="120" name="TextBox 119"/>
          <p:cNvSpPr txBox="1"/>
          <p:nvPr/>
        </p:nvSpPr>
        <p:spPr>
          <a:xfrm>
            <a:off x="1331551" y="6167139"/>
            <a:ext cx="3240450" cy="646331"/>
          </a:xfrm>
          <a:prstGeom prst="rect">
            <a:avLst/>
          </a:prstGeom>
          <a:noFill/>
        </p:spPr>
        <p:txBody>
          <a:bodyPr wrap="square" rtlCol="0">
            <a:spAutoFit/>
          </a:bodyPr>
          <a:lstStyle/>
          <a:p>
            <a:pPr algn="l"/>
            <a:r>
              <a:rPr lang="en-US" dirty="0">
                <a:solidFill>
                  <a:srgbClr val="FF66FF"/>
                </a:solidFill>
              </a:rPr>
              <a:t>Condition Monitoring &amp; Energy Management etc.</a:t>
            </a:r>
          </a:p>
        </p:txBody>
      </p:sp>
      <p:sp>
        <p:nvSpPr>
          <p:cNvPr id="121" name="Rounded Rectangle 58"/>
          <p:cNvSpPr/>
          <p:nvPr/>
        </p:nvSpPr>
        <p:spPr bwMode="auto">
          <a:xfrm>
            <a:off x="5580140" y="3645030"/>
            <a:ext cx="216030" cy="576080"/>
          </a:xfrm>
          <a:prstGeom prst="roundRect">
            <a:avLst/>
          </a:prstGeom>
          <a:solidFill>
            <a:srgbClr val="4D4D4D"/>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sp>
        <p:nvSpPr>
          <p:cNvPr id="122" name="TextBox 121"/>
          <p:cNvSpPr txBox="1"/>
          <p:nvPr/>
        </p:nvSpPr>
        <p:spPr>
          <a:xfrm>
            <a:off x="5796169" y="3501010"/>
            <a:ext cx="1762021" cy="369332"/>
          </a:xfrm>
          <a:prstGeom prst="rect">
            <a:avLst/>
          </a:prstGeom>
          <a:noFill/>
        </p:spPr>
        <p:txBody>
          <a:bodyPr wrap="none" rtlCol="0">
            <a:spAutoFit/>
          </a:bodyPr>
          <a:lstStyle/>
          <a:p>
            <a:pPr algn="l"/>
            <a:r>
              <a:rPr lang="en-US" dirty="0">
                <a:solidFill>
                  <a:srgbClr val="C0C0C0"/>
                </a:solidFill>
              </a:rPr>
              <a:t>Control System</a:t>
            </a:r>
          </a:p>
        </p:txBody>
      </p:sp>
      <p:sp>
        <p:nvSpPr>
          <p:cNvPr id="123" name="TextBox 122"/>
          <p:cNvSpPr txBox="1"/>
          <p:nvPr/>
        </p:nvSpPr>
        <p:spPr>
          <a:xfrm>
            <a:off x="5796170" y="3779768"/>
            <a:ext cx="3240450" cy="923330"/>
          </a:xfrm>
          <a:prstGeom prst="rect">
            <a:avLst/>
          </a:prstGeom>
          <a:noFill/>
        </p:spPr>
        <p:txBody>
          <a:bodyPr wrap="square" rtlCol="0">
            <a:spAutoFit/>
          </a:bodyPr>
          <a:lstStyle/>
          <a:p>
            <a:pPr algn="l"/>
            <a:r>
              <a:rPr lang="en-US" dirty="0">
                <a:solidFill>
                  <a:srgbClr val="FF66FF"/>
                </a:solidFill>
              </a:rPr>
              <a:t>Condition Monitoring System &amp; Energy Management System etc.</a:t>
            </a:r>
          </a:p>
        </p:txBody>
      </p:sp>
      <p:cxnSp>
        <p:nvCxnSpPr>
          <p:cNvPr id="124" name="Straight Connector 123"/>
          <p:cNvCxnSpPr/>
          <p:nvPr/>
        </p:nvCxnSpPr>
        <p:spPr bwMode="auto">
          <a:xfrm flipH="1">
            <a:off x="4211950" y="3861060"/>
            <a:ext cx="144020" cy="1440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5" name="TextBox 124"/>
          <p:cNvSpPr txBox="1"/>
          <p:nvPr/>
        </p:nvSpPr>
        <p:spPr>
          <a:xfrm>
            <a:off x="4139940" y="3573020"/>
            <a:ext cx="312907" cy="369332"/>
          </a:xfrm>
          <a:prstGeom prst="rect">
            <a:avLst/>
          </a:prstGeom>
          <a:noFill/>
        </p:spPr>
        <p:txBody>
          <a:bodyPr wrap="none" rtlCol="0">
            <a:spAutoFit/>
          </a:bodyPr>
          <a:lstStyle/>
          <a:p>
            <a:r>
              <a:rPr lang="en-US" dirty="0"/>
              <a:t>2</a:t>
            </a:r>
          </a:p>
        </p:txBody>
      </p:sp>
      <p:grpSp>
        <p:nvGrpSpPr>
          <p:cNvPr id="126" name="Group 125"/>
          <p:cNvGrpSpPr/>
          <p:nvPr/>
        </p:nvGrpSpPr>
        <p:grpSpPr>
          <a:xfrm>
            <a:off x="611451" y="4365130"/>
            <a:ext cx="288040" cy="396054"/>
            <a:chOff x="611451" y="4365130"/>
            <a:chExt cx="288040" cy="396054"/>
          </a:xfrm>
        </p:grpSpPr>
        <p:sp>
          <p:nvSpPr>
            <p:cNvPr id="127" name="Flowchart: Collate 126"/>
            <p:cNvSpPr/>
            <p:nvPr/>
          </p:nvSpPr>
          <p:spPr bwMode="auto">
            <a:xfrm rot="16200000">
              <a:off x="665458" y="4527152"/>
              <a:ext cx="180025" cy="288040"/>
            </a:xfrm>
            <a:prstGeom prst="flowChartCollate">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endParaRPr lang="en-US" dirty="0"/>
            </a:p>
          </p:txBody>
        </p:sp>
        <p:cxnSp>
          <p:nvCxnSpPr>
            <p:cNvPr id="128" name="Straight Connector 127"/>
            <p:cNvCxnSpPr>
              <a:stCxn id="127" idx="1"/>
            </p:cNvCxnSpPr>
            <p:nvPr/>
          </p:nvCxnSpPr>
          <p:spPr bwMode="auto">
            <a:xfrm rot="16200000">
              <a:off x="674462" y="4590163"/>
              <a:ext cx="162022" cy="0"/>
            </a:xfrm>
            <a:prstGeom prst="line">
              <a:avLst/>
            </a:prstGeom>
            <a:solidFill>
              <a:srgbClr val="EAEAEA"/>
            </a:solidFill>
            <a:ln w="9525" cap="flat" cmpd="sng" algn="ctr">
              <a:solidFill>
                <a:schemeClr val="tx1"/>
              </a:solidFill>
              <a:prstDash val="solid"/>
              <a:round/>
              <a:headEnd type="none" w="med" len="med"/>
              <a:tailEnd type="none" w="med" len="med"/>
            </a:ln>
            <a:effectLst/>
          </p:spPr>
        </p:cxnSp>
        <p:sp>
          <p:nvSpPr>
            <p:cNvPr id="129" name="Rectangle 128"/>
            <p:cNvSpPr/>
            <p:nvPr/>
          </p:nvSpPr>
          <p:spPr bwMode="auto">
            <a:xfrm>
              <a:off x="683460" y="4365130"/>
              <a:ext cx="144020" cy="144020"/>
            </a:xfrm>
            <a:prstGeom prst="rect">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sz="1200" dirty="0"/>
                <a:t>S</a:t>
              </a:r>
            </a:p>
          </p:txBody>
        </p:sp>
      </p:grpSp>
      <p:sp>
        <p:nvSpPr>
          <p:cNvPr id="130" name="Oval 129"/>
          <p:cNvSpPr/>
          <p:nvPr/>
        </p:nvSpPr>
        <p:spPr bwMode="auto">
          <a:xfrm>
            <a:off x="611450" y="1844780"/>
            <a:ext cx="288040" cy="288040"/>
          </a:xfrm>
          <a:prstGeom prst="ellipse">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dirty="0"/>
              <a:t>M</a:t>
            </a:r>
          </a:p>
        </p:txBody>
      </p:sp>
    </p:spTree>
    <p:extLst>
      <p:ext uri="{BB962C8B-B14F-4D97-AF65-F5344CB8AC3E}">
        <p14:creationId xmlns:p14="http://schemas.microsoft.com/office/powerpoint/2010/main" val="3224010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4"/>
          <p:cNvSpPr>
            <a:spLocks noGrp="1" noChangeArrowheads="1"/>
          </p:cNvSpPr>
          <p:nvPr>
            <p:ph type="ctrTitle"/>
          </p:nvPr>
        </p:nvSpPr>
        <p:spPr/>
        <p:txBody>
          <a:bodyPr/>
          <a:lstStyle/>
          <a:p>
            <a:r>
              <a:rPr lang="en-US" dirty="0"/>
              <a:t>Making Fieldbus Easy to Deploy</a:t>
            </a:r>
          </a:p>
        </p:txBody>
      </p:sp>
      <p:sp>
        <p:nvSpPr>
          <p:cNvPr id="5" name="Subtitle 4"/>
          <p:cNvSpPr>
            <a:spLocks noGrp="1"/>
          </p:cNvSpPr>
          <p:nvPr>
            <p:ph type="subTitle" idx="1"/>
          </p:nvPr>
        </p:nvSpPr>
        <p:spPr/>
        <p:txBody>
          <a:bodyPr/>
          <a:lstStyle/>
          <a:p>
            <a:endParaRPr lang="en-US"/>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3"/>
          <p:cNvPicPr>
            <a:picLocks noChangeAspect="1" noChangeArrowheads="1"/>
          </p:cNvPicPr>
          <p:nvPr/>
        </p:nvPicPr>
        <p:blipFill>
          <a:blip r:embed="rId3" cstate="print"/>
          <a:srcRect/>
          <a:stretch>
            <a:fillRect/>
          </a:stretch>
        </p:blipFill>
        <p:spPr bwMode="auto">
          <a:xfrm>
            <a:off x="-2124075" y="1125538"/>
            <a:ext cx="4895850" cy="8558212"/>
          </a:xfrm>
          <a:prstGeom prst="rect">
            <a:avLst/>
          </a:prstGeom>
          <a:noFill/>
          <a:ln w="9525">
            <a:noFill/>
            <a:miter lim="800000"/>
            <a:headEnd/>
            <a:tailEnd/>
          </a:ln>
        </p:spPr>
      </p:pic>
      <p:sp>
        <p:nvSpPr>
          <p:cNvPr id="14337" name="Rectangle 2"/>
          <p:cNvSpPr>
            <a:spLocks noGrp="1" noChangeArrowheads="1"/>
          </p:cNvSpPr>
          <p:nvPr>
            <p:ph type="title"/>
          </p:nvPr>
        </p:nvSpPr>
        <p:spPr/>
        <p:txBody>
          <a:bodyPr/>
          <a:lstStyle/>
          <a:p>
            <a:r>
              <a:rPr lang="en-US"/>
              <a:t>Integral Fieldbus Power</a:t>
            </a:r>
            <a:endParaRPr lang="zh-CN" altLang="en-US"/>
          </a:p>
        </p:txBody>
      </p:sp>
      <p:sp>
        <p:nvSpPr>
          <p:cNvPr id="14338" name="Content Placeholder 40"/>
          <p:cNvSpPr>
            <a:spLocks noGrp="1"/>
          </p:cNvSpPr>
          <p:nvPr>
            <p:ph idx="1"/>
          </p:nvPr>
        </p:nvSpPr>
        <p:spPr>
          <a:xfrm>
            <a:off x="2123728" y="1052736"/>
            <a:ext cx="7020272" cy="2376264"/>
          </a:xfrm>
        </p:spPr>
        <p:txBody>
          <a:bodyPr/>
          <a:lstStyle/>
          <a:p>
            <a:r>
              <a:rPr lang="en-US" sz="2400" dirty="0"/>
              <a:t>No separate Fieldbus power supply required</a:t>
            </a:r>
          </a:p>
          <a:p>
            <a:r>
              <a:rPr lang="en-US" sz="2400" dirty="0"/>
              <a:t>Trunk lands directly on H1 card</a:t>
            </a:r>
          </a:p>
          <a:p>
            <a:pPr lvl="1"/>
            <a:r>
              <a:rPr lang="en-US" sz="2000" dirty="0"/>
              <a:t>No marshalling cabinet</a:t>
            </a:r>
          </a:p>
          <a:p>
            <a:r>
              <a:rPr lang="en-US" sz="2400" dirty="0"/>
              <a:t>H1 and power redundancy</a:t>
            </a:r>
          </a:p>
          <a:p>
            <a:r>
              <a:rPr lang="en-US" sz="2400" dirty="0"/>
              <a:t>Fewer cabinets: smaller footprint, weight, power</a:t>
            </a:r>
          </a:p>
          <a:p>
            <a:r>
              <a:rPr lang="en-US" sz="2400" dirty="0"/>
              <a:t>Simplified engineering</a:t>
            </a:r>
          </a:p>
          <a:p>
            <a:endParaRPr lang="en-US" sz="2400" dirty="0"/>
          </a:p>
        </p:txBody>
      </p:sp>
      <p:pic>
        <p:nvPicPr>
          <p:cNvPr id="14344" name="Picture 47" descr="npo000211"/>
          <p:cNvPicPr>
            <a:picLocks noChangeAspect="1" noChangeArrowheads="1"/>
          </p:cNvPicPr>
          <p:nvPr/>
        </p:nvPicPr>
        <p:blipFill>
          <a:blip r:embed="rId4" cstate="print"/>
          <a:srcRect/>
          <a:stretch>
            <a:fillRect/>
          </a:stretch>
        </p:blipFill>
        <p:spPr bwMode="auto">
          <a:xfrm>
            <a:off x="5627688" y="5838651"/>
            <a:ext cx="646112" cy="974725"/>
          </a:xfrm>
          <a:prstGeom prst="rect">
            <a:avLst/>
          </a:prstGeom>
          <a:noFill/>
          <a:ln w="6350" algn="ctr">
            <a:noFill/>
            <a:miter lim="800000"/>
            <a:headEnd/>
            <a:tailEnd/>
          </a:ln>
        </p:spPr>
      </p:pic>
      <p:pic>
        <p:nvPicPr>
          <p:cNvPr id="14345" name="Picture 12" descr="848T"/>
          <p:cNvPicPr>
            <a:picLocks noChangeAspect="1" noChangeArrowheads="1"/>
          </p:cNvPicPr>
          <p:nvPr/>
        </p:nvPicPr>
        <p:blipFill>
          <a:blip r:embed="rId5" cstate="print"/>
          <a:srcRect/>
          <a:stretch>
            <a:fillRect/>
          </a:stretch>
        </p:blipFill>
        <p:spPr bwMode="auto">
          <a:xfrm>
            <a:off x="6707188" y="6308551"/>
            <a:ext cx="503237" cy="306387"/>
          </a:xfrm>
          <a:prstGeom prst="rect">
            <a:avLst/>
          </a:prstGeom>
          <a:noFill/>
          <a:ln w="6350" algn="ctr">
            <a:noFill/>
            <a:miter lim="800000"/>
            <a:headEnd/>
            <a:tailEnd/>
          </a:ln>
        </p:spPr>
      </p:pic>
      <p:pic>
        <p:nvPicPr>
          <p:cNvPr id="14346" name="Picture 6" descr="npo00020d"/>
          <p:cNvPicPr>
            <a:picLocks noChangeAspect="1" noChangeArrowheads="1"/>
          </p:cNvPicPr>
          <p:nvPr/>
        </p:nvPicPr>
        <p:blipFill>
          <a:blip r:embed="rId6" cstate="print"/>
          <a:srcRect/>
          <a:stretch>
            <a:fillRect/>
          </a:stretch>
        </p:blipFill>
        <p:spPr bwMode="auto">
          <a:xfrm>
            <a:off x="5219700" y="6092651"/>
            <a:ext cx="407988" cy="576262"/>
          </a:xfrm>
          <a:prstGeom prst="rect">
            <a:avLst/>
          </a:prstGeom>
          <a:noFill/>
          <a:ln w="6350" algn="ctr">
            <a:noFill/>
            <a:miter lim="800000"/>
            <a:headEnd/>
            <a:tailEnd/>
          </a:ln>
        </p:spPr>
      </p:pic>
      <p:pic>
        <p:nvPicPr>
          <p:cNvPr id="14347" name="Picture 17" descr="npo0001fe"/>
          <p:cNvPicPr>
            <a:picLocks noChangeAspect="1" noChangeArrowheads="1"/>
          </p:cNvPicPr>
          <p:nvPr/>
        </p:nvPicPr>
        <p:blipFill>
          <a:blip r:embed="rId7" cstate="print"/>
          <a:srcRect/>
          <a:stretch>
            <a:fillRect/>
          </a:stretch>
        </p:blipFill>
        <p:spPr bwMode="auto">
          <a:xfrm>
            <a:off x="6345238" y="6335538"/>
            <a:ext cx="288925" cy="261938"/>
          </a:xfrm>
          <a:prstGeom prst="rect">
            <a:avLst/>
          </a:prstGeom>
          <a:noFill/>
          <a:ln w="57150" algn="ctr">
            <a:noFill/>
            <a:miter lim="800000"/>
            <a:headEnd/>
            <a:tailEnd/>
          </a:ln>
        </p:spPr>
      </p:pic>
      <p:sp>
        <p:nvSpPr>
          <p:cNvPr id="14348" name="Line 8"/>
          <p:cNvSpPr>
            <a:spLocks noChangeShapeType="1"/>
          </p:cNvSpPr>
          <p:nvPr/>
        </p:nvSpPr>
        <p:spPr bwMode="auto">
          <a:xfrm flipV="1">
            <a:off x="5411788" y="5733876"/>
            <a:ext cx="0" cy="431800"/>
          </a:xfrm>
          <a:prstGeom prst="line">
            <a:avLst/>
          </a:prstGeom>
          <a:noFill/>
          <a:ln w="38100">
            <a:solidFill>
              <a:srgbClr val="3366FF"/>
            </a:solidFill>
            <a:round/>
            <a:headEnd/>
            <a:tailEnd/>
          </a:ln>
        </p:spPr>
        <p:txBody>
          <a:bodyPr/>
          <a:lstStyle/>
          <a:p>
            <a:endParaRPr lang="en-US"/>
          </a:p>
        </p:txBody>
      </p:sp>
      <p:sp>
        <p:nvSpPr>
          <p:cNvPr id="14349" name="Line 9"/>
          <p:cNvSpPr>
            <a:spLocks noChangeShapeType="1"/>
          </p:cNvSpPr>
          <p:nvPr/>
        </p:nvSpPr>
        <p:spPr bwMode="auto">
          <a:xfrm flipV="1">
            <a:off x="5915025" y="5733876"/>
            <a:ext cx="0" cy="215900"/>
          </a:xfrm>
          <a:prstGeom prst="line">
            <a:avLst/>
          </a:prstGeom>
          <a:noFill/>
          <a:ln w="38100">
            <a:solidFill>
              <a:srgbClr val="3366FF"/>
            </a:solidFill>
            <a:round/>
            <a:headEnd/>
            <a:tailEnd/>
          </a:ln>
        </p:spPr>
        <p:txBody>
          <a:bodyPr/>
          <a:lstStyle/>
          <a:p>
            <a:endParaRPr lang="en-US"/>
          </a:p>
        </p:txBody>
      </p:sp>
      <p:sp>
        <p:nvSpPr>
          <p:cNvPr id="14350" name="Line 10"/>
          <p:cNvSpPr>
            <a:spLocks noChangeShapeType="1"/>
          </p:cNvSpPr>
          <p:nvPr/>
        </p:nvSpPr>
        <p:spPr bwMode="auto">
          <a:xfrm flipH="1" flipV="1">
            <a:off x="6489700" y="5733876"/>
            <a:ext cx="0" cy="647700"/>
          </a:xfrm>
          <a:prstGeom prst="line">
            <a:avLst/>
          </a:prstGeom>
          <a:noFill/>
          <a:ln w="38100">
            <a:solidFill>
              <a:srgbClr val="3366FF"/>
            </a:solidFill>
            <a:round/>
            <a:headEnd/>
            <a:tailEnd/>
          </a:ln>
        </p:spPr>
        <p:txBody>
          <a:bodyPr/>
          <a:lstStyle/>
          <a:p>
            <a:endParaRPr lang="en-US"/>
          </a:p>
        </p:txBody>
      </p:sp>
      <p:sp>
        <p:nvSpPr>
          <p:cNvPr id="14351" name="Line 11"/>
          <p:cNvSpPr>
            <a:spLocks noChangeShapeType="1"/>
          </p:cNvSpPr>
          <p:nvPr/>
        </p:nvSpPr>
        <p:spPr bwMode="auto">
          <a:xfrm>
            <a:off x="6921500" y="5733876"/>
            <a:ext cx="0" cy="647700"/>
          </a:xfrm>
          <a:prstGeom prst="line">
            <a:avLst/>
          </a:prstGeom>
          <a:noFill/>
          <a:ln w="38100">
            <a:solidFill>
              <a:srgbClr val="3366FF"/>
            </a:solidFill>
            <a:round/>
            <a:headEnd/>
            <a:tailEnd/>
          </a:ln>
        </p:spPr>
        <p:txBody>
          <a:bodyPr/>
          <a:lstStyle/>
          <a:p>
            <a:endParaRPr lang="en-US"/>
          </a:p>
        </p:txBody>
      </p:sp>
      <p:pic>
        <p:nvPicPr>
          <p:cNvPr id="14352" name="Picture 3" descr="npo0001fb"/>
          <p:cNvPicPr>
            <a:picLocks noChangeAspect="1" noChangeArrowheads="1"/>
          </p:cNvPicPr>
          <p:nvPr/>
        </p:nvPicPr>
        <p:blipFill>
          <a:blip r:embed="rId8" cstate="print"/>
          <a:srcRect/>
          <a:stretch>
            <a:fillRect/>
          </a:stretch>
        </p:blipFill>
        <p:spPr bwMode="auto">
          <a:xfrm>
            <a:off x="4324350" y="6151388"/>
            <a:ext cx="508000" cy="517525"/>
          </a:xfrm>
          <a:prstGeom prst="rect">
            <a:avLst/>
          </a:prstGeom>
          <a:noFill/>
          <a:ln w="28575" algn="ctr">
            <a:noFill/>
            <a:miter lim="800000"/>
            <a:headEnd/>
            <a:tailEnd/>
          </a:ln>
        </p:spPr>
      </p:pic>
      <p:sp>
        <p:nvSpPr>
          <p:cNvPr id="14353" name="Line 13"/>
          <p:cNvSpPr>
            <a:spLocks noChangeShapeType="1"/>
          </p:cNvSpPr>
          <p:nvPr/>
        </p:nvSpPr>
        <p:spPr bwMode="auto">
          <a:xfrm>
            <a:off x="4611688" y="5733876"/>
            <a:ext cx="0" cy="503237"/>
          </a:xfrm>
          <a:prstGeom prst="line">
            <a:avLst/>
          </a:prstGeom>
          <a:noFill/>
          <a:ln w="38100">
            <a:solidFill>
              <a:srgbClr val="3366FF"/>
            </a:solidFill>
            <a:round/>
            <a:headEnd/>
            <a:tailEnd/>
          </a:ln>
        </p:spPr>
        <p:txBody>
          <a:bodyPr/>
          <a:lstStyle/>
          <a:p>
            <a:endParaRPr lang="en-US"/>
          </a:p>
        </p:txBody>
      </p:sp>
      <p:sp>
        <p:nvSpPr>
          <p:cNvPr id="14354" name="Rectangle 18"/>
          <p:cNvSpPr>
            <a:spLocks noChangeArrowheads="1"/>
          </p:cNvSpPr>
          <p:nvPr/>
        </p:nvSpPr>
        <p:spPr bwMode="auto">
          <a:xfrm>
            <a:off x="3348038" y="4508326"/>
            <a:ext cx="3741737" cy="1296987"/>
          </a:xfrm>
          <a:prstGeom prst="rect">
            <a:avLst/>
          </a:prstGeom>
          <a:noFill/>
          <a:ln w="38100" algn="ctr">
            <a:solidFill>
              <a:srgbClr val="969696"/>
            </a:solidFill>
            <a:miter lim="800000"/>
            <a:headEnd/>
            <a:tailEnd/>
          </a:ln>
        </p:spPr>
        <p:txBody>
          <a:bodyPr wrap="none"/>
          <a:lstStyle/>
          <a:p>
            <a:pPr algn="r"/>
            <a:endParaRPr lang="en-US">
              <a:latin typeface="Calibri" pitchFamily="34" charset="0"/>
            </a:endParaRPr>
          </a:p>
        </p:txBody>
      </p:sp>
      <p:grpSp>
        <p:nvGrpSpPr>
          <p:cNvPr id="3" name="Group 33"/>
          <p:cNvGrpSpPr>
            <a:grpSpLocks/>
          </p:cNvGrpSpPr>
          <p:nvPr/>
        </p:nvGrpSpPr>
        <p:grpSpPr bwMode="auto">
          <a:xfrm>
            <a:off x="3916363" y="5167138"/>
            <a:ext cx="3071812" cy="571500"/>
            <a:chOff x="642912" y="4857760"/>
            <a:chExt cx="3571898" cy="665215"/>
          </a:xfrm>
        </p:grpSpPr>
        <p:pic>
          <p:nvPicPr>
            <p:cNvPr id="14360" name="Picture 58"/>
            <p:cNvPicPr>
              <a:picLocks noChangeAspect="1" noChangeArrowheads="1"/>
            </p:cNvPicPr>
            <p:nvPr/>
          </p:nvPicPr>
          <p:blipFill>
            <a:blip r:embed="rId9" cstate="print"/>
            <a:srcRect/>
            <a:stretch>
              <a:fillRect/>
            </a:stretch>
          </p:blipFill>
          <p:spPr bwMode="auto">
            <a:xfrm rot="10800000">
              <a:off x="3071802" y="4857760"/>
              <a:ext cx="1143008" cy="665215"/>
            </a:xfrm>
            <a:prstGeom prst="rect">
              <a:avLst/>
            </a:prstGeom>
            <a:noFill/>
            <a:ln w="9525">
              <a:noFill/>
              <a:miter lim="800000"/>
              <a:headEnd/>
              <a:tailEnd/>
            </a:ln>
          </p:spPr>
        </p:pic>
        <p:pic>
          <p:nvPicPr>
            <p:cNvPr id="14361" name="Picture 58"/>
            <p:cNvPicPr>
              <a:picLocks noChangeAspect="1" noChangeArrowheads="1"/>
            </p:cNvPicPr>
            <p:nvPr/>
          </p:nvPicPr>
          <p:blipFill>
            <a:blip r:embed="rId10" cstate="print"/>
            <a:srcRect/>
            <a:stretch>
              <a:fillRect/>
            </a:stretch>
          </p:blipFill>
          <p:spPr bwMode="auto">
            <a:xfrm rot="10800000">
              <a:off x="1857357" y="4857760"/>
              <a:ext cx="1143008" cy="665215"/>
            </a:xfrm>
            <a:prstGeom prst="rect">
              <a:avLst/>
            </a:prstGeom>
            <a:noFill/>
            <a:ln w="9525">
              <a:noFill/>
              <a:miter lim="800000"/>
              <a:headEnd/>
              <a:tailEnd/>
            </a:ln>
          </p:spPr>
        </p:pic>
        <p:pic>
          <p:nvPicPr>
            <p:cNvPr id="14362" name="Picture 58"/>
            <p:cNvPicPr>
              <a:picLocks noChangeAspect="1" noChangeArrowheads="1"/>
            </p:cNvPicPr>
            <p:nvPr/>
          </p:nvPicPr>
          <p:blipFill>
            <a:blip r:embed="rId11" cstate="print"/>
            <a:srcRect/>
            <a:stretch>
              <a:fillRect/>
            </a:stretch>
          </p:blipFill>
          <p:spPr bwMode="auto">
            <a:xfrm rot="10800000">
              <a:off x="642912" y="4857760"/>
              <a:ext cx="1143008" cy="665215"/>
            </a:xfrm>
            <a:prstGeom prst="rect">
              <a:avLst/>
            </a:prstGeom>
            <a:noFill/>
            <a:ln w="9525">
              <a:noFill/>
              <a:miter lim="800000"/>
              <a:headEnd/>
              <a:tailEnd/>
            </a:ln>
          </p:spPr>
        </p:pic>
      </p:grpSp>
      <p:sp>
        <p:nvSpPr>
          <p:cNvPr id="14370" name="Line 34"/>
          <p:cNvSpPr>
            <a:spLocks noChangeShapeType="1"/>
          </p:cNvSpPr>
          <p:nvPr/>
        </p:nvSpPr>
        <p:spPr bwMode="auto">
          <a:xfrm>
            <a:off x="3635374" y="4220988"/>
            <a:ext cx="521" cy="648172"/>
          </a:xfrm>
          <a:prstGeom prst="line">
            <a:avLst/>
          </a:prstGeom>
          <a:noFill/>
          <a:ln w="38100">
            <a:solidFill>
              <a:srgbClr val="FF9900"/>
            </a:solidFill>
            <a:round/>
            <a:headEnd/>
            <a:tailEnd/>
          </a:ln>
          <a:effectLst/>
        </p:spPr>
        <p:txBody>
          <a:bodyPr/>
          <a:lstStyle/>
          <a:p>
            <a:endParaRPr lang="en-US"/>
          </a:p>
        </p:txBody>
      </p:sp>
      <p:pic>
        <p:nvPicPr>
          <p:cNvPr id="14343" name="Picture 39"/>
          <p:cNvPicPr>
            <a:picLocks noChangeAspect="1" noChangeArrowheads="1"/>
          </p:cNvPicPr>
          <p:nvPr/>
        </p:nvPicPr>
        <p:blipFill>
          <a:blip r:embed="rId12" cstate="print"/>
          <a:srcRect/>
          <a:stretch>
            <a:fillRect/>
          </a:stretch>
        </p:blipFill>
        <p:spPr bwMode="auto">
          <a:xfrm>
            <a:off x="2863850" y="3571701"/>
            <a:ext cx="1636713" cy="722312"/>
          </a:xfrm>
          <a:prstGeom prst="rect">
            <a:avLst/>
          </a:prstGeom>
          <a:noFill/>
          <a:ln w="9525">
            <a:noFill/>
            <a:miter lim="800000"/>
            <a:headEnd/>
            <a:tailEnd/>
          </a:ln>
        </p:spPr>
      </p:pic>
      <p:sp>
        <p:nvSpPr>
          <p:cNvPr id="32" name="Parallelogram 31"/>
          <p:cNvSpPr/>
          <p:nvPr/>
        </p:nvSpPr>
        <p:spPr bwMode="auto">
          <a:xfrm rot="5198126">
            <a:off x="-3732159" y="2766745"/>
            <a:ext cx="2952328" cy="2160240"/>
          </a:xfrm>
          <a:prstGeom prst="parallelogram">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Power</a:t>
            </a:r>
          </a:p>
        </p:txBody>
      </p:sp>
      <p:sp>
        <p:nvSpPr>
          <p:cNvPr id="33" name="Parallelogram 32"/>
          <p:cNvSpPr/>
          <p:nvPr/>
        </p:nvSpPr>
        <p:spPr bwMode="auto">
          <a:xfrm rot="5198126">
            <a:off x="-3515112" y="5398059"/>
            <a:ext cx="2952328" cy="2160240"/>
          </a:xfrm>
          <a:prstGeom prst="parallelogram">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Interface</a:t>
            </a:r>
          </a:p>
        </p:txBody>
      </p:sp>
      <p:sp>
        <p:nvSpPr>
          <p:cNvPr id="34" name="Line 34"/>
          <p:cNvSpPr>
            <a:spLocks noChangeShapeType="1"/>
          </p:cNvSpPr>
          <p:nvPr/>
        </p:nvSpPr>
        <p:spPr bwMode="auto">
          <a:xfrm>
            <a:off x="4067944" y="4869160"/>
            <a:ext cx="0" cy="358775"/>
          </a:xfrm>
          <a:prstGeom prst="line">
            <a:avLst/>
          </a:prstGeom>
          <a:noFill/>
          <a:ln w="38100">
            <a:solidFill>
              <a:srgbClr val="FF9900"/>
            </a:solidFill>
            <a:round/>
            <a:headEnd/>
            <a:tailEnd/>
          </a:ln>
          <a:effectLst/>
        </p:spPr>
        <p:txBody>
          <a:bodyPr/>
          <a:lstStyle/>
          <a:p>
            <a:endParaRPr lang="en-US"/>
          </a:p>
        </p:txBody>
      </p:sp>
      <p:sp>
        <p:nvSpPr>
          <p:cNvPr id="35" name="Line 34"/>
          <p:cNvSpPr>
            <a:spLocks noChangeShapeType="1"/>
          </p:cNvSpPr>
          <p:nvPr/>
        </p:nvSpPr>
        <p:spPr bwMode="auto">
          <a:xfrm>
            <a:off x="5076056" y="4869160"/>
            <a:ext cx="0" cy="358775"/>
          </a:xfrm>
          <a:prstGeom prst="line">
            <a:avLst/>
          </a:prstGeom>
          <a:noFill/>
          <a:ln w="38100">
            <a:solidFill>
              <a:srgbClr val="FF9900"/>
            </a:solidFill>
            <a:round/>
            <a:headEnd/>
            <a:tailEnd/>
          </a:ln>
          <a:effectLst/>
        </p:spPr>
        <p:txBody>
          <a:bodyPr/>
          <a:lstStyle/>
          <a:p>
            <a:endParaRPr lang="en-US"/>
          </a:p>
        </p:txBody>
      </p:sp>
      <p:sp>
        <p:nvSpPr>
          <p:cNvPr id="36" name="Line 34"/>
          <p:cNvSpPr>
            <a:spLocks noChangeShapeType="1"/>
          </p:cNvSpPr>
          <p:nvPr/>
        </p:nvSpPr>
        <p:spPr bwMode="auto">
          <a:xfrm>
            <a:off x="6084168" y="4869160"/>
            <a:ext cx="0" cy="358775"/>
          </a:xfrm>
          <a:prstGeom prst="line">
            <a:avLst/>
          </a:prstGeom>
          <a:noFill/>
          <a:ln w="38100">
            <a:solidFill>
              <a:srgbClr val="FF9900"/>
            </a:solidFill>
            <a:round/>
            <a:headEnd/>
            <a:tailEnd/>
          </a:ln>
          <a:effectLst/>
        </p:spPr>
        <p:txBody>
          <a:bodyPr/>
          <a:lstStyle/>
          <a:p>
            <a:endParaRPr lang="en-US"/>
          </a:p>
        </p:txBody>
      </p:sp>
      <p:sp>
        <p:nvSpPr>
          <p:cNvPr id="37" name="Line 34"/>
          <p:cNvSpPr>
            <a:spLocks noChangeShapeType="1"/>
          </p:cNvSpPr>
          <p:nvPr/>
        </p:nvSpPr>
        <p:spPr bwMode="auto">
          <a:xfrm>
            <a:off x="3635896" y="4869160"/>
            <a:ext cx="2448272" cy="1"/>
          </a:xfrm>
          <a:prstGeom prst="line">
            <a:avLst/>
          </a:prstGeom>
          <a:noFill/>
          <a:ln w="38100">
            <a:solidFill>
              <a:srgbClr val="FF9900"/>
            </a:solidFill>
            <a:round/>
            <a:headEnd/>
            <a:tailEnd/>
          </a:ln>
          <a:effectLst/>
        </p:spPr>
        <p:txBody>
          <a:bodyPr/>
          <a:lstStyle/>
          <a:p>
            <a:endParaRPr lang="en-US"/>
          </a:p>
        </p:txBody>
      </p:sp>
      <p:sp>
        <p:nvSpPr>
          <p:cNvPr id="29" name="Folded Corner 28"/>
          <p:cNvSpPr/>
          <p:nvPr/>
        </p:nvSpPr>
        <p:spPr bwMode="auto">
          <a:xfrm>
            <a:off x="7163780" y="3789040"/>
            <a:ext cx="1980220" cy="2160240"/>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b="1" u="sng" dirty="0"/>
              <a:t>‘96 Channel I/O Card’</a:t>
            </a:r>
            <a:endParaRPr kumimoji="0" lang="en-US" sz="1600" b="0" i="0" u="none" strike="noStrike" cap="none" normalizeH="0" baseline="0" dirty="0">
              <a:ln>
                <a:noFill/>
              </a:ln>
              <a:solidFill>
                <a:srgbClr val="000000"/>
              </a:solidFill>
              <a:effectLst/>
              <a:latin typeface="Arial" charset="0"/>
            </a:endParaRPr>
          </a:p>
          <a:p>
            <a:r>
              <a:rPr lang="en-US" dirty="0"/>
              <a:t>2 ports</a:t>
            </a:r>
          </a:p>
          <a:p>
            <a:r>
              <a:rPr lang="en-US" dirty="0"/>
              <a:t>16 devices per port </a:t>
            </a:r>
          </a:p>
          <a:p>
            <a:r>
              <a:rPr lang="en-US" dirty="0"/>
              <a:t>3 signals per device (average)</a:t>
            </a:r>
            <a:endParaRPr kumimoji="0" lang="en-US" sz="1600" b="0" i="0" u="none" strike="noStrike" cap="none" normalizeH="0" baseline="0" dirty="0">
              <a:ln>
                <a:noFill/>
              </a:ln>
              <a:solidFill>
                <a:srgbClr val="000000"/>
              </a:solidFill>
              <a:effectLst/>
              <a:latin typeface="Arial"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Eliminate Marshalling Cabinet</a:t>
            </a:r>
          </a:p>
        </p:txBody>
      </p:sp>
      <p:sp>
        <p:nvSpPr>
          <p:cNvPr id="5" name="Content Placeholder 4"/>
          <p:cNvSpPr>
            <a:spLocks noGrp="1"/>
          </p:cNvSpPr>
          <p:nvPr>
            <p:ph sz="half" idx="1"/>
          </p:nvPr>
        </p:nvSpPr>
        <p:spPr>
          <a:xfrm>
            <a:off x="590550" y="1206500"/>
            <a:ext cx="4095750" cy="710332"/>
          </a:xfrm>
        </p:spPr>
        <p:txBody>
          <a:bodyPr/>
          <a:lstStyle/>
          <a:p>
            <a:pPr>
              <a:buNone/>
            </a:pPr>
            <a:r>
              <a:rPr lang="en-US" dirty="0"/>
              <a:t>1</a:t>
            </a:r>
            <a:r>
              <a:rPr lang="en-US" baseline="30000" dirty="0"/>
              <a:t>st</a:t>
            </a:r>
            <a:r>
              <a:rPr lang="en-US" dirty="0"/>
              <a:t> Generation Fieldbus</a:t>
            </a:r>
          </a:p>
          <a:p>
            <a:r>
              <a:rPr lang="en-US" dirty="0"/>
              <a:t>Separate fieldbus power supply</a:t>
            </a:r>
          </a:p>
        </p:txBody>
      </p:sp>
      <p:sp>
        <p:nvSpPr>
          <p:cNvPr id="6" name="Content Placeholder 5"/>
          <p:cNvSpPr>
            <a:spLocks noGrp="1"/>
          </p:cNvSpPr>
          <p:nvPr>
            <p:ph sz="half" idx="2"/>
          </p:nvPr>
        </p:nvSpPr>
        <p:spPr>
          <a:xfrm>
            <a:off x="4838700" y="1206500"/>
            <a:ext cx="4095750" cy="710332"/>
          </a:xfrm>
        </p:spPr>
        <p:txBody>
          <a:bodyPr/>
          <a:lstStyle/>
          <a:p>
            <a:pPr>
              <a:buNone/>
            </a:pPr>
            <a:r>
              <a:rPr lang="en-US" dirty="0"/>
              <a:t>Modern Fieldbus</a:t>
            </a:r>
          </a:p>
          <a:p>
            <a:r>
              <a:rPr lang="en-US" dirty="0"/>
              <a:t>Integral fieldbus power supply</a:t>
            </a:r>
          </a:p>
          <a:p>
            <a:pPr lvl="1"/>
            <a:r>
              <a:rPr lang="en-US" dirty="0"/>
              <a:t>No marshalling cabinet</a:t>
            </a:r>
          </a:p>
          <a:p>
            <a:pPr lvl="1"/>
            <a:r>
              <a:rPr lang="en-US" dirty="0"/>
              <a:t>Trunk lands on H1 card</a:t>
            </a:r>
          </a:p>
        </p:txBody>
      </p:sp>
      <p:sp>
        <p:nvSpPr>
          <p:cNvPr id="19" name="Freeform 18"/>
          <p:cNvSpPr/>
          <p:nvPr/>
        </p:nvSpPr>
        <p:spPr>
          <a:xfrm>
            <a:off x="3944658" y="4159926"/>
            <a:ext cx="224893" cy="213232"/>
          </a:xfrm>
          <a:custGeom>
            <a:avLst/>
            <a:gdLst>
              <a:gd name="connsiteX0" fmla="*/ 205516 w 402098"/>
              <a:gd name="connsiteY0" fmla="*/ 8935 h 381248"/>
              <a:gd name="connsiteX1" fmla="*/ 205516 w 402098"/>
              <a:gd name="connsiteY1" fmla="*/ 8935 h 381248"/>
              <a:gd name="connsiteX2" fmla="*/ 169774 w 402098"/>
              <a:gd name="connsiteY2" fmla="*/ 5957 h 381248"/>
              <a:gd name="connsiteX3" fmla="*/ 160839 w 402098"/>
              <a:gd name="connsiteY3" fmla="*/ 2978 h 381248"/>
              <a:gd name="connsiteX4" fmla="*/ 128075 w 402098"/>
              <a:gd name="connsiteY4" fmla="*/ 5957 h 381248"/>
              <a:gd name="connsiteX5" fmla="*/ 110204 w 402098"/>
              <a:gd name="connsiteY5" fmla="*/ 11914 h 381248"/>
              <a:gd name="connsiteX6" fmla="*/ 101269 w 402098"/>
              <a:gd name="connsiteY6" fmla="*/ 14892 h 381248"/>
              <a:gd name="connsiteX7" fmla="*/ 92333 w 402098"/>
              <a:gd name="connsiteY7" fmla="*/ 23828 h 381248"/>
              <a:gd name="connsiteX8" fmla="*/ 86376 w 402098"/>
              <a:gd name="connsiteY8" fmla="*/ 32763 h 381248"/>
              <a:gd name="connsiteX9" fmla="*/ 68505 w 402098"/>
              <a:gd name="connsiteY9" fmla="*/ 38720 h 381248"/>
              <a:gd name="connsiteX10" fmla="*/ 59570 w 402098"/>
              <a:gd name="connsiteY10" fmla="*/ 41699 h 381248"/>
              <a:gd name="connsiteX11" fmla="*/ 50634 w 402098"/>
              <a:gd name="connsiteY11" fmla="*/ 47656 h 381248"/>
              <a:gd name="connsiteX12" fmla="*/ 44677 w 402098"/>
              <a:gd name="connsiteY12" fmla="*/ 56591 h 381248"/>
              <a:gd name="connsiteX13" fmla="*/ 23828 w 402098"/>
              <a:gd name="connsiteY13" fmla="*/ 83398 h 381248"/>
              <a:gd name="connsiteX14" fmla="*/ 11914 w 402098"/>
              <a:gd name="connsiteY14" fmla="*/ 119140 h 381248"/>
              <a:gd name="connsiteX15" fmla="*/ 5957 w 402098"/>
              <a:gd name="connsiteY15" fmla="*/ 137011 h 381248"/>
              <a:gd name="connsiteX16" fmla="*/ 0 w 402098"/>
              <a:gd name="connsiteY16" fmla="*/ 163817 h 381248"/>
              <a:gd name="connsiteX17" fmla="*/ 2978 w 402098"/>
              <a:gd name="connsiteY17" fmla="*/ 241258 h 381248"/>
              <a:gd name="connsiteX18" fmla="*/ 8935 w 402098"/>
              <a:gd name="connsiteY18" fmla="*/ 250194 h 381248"/>
              <a:gd name="connsiteX19" fmla="*/ 14892 w 402098"/>
              <a:gd name="connsiteY19" fmla="*/ 271043 h 381248"/>
              <a:gd name="connsiteX20" fmla="*/ 20849 w 402098"/>
              <a:gd name="connsiteY20" fmla="*/ 279979 h 381248"/>
              <a:gd name="connsiteX21" fmla="*/ 23828 w 402098"/>
              <a:gd name="connsiteY21" fmla="*/ 288914 h 381248"/>
              <a:gd name="connsiteX22" fmla="*/ 32763 w 402098"/>
              <a:gd name="connsiteY22" fmla="*/ 294871 h 381248"/>
              <a:gd name="connsiteX23" fmla="*/ 44677 w 402098"/>
              <a:gd name="connsiteY23" fmla="*/ 306785 h 381248"/>
              <a:gd name="connsiteX24" fmla="*/ 53613 w 402098"/>
              <a:gd name="connsiteY24" fmla="*/ 315721 h 381248"/>
              <a:gd name="connsiteX25" fmla="*/ 71484 w 402098"/>
              <a:gd name="connsiteY25" fmla="*/ 324656 h 381248"/>
              <a:gd name="connsiteX26" fmla="*/ 83398 w 402098"/>
              <a:gd name="connsiteY26" fmla="*/ 339549 h 381248"/>
              <a:gd name="connsiteX27" fmla="*/ 89355 w 402098"/>
              <a:gd name="connsiteY27" fmla="*/ 348484 h 381248"/>
              <a:gd name="connsiteX28" fmla="*/ 98290 w 402098"/>
              <a:gd name="connsiteY28" fmla="*/ 354441 h 381248"/>
              <a:gd name="connsiteX29" fmla="*/ 160839 w 402098"/>
              <a:gd name="connsiteY29" fmla="*/ 363377 h 381248"/>
              <a:gd name="connsiteX30" fmla="*/ 169774 w 402098"/>
              <a:gd name="connsiteY30" fmla="*/ 366355 h 381248"/>
              <a:gd name="connsiteX31" fmla="*/ 187645 w 402098"/>
              <a:gd name="connsiteY31" fmla="*/ 378269 h 381248"/>
              <a:gd name="connsiteX32" fmla="*/ 196581 w 402098"/>
              <a:gd name="connsiteY32" fmla="*/ 381248 h 381248"/>
              <a:gd name="connsiteX33" fmla="*/ 256151 w 402098"/>
              <a:gd name="connsiteY33" fmla="*/ 378269 h 381248"/>
              <a:gd name="connsiteX34" fmla="*/ 271043 w 402098"/>
              <a:gd name="connsiteY34" fmla="*/ 375291 h 381248"/>
              <a:gd name="connsiteX35" fmla="*/ 297850 w 402098"/>
              <a:gd name="connsiteY35" fmla="*/ 372312 h 381248"/>
              <a:gd name="connsiteX36" fmla="*/ 306785 w 402098"/>
              <a:gd name="connsiteY36" fmla="*/ 369334 h 381248"/>
              <a:gd name="connsiteX37" fmla="*/ 312743 w 402098"/>
              <a:gd name="connsiteY37" fmla="*/ 363377 h 381248"/>
              <a:gd name="connsiteX38" fmla="*/ 321678 w 402098"/>
              <a:gd name="connsiteY38" fmla="*/ 357420 h 381248"/>
              <a:gd name="connsiteX39" fmla="*/ 327635 w 402098"/>
              <a:gd name="connsiteY39" fmla="*/ 348484 h 381248"/>
              <a:gd name="connsiteX40" fmla="*/ 345506 w 402098"/>
              <a:gd name="connsiteY40" fmla="*/ 339549 h 381248"/>
              <a:gd name="connsiteX41" fmla="*/ 357420 w 402098"/>
              <a:gd name="connsiteY41" fmla="*/ 333592 h 381248"/>
              <a:gd name="connsiteX42" fmla="*/ 363377 w 402098"/>
              <a:gd name="connsiteY42" fmla="*/ 324656 h 381248"/>
              <a:gd name="connsiteX43" fmla="*/ 369334 w 402098"/>
              <a:gd name="connsiteY43" fmla="*/ 303807 h 381248"/>
              <a:gd name="connsiteX44" fmla="*/ 384227 w 402098"/>
              <a:gd name="connsiteY44" fmla="*/ 285936 h 381248"/>
              <a:gd name="connsiteX45" fmla="*/ 396141 w 402098"/>
              <a:gd name="connsiteY45" fmla="*/ 268065 h 381248"/>
              <a:gd name="connsiteX46" fmla="*/ 402098 w 402098"/>
              <a:gd name="connsiteY46" fmla="*/ 259129 h 381248"/>
              <a:gd name="connsiteX47" fmla="*/ 399119 w 402098"/>
              <a:gd name="connsiteY47" fmla="*/ 148925 h 381248"/>
              <a:gd name="connsiteX48" fmla="*/ 396141 w 402098"/>
              <a:gd name="connsiteY48" fmla="*/ 139989 h 381248"/>
              <a:gd name="connsiteX49" fmla="*/ 390184 w 402098"/>
              <a:gd name="connsiteY49" fmla="*/ 107226 h 381248"/>
              <a:gd name="connsiteX50" fmla="*/ 381248 w 402098"/>
              <a:gd name="connsiteY50" fmla="*/ 98290 h 381248"/>
              <a:gd name="connsiteX51" fmla="*/ 372313 w 402098"/>
              <a:gd name="connsiteY51" fmla="*/ 80419 h 381248"/>
              <a:gd name="connsiteX52" fmla="*/ 363377 w 402098"/>
              <a:gd name="connsiteY52" fmla="*/ 71484 h 381248"/>
              <a:gd name="connsiteX53" fmla="*/ 351463 w 402098"/>
              <a:gd name="connsiteY53" fmla="*/ 53613 h 381248"/>
              <a:gd name="connsiteX54" fmla="*/ 336571 w 402098"/>
              <a:gd name="connsiteY54" fmla="*/ 35742 h 381248"/>
              <a:gd name="connsiteX55" fmla="*/ 324657 w 402098"/>
              <a:gd name="connsiteY55" fmla="*/ 32763 h 381248"/>
              <a:gd name="connsiteX56" fmla="*/ 294871 w 402098"/>
              <a:gd name="connsiteY56" fmla="*/ 23828 h 381248"/>
              <a:gd name="connsiteX57" fmla="*/ 285936 w 402098"/>
              <a:gd name="connsiteY57" fmla="*/ 14892 h 381248"/>
              <a:gd name="connsiteX58" fmla="*/ 265086 w 402098"/>
              <a:gd name="connsiteY58" fmla="*/ 8935 h 381248"/>
              <a:gd name="connsiteX59" fmla="*/ 256151 w 402098"/>
              <a:gd name="connsiteY59" fmla="*/ 2978 h 381248"/>
              <a:gd name="connsiteX60" fmla="*/ 247215 w 402098"/>
              <a:gd name="connsiteY60" fmla="*/ 0 h 381248"/>
              <a:gd name="connsiteX61" fmla="*/ 205516 w 402098"/>
              <a:gd name="connsiteY61" fmla="*/ 8935 h 38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02098" h="381248">
                <a:moveTo>
                  <a:pt x="205516" y="8935"/>
                </a:moveTo>
                <a:lnTo>
                  <a:pt x="205516" y="8935"/>
                </a:lnTo>
                <a:cubicBezTo>
                  <a:pt x="193602" y="7942"/>
                  <a:pt x="181624" y="7537"/>
                  <a:pt x="169774" y="5957"/>
                </a:cubicBezTo>
                <a:cubicBezTo>
                  <a:pt x="166662" y="5542"/>
                  <a:pt x="163979" y="2978"/>
                  <a:pt x="160839" y="2978"/>
                </a:cubicBezTo>
                <a:cubicBezTo>
                  <a:pt x="149873" y="2978"/>
                  <a:pt x="138996" y="4964"/>
                  <a:pt x="128075" y="5957"/>
                </a:cubicBezTo>
                <a:lnTo>
                  <a:pt x="110204" y="11914"/>
                </a:lnTo>
                <a:lnTo>
                  <a:pt x="101269" y="14892"/>
                </a:lnTo>
                <a:cubicBezTo>
                  <a:pt x="98290" y="17871"/>
                  <a:pt x="95030" y="20592"/>
                  <a:pt x="92333" y="23828"/>
                </a:cubicBezTo>
                <a:cubicBezTo>
                  <a:pt x="90041" y="26578"/>
                  <a:pt x="89412" y="30866"/>
                  <a:pt x="86376" y="32763"/>
                </a:cubicBezTo>
                <a:cubicBezTo>
                  <a:pt x="81051" y="36091"/>
                  <a:pt x="74462" y="36734"/>
                  <a:pt x="68505" y="38720"/>
                </a:cubicBezTo>
                <a:cubicBezTo>
                  <a:pt x="65527" y="39713"/>
                  <a:pt x="62182" y="39958"/>
                  <a:pt x="59570" y="41699"/>
                </a:cubicBezTo>
                <a:lnTo>
                  <a:pt x="50634" y="47656"/>
                </a:lnTo>
                <a:cubicBezTo>
                  <a:pt x="48648" y="50634"/>
                  <a:pt x="46969" y="53841"/>
                  <a:pt x="44677" y="56591"/>
                </a:cubicBezTo>
                <a:cubicBezTo>
                  <a:pt x="36112" y="66869"/>
                  <a:pt x="28845" y="68346"/>
                  <a:pt x="23828" y="83398"/>
                </a:cubicBezTo>
                <a:lnTo>
                  <a:pt x="11914" y="119140"/>
                </a:lnTo>
                <a:lnTo>
                  <a:pt x="5957" y="137011"/>
                </a:lnTo>
                <a:cubicBezTo>
                  <a:pt x="1750" y="153836"/>
                  <a:pt x="3781" y="144911"/>
                  <a:pt x="0" y="163817"/>
                </a:cubicBezTo>
                <a:cubicBezTo>
                  <a:pt x="993" y="189631"/>
                  <a:pt x="320" y="215562"/>
                  <a:pt x="2978" y="241258"/>
                </a:cubicBezTo>
                <a:cubicBezTo>
                  <a:pt x="3346" y="244819"/>
                  <a:pt x="7525" y="246904"/>
                  <a:pt x="8935" y="250194"/>
                </a:cubicBezTo>
                <a:cubicBezTo>
                  <a:pt x="14656" y="263543"/>
                  <a:pt x="9101" y="259460"/>
                  <a:pt x="14892" y="271043"/>
                </a:cubicBezTo>
                <a:cubicBezTo>
                  <a:pt x="16493" y="274245"/>
                  <a:pt x="19248" y="276777"/>
                  <a:pt x="20849" y="279979"/>
                </a:cubicBezTo>
                <a:cubicBezTo>
                  <a:pt x="22253" y="282787"/>
                  <a:pt x="21867" y="286462"/>
                  <a:pt x="23828" y="288914"/>
                </a:cubicBezTo>
                <a:cubicBezTo>
                  <a:pt x="26064" y="291709"/>
                  <a:pt x="29785" y="292885"/>
                  <a:pt x="32763" y="294871"/>
                </a:cubicBezTo>
                <a:cubicBezTo>
                  <a:pt x="38437" y="311893"/>
                  <a:pt x="31061" y="297708"/>
                  <a:pt x="44677" y="306785"/>
                </a:cubicBezTo>
                <a:cubicBezTo>
                  <a:pt x="48182" y="309122"/>
                  <a:pt x="50377" y="313024"/>
                  <a:pt x="53613" y="315721"/>
                </a:cubicBezTo>
                <a:cubicBezTo>
                  <a:pt x="61312" y="322137"/>
                  <a:pt x="62527" y="321671"/>
                  <a:pt x="71484" y="324656"/>
                </a:cubicBezTo>
                <a:cubicBezTo>
                  <a:pt x="77281" y="342051"/>
                  <a:pt x="69926" y="326078"/>
                  <a:pt x="83398" y="339549"/>
                </a:cubicBezTo>
                <a:cubicBezTo>
                  <a:pt x="85929" y="342080"/>
                  <a:pt x="86824" y="345953"/>
                  <a:pt x="89355" y="348484"/>
                </a:cubicBezTo>
                <a:cubicBezTo>
                  <a:pt x="91886" y="351015"/>
                  <a:pt x="95019" y="352987"/>
                  <a:pt x="98290" y="354441"/>
                </a:cubicBezTo>
                <a:cubicBezTo>
                  <a:pt x="120899" y="364490"/>
                  <a:pt x="132291" y="361473"/>
                  <a:pt x="160839" y="363377"/>
                </a:cubicBezTo>
                <a:cubicBezTo>
                  <a:pt x="163817" y="364370"/>
                  <a:pt x="167030" y="364830"/>
                  <a:pt x="169774" y="366355"/>
                </a:cubicBezTo>
                <a:cubicBezTo>
                  <a:pt x="176032" y="369832"/>
                  <a:pt x="180853" y="376005"/>
                  <a:pt x="187645" y="378269"/>
                </a:cubicBezTo>
                <a:lnTo>
                  <a:pt x="196581" y="381248"/>
                </a:lnTo>
                <a:cubicBezTo>
                  <a:pt x="216438" y="380255"/>
                  <a:pt x="236333" y="379854"/>
                  <a:pt x="256151" y="378269"/>
                </a:cubicBezTo>
                <a:cubicBezTo>
                  <a:pt x="261197" y="377865"/>
                  <a:pt x="266032" y="376007"/>
                  <a:pt x="271043" y="375291"/>
                </a:cubicBezTo>
                <a:cubicBezTo>
                  <a:pt x="279943" y="374020"/>
                  <a:pt x="288914" y="373305"/>
                  <a:pt x="297850" y="372312"/>
                </a:cubicBezTo>
                <a:cubicBezTo>
                  <a:pt x="300828" y="371319"/>
                  <a:pt x="304093" y="370949"/>
                  <a:pt x="306785" y="369334"/>
                </a:cubicBezTo>
                <a:cubicBezTo>
                  <a:pt x="309193" y="367889"/>
                  <a:pt x="310550" y="365131"/>
                  <a:pt x="312743" y="363377"/>
                </a:cubicBezTo>
                <a:cubicBezTo>
                  <a:pt x="315538" y="361141"/>
                  <a:pt x="318700" y="359406"/>
                  <a:pt x="321678" y="357420"/>
                </a:cubicBezTo>
                <a:cubicBezTo>
                  <a:pt x="323664" y="354441"/>
                  <a:pt x="325104" y="351015"/>
                  <a:pt x="327635" y="348484"/>
                </a:cubicBezTo>
                <a:cubicBezTo>
                  <a:pt x="334790" y="341329"/>
                  <a:pt x="337027" y="343183"/>
                  <a:pt x="345506" y="339549"/>
                </a:cubicBezTo>
                <a:cubicBezTo>
                  <a:pt x="349587" y="337800"/>
                  <a:pt x="353449" y="335578"/>
                  <a:pt x="357420" y="333592"/>
                </a:cubicBezTo>
                <a:cubicBezTo>
                  <a:pt x="359406" y="330613"/>
                  <a:pt x="361967" y="327946"/>
                  <a:pt x="363377" y="324656"/>
                </a:cubicBezTo>
                <a:cubicBezTo>
                  <a:pt x="369098" y="311307"/>
                  <a:pt x="363543" y="315390"/>
                  <a:pt x="369334" y="303807"/>
                </a:cubicBezTo>
                <a:cubicBezTo>
                  <a:pt x="375721" y="291032"/>
                  <a:pt x="375002" y="297796"/>
                  <a:pt x="384227" y="285936"/>
                </a:cubicBezTo>
                <a:cubicBezTo>
                  <a:pt x="388623" y="280285"/>
                  <a:pt x="392170" y="274022"/>
                  <a:pt x="396141" y="268065"/>
                </a:cubicBezTo>
                <a:lnTo>
                  <a:pt x="402098" y="259129"/>
                </a:lnTo>
                <a:cubicBezTo>
                  <a:pt x="401105" y="222394"/>
                  <a:pt x="400954" y="185627"/>
                  <a:pt x="399119" y="148925"/>
                </a:cubicBezTo>
                <a:cubicBezTo>
                  <a:pt x="398962" y="145789"/>
                  <a:pt x="396703" y="143078"/>
                  <a:pt x="396141" y="139989"/>
                </a:cubicBezTo>
                <a:cubicBezTo>
                  <a:pt x="395937" y="138866"/>
                  <a:pt x="394452" y="113628"/>
                  <a:pt x="390184" y="107226"/>
                </a:cubicBezTo>
                <a:cubicBezTo>
                  <a:pt x="387847" y="103721"/>
                  <a:pt x="384227" y="101269"/>
                  <a:pt x="381248" y="98290"/>
                </a:cubicBezTo>
                <a:cubicBezTo>
                  <a:pt x="378263" y="89335"/>
                  <a:pt x="378728" y="88117"/>
                  <a:pt x="372313" y="80419"/>
                </a:cubicBezTo>
                <a:cubicBezTo>
                  <a:pt x="369616" y="77183"/>
                  <a:pt x="365963" y="74809"/>
                  <a:pt x="363377" y="71484"/>
                </a:cubicBezTo>
                <a:cubicBezTo>
                  <a:pt x="358981" y="65833"/>
                  <a:pt x="355434" y="59570"/>
                  <a:pt x="351463" y="53613"/>
                </a:cubicBezTo>
                <a:cubicBezTo>
                  <a:pt x="347667" y="47919"/>
                  <a:pt x="342746" y="39271"/>
                  <a:pt x="336571" y="35742"/>
                </a:cubicBezTo>
                <a:cubicBezTo>
                  <a:pt x="333017" y="33711"/>
                  <a:pt x="328578" y="33939"/>
                  <a:pt x="324657" y="32763"/>
                </a:cubicBezTo>
                <a:cubicBezTo>
                  <a:pt x="288423" y="21893"/>
                  <a:pt x="322315" y="30688"/>
                  <a:pt x="294871" y="23828"/>
                </a:cubicBezTo>
                <a:cubicBezTo>
                  <a:pt x="291893" y="20849"/>
                  <a:pt x="289441" y="17229"/>
                  <a:pt x="285936" y="14892"/>
                </a:cubicBezTo>
                <a:cubicBezTo>
                  <a:pt x="283375" y="13185"/>
                  <a:pt x="266670" y="9331"/>
                  <a:pt x="265086" y="8935"/>
                </a:cubicBezTo>
                <a:cubicBezTo>
                  <a:pt x="262108" y="6949"/>
                  <a:pt x="259353" y="4579"/>
                  <a:pt x="256151" y="2978"/>
                </a:cubicBezTo>
                <a:cubicBezTo>
                  <a:pt x="253343" y="1574"/>
                  <a:pt x="250355" y="0"/>
                  <a:pt x="247215" y="0"/>
                </a:cubicBezTo>
                <a:cubicBezTo>
                  <a:pt x="165441" y="0"/>
                  <a:pt x="212466" y="7446"/>
                  <a:pt x="205516" y="8935"/>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mic Sans MS" pitchFamily="66" charset="0"/>
            </a:endParaRPr>
          </a:p>
        </p:txBody>
      </p:sp>
      <p:sp>
        <p:nvSpPr>
          <p:cNvPr id="20" name="Freeform 19"/>
          <p:cNvSpPr/>
          <p:nvPr/>
        </p:nvSpPr>
        <p:spPr>
          <a:xfrm>
            <a:off x="4370843" y="4415637"/>
            <a:ext cx="224893" cy="213232"/>
          </a:xfrm>
          <a:custGeom>
            <a:avLst/>
            <a:gdLst>
              <a:gd name="connsiteX0" fmla="*/ 205516 w 402098"/>
              <a:gd name="connsiteY0" fmla="*/ 8935 h 381248"/>
              <a:gd name="connsiteX1" fmla="*/ 205516 w 402098"/>
              <a:gd name="connsiteY1" fmla="*/ 8935 h 381248"/>
              <a:gd name="connsiteX2" fmla="*/ 169774 w 402098"/>
              <a:gd name="connsiteY2" fmla="*/ 5957 h 381248"/>
              <a:gd name="connsiteX3" fmla="*/ 160839 w 402098"/>
              <a:gd name="connsiteY3" fmla="*/ 2978 h 381248"/>
              <a:gd name="connsiteX4" fmla="*/ 128075 w 402098"/>
              <a:gd name="connsiteY4" fmla="*/ 5957 h 381248"/>
              <a:gd name="connsiteX5" fmla="*/ 110204 w 402098"/>
              <a:gd name="connsiteY5" fmla="*/ 11914 h 381248"/>
              <a:gd name="connsiteX6" fmla="*/ 101269 w 402098"/>
              <a:gd name="connsiteY6" fmla="*/ 14892 h 381248"/>
              <a:gd name="connsiteX7" fmla="*/ 92333 w 402098"/>
              <a:gd name="connsiteY7" fmla="*/ 23828 h 381248"/>
              <a:gd name="connsiteX8" fmla="*/ 86376 w 402098"/>
              <a:gd name="connsiteY8" fmla="*/ 32763 h 381248"/>
              <a:gd name="connsiteX9" fmla="*/ 68505 w 402098"/>
              <a:gd name="connsiteY9" fmla="*/ 38720 h 381248"/>
              <a:gd name="connsiteX10" fmla="*/ 59570 w 402098"/>
              <a:gd name="connsiteY10" fmla="*/ 41699 h 381248"/>
              <a:gd name="connsiteX11" fmla="*/ 50634 w 402098"/>
              <a:gd name="connsiteY11" fmla="*/ 47656 h 381248"/>
              <a:gd name="connsiteX12" fmla="*/ 44677 w 402098"/>
              <a:gd name="connsiteY12" fmla="*/ 56591 h 381248"/>
              <a:gd name="connsiteX13" fmla="*/ 23828 w 402098"/>
              <a:gd name="connsiteY13" fmla="*/ 83398 h 381248"/>
              <a:gd name="connsiteX14" fmla="*/ 11914 w 402098"/>
              <a:gd name="connsiteY14" fmla="*/ 119140 h 381248"/>
              <a:gd name="connsiteX15" fmla="*/ 5957 w 402098"/>
              <a:gd name="connsiteY15" fmla="*/ 137011 h 381248"/>
              <a:gd name="connsiteX16" fmla="*/ 0 w 402098"/>
              <a:gd name="connsiteY16" fmla="*/ 163817 h 381248"/>
              <a:gd name="connsiteX17" fmla="*/ 2978 w 402098"/>
              <a:gd name="connsiteY17" fmla="*/ 241258 h 381248"/>
              <a:gd name="connsiteX18" fmla="*/ 8935 w 402098"/>
              <a:gd name="connsiteY18" fmla="*/ 250194 h 381248"/>
              <a:gd name="connsiteX19" fmla="*/ 14892 w 402098"/>
              <a:gd name="connsiteY19" fmla="*/ 271043 h 381248"/>
              <a:gd name="connsiteX20" fmla="*/ 20849 w 402098"/>
              <a:gd name="connsiteY20" fmla="*/ 279979 h 381248"/>
              <a:gd name="connsiteX21" fmla="*/ 23828 w 402098"/>
              <a:gd name="connsiteY21" fmla="*/ 288914 h 381248"/>
              <a:gd name="connsiteX22" fmla="*/ 32763 w 402098"/>
              <a:gd name="connsiteY22" fmla="*/ 294871 h 381248"/>
              <a:gd name="connsiteX23" fmla="*/ 44677 w 402098"/>
              <a:gd name="connsiteY23" fmla="*/ 306785 h 381248"/>
              <a:gd name="connsiteX24" fmla="*/ 53613 w 402098"/>
              <a:gd name="connsiteY24" fmla="*/ 315721 h 381248"/>
              <a:gd name="connsiteX25" fmla="*/ 71484 w 402098"/>
              <a:gd name="connsiteY25" fmla="*/ 324656 h 381248"/>
              <a:gd name="connsiteX26" fmla="*/ 83398 w 402098"/>
              <a:gd name="connsiteY26" fmla="*/ 339549 h 381248"/>
              <a:gd name="connsiteX27" fmla="*/ 89355 w 402098"/>
              <a:gd name="connsiteY27" fmla="*/ 348484 h 381248"/>
              <a:gd name="connsiteX28" fmla="*/ 98290 w 402098"/>
              <a:gd name="connsiteY28" fmla="*/ 354441 h 381248"/>
              <a:gd name="connsiteX29" fmla="*/ 160839 w 402098"/>
              <a:gd name="connsiteY29" fmla="*/ 363377 h 381248"/>
              <a:gd name="connsiteX30" fmla="*/ 169774 w 402098"/>
              <a:gd name="connsiteY30" fmla="*/ 366355 h 381248"/>
              <a:gd name="connsiteX31" fmla="*/ 187645 w 402098"/>
              <a:gd name="connsiteY31" fmla="*/ 378269 h 381248"/>
              <a:gd name="connsiteX32" fmla="*/ 196581 w 402098"/>
              <a:gd name="connsiteY32" fmla="*/ 381248 h 381248"/>
              <a:gd name="connsiteX33" fmla="*/ 256151 w 402098"/>
              <a:gd name="connsiteY33" fmla="*/ 378269 h 381248"/>
              <a:gd name="connsiteX34" fmla="*/ 271043 w 402098"/>
              <a:gd name="connsiteY34" fmla="*/ 375291 h 381248"/>
              <a:gd name="connsiteX35" fmla="*/ 297850 w 402098"/>
              <a:gd name="connsiteY35" fmla="*/ 372312 h 381248"/>
              <a:gd name="connsiteX36" fmla="*/ 306785 w 402098"/>
              <a:gd name="connsiteY36" fmla="*/ 369334 h 381248"/>
              <a:gd name="connsiteX37" fmla="*/ 312743 w 402098"/>
              <a:gd name="connsiteY37" fmla="*/ 363377 h 381248"/>
              <a:gd name="connsiteX38" fmla="*/ 321678 w 402098"/>
              <a:gd name="connsiteY38" fmla="*/ 357420 h 381248"/>
              <a:gd name="connsiteX39" fmla="*/ 327635 w 402098"/>
              <a:gd name="connsiteY39" fmla="*/ 348484 h 381248"/>
              <a:gd name="connsiteX40" fmla="*/ 345506 w 402098"/>
              <a:gd name="connsiteY40" fmla="*/ 339549 h 381248"/>
              <a:gd name="connsiteX41" fmla="*/ 357420 w 402098"/>
              <a:gd name="connsiteY41" fmla="*/ 333592 h 381248"/>
              <a:gd name="connsiteX42" fmla="*/ 363377 w 402098"/>
              <a:gd name="connsiteY42" fmla="*/ 324656 h 381248"/>
              <a:gd name="connsiteX43" fmla="*/ 369334 w 402098"/>
              <a:gd name="connsiteY43" fmla="*/ 303807 h 381248"/>
              <a:gd name="connsiteX44" fmla="*/ 384227 w 402098"/>
              <a:gd name="connsiteY44" fmla="*/ 285936 h 381248"/>
              <a:gd name="connsiteX45" fmla="*/ 396141 w 402098"/>
              <a:gd name="connsiteY45" fmla="*/ 268065 h 381248"/>
              <a:gd name="connsiteX46" fmla="*/ 402098 w 402098"/>
              <a:gd name="connsiteY46" fmla="*/ 259129 h 381248"/>
              <a:gd name="connsiteX47" fmla="*/ 399119 w 402098"/>
              <a:gd name="connsiteY47" fmla="*/ 148925 h 381248"/>
              <a:gd name="connsiteX48" fmla="*/ 396141 w 402098"/>
              <a:gd name="connsiteY48" fmla="*/ 139989 h 381248"/>
              <a:gd name="connsiteX49" fmla="*/ 390184 w 402098"/>
              <a:gd name="connsiteY49" fmla="*/ 107226 h 381248"/>
              <a:gd name="connsiteX50" fmla="*/ 381248 w 402098"/>
              <a:gd name="connsiteY50" fmla="*/ 98290 h 381248"/>
              <a:gd name="connsiteX51" fmla="*/ 372313 w 402098"/>
              <a:gd name="connsiteY51" fmla="*/ 80419 h 381248"/>
              <a:gd name="connsiteX52" fmla="*/ 363377 w 402098"/>
              <a:gd name="connsiteY52" fmla="*/ 71484 h 381248"/>
              <a:gd name="connsiteX53" fmla="*/ 351463 w 402098"/>
              <a:gd name="connsiteY53" fmla="*/ 53613 h 381248"/>
              <a:gd name="connsiteX54" fmla="*/ 336571 w 402098"/>
              <a:gd name="connsiteY54" fmla="*/ 35742 h 381248"/>
              <a:gd name="connsiteX55" fmla="*/ 324657 w 402098"/>
              <a:gd name="connsiteY55" fmla="*/ 32763 h 381248"/>
              <a:gd name="connsiteX56" fmla="*/ 294871 w 402098"/>
              <a:gd name="connsiteY56" fmla="*/ 23828 h 381248"/>
              <a:gd name="connsiteX57" fmla="*/ 285936 w 402098"/>
              <a:gd name="connsiteY57" fmla="*/ 14892 h 381248"/>
              <a:gd name="connsiteX58" fmla="*/ 265086 w 402098"/>
              <a:gd name="connsiteY58" fmla="*/ 8935 h 381248"/>
              <a:gd name="connsiteX59" fmla="*/ 256151 w 402098"/>
              <a:gd name="connsiteY59" fmla="*/ 2978 h 381248"/>
              <a:gd name="connsiteX60" fmla="*/ 247215 w 402098"/>
              <a:gd name="connsiteY60" fmla="*/ 0 h 381248"/>
              <a:gd name="connsiteX61" fmla="*/ 205516 w 402098"/>
              <a:gd name="connsiteY61" fmla="*/ 8935 h 38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02098" h="381248">
                <a:moveTo>
                  <a:pt x="205516" y="8935"/>
                </a:moveTo>
                <a:lnTo>
                  <a:pt x="205516" y="8935"/>
                </a:lnTo>
                <a:cubicBezTo>
                  <a:pt x="193602" y="7942"/>
                  <a:pt x="181624" y="7537"/>
                  <a:pt x="169774" y="5957"/>
                </a:cubicBezTo>
                <a:cubicBezTo>
                  <a:pt x="166662" y="5542"/>
                  <a:pt x="163979" y="2978"/>
                  <a:pt x="160839" y="2978"/>
                </a:cubicBezTo>
                <a:cubicBezTo>
                  <a:pt x="149873" y="2978"/>
                  <a:pt x="138996" y="4964"/>
                  <a:pt x="128075" y="5957"/>
                </a:cubicBezTo>
                <a:lnTo>
                  <a:pt x="110204" y="11914"/>
                </a:lnTo>
                <a:lnTo>
                  <a:pt x="101269" y="14892"/>
                </a:lnTo>
                <a:cubicBezTo>
                  <a:pt x="98290" y="17871"/>
                  <a:pt x="95030" y="20592"/>
                  <a:pt x="92333" y="23828"/>
                </a:cubicBezTo>
                <a:cubicBezTo>
                  <a:pt x="90041" y="26578"/>
                  <a:pt x="89412" y="30866"/>
                  <a:pt x="86376" y="32763"/>
                </a:cubicBezTo>
                <a:cubicBezTo>
                  <a:pt x="81051" y="36091"/>
                  <a:pt x="74462" y="36734"/>
                  <a:pt x="68505" y="38720"/>
                </a:cubicBezTo>
                <a:cubicBezTo>
                  <a:pt x="65527" y="39713"/>
                  <a:pt x="62182" y="39958"/>
                  <a:pt x="59570" y="41699"/>
                </a:cubicBezTo>
                <a:lnTo>
                  <a:pt x="50634" y="47656"/>
                </a:lnTo>
                <a:cubicBezTo>
                  <a:pt x="48648" y="50634"/>
                  <a:pt x="46969" y="53841"/>
                  <a:pt x="44677" y="56591"/>
                </a:cubicBezTo>
                <a:cubicBezTo>
                  <a:pt x="36112" y="66869"/>
                  <a:pt x="28845" y="68346"/>
                  <a:pt x="23828" y="83398"/>
                </a:cubicBezTo>
                <a:lnTo>
                  <a:pt x="11914" y="119140"/>
                </a:lnTo>
                <a:lnTo>
                  <a:pt x="5957" y="137011"/>
                </a:lnTo>
                <a:cubicBezTo>
                  <a:pt x="1750" y="153836"/>
                  <a:pt x="3781" y="144911"/>
                  <a:pt x="0" y="163817"/>
                </a:cubicBezTo>
                <a:cubicBezTo>
                  <a:pt x="993" y="189631"/>
                  <a:pt x="320" y="215562"/>
                  <a:pt x="2978" y="241258"/>
                </a:cubicBezTo>
                <a:cubicBezTo>
                  <a:pt x="3346" y="244819"/>
                  <a:pt x="7525" y="246904"/>
                  <a:pt x="8935" y="250194"/>
                </a:cubicBezTo>
                <a:cubicBezTo>
                  <a:pt x="14656" y="263543"/>
                  <a:pt x="9101" y="259460"/>
                  <a:pt x="14892" y="271043"/>
                </a:cubicBezTo>
                <a:cubicBezTo>
                  <a:pt x="16493" y="274245"/>
                  <a:pt x="19248" y="276777"/>
                  <a:pt x="20849" y="279979"/>
                </a:cubicBezTo>
                <a:cubicBezTo>
                  <a:pt x="22253" y="282787"/>
                  <a:pt x="21867" y="286462"/>
                  <a:pt x="23828" y="288914"/>
                </a:cubicBezTo>
                <a:cubicBezTo>
                  <a:pt x="26064" y="291709"/>
                  <a:pt x="29785" y="292885"/>
                  <a:pt x="32763" y="294871"/>
                </a:cubicBezTo>
                <a:cubicBezTo>
                  <a:pt x="38437" y="311893"/>
                  <a:pt x="31061" y="297708"/>
                  <a:pt x="44677" y="306785"/>
                </a:cubicBezTo>
                <a:cubicBezTo>
                  <a:pt x="48182" y="309122"/>
                  <a:pt x="50377" y="313024"/>
                  <a:pt x="53613" y="315721"/>
                </a:cubicBezTo>
                <a:cubicBezTo>
                  <a:pt x="61312" y="322137"/>
                  <a:pt x="62527" y="321671"/>
                  <a:pt x="71484" y="324656"/>
                </a:cubicBezTo>
                <a:cubicBezTo>
                  <a:pt x="77281" y="342051"/>
                  <a:pt x="69926" y="326078"/>
                  <a:pt x="83398" y="339549"/>
                </a:cubicBezTo>
                <a:cubicBezTo>
                  <a:pt x="85929" y="342080"/>
                  <a:pt x="86824" y="345953"/>
                  <a:pt x="89355" y="348484"/>
                </a:cubicBezTo>
                <a:cubicBezTo>
                  <a:pt x="91886" y="351015"/>
                  <a:pt x="95019" y="352987"/>
                  <a:pt x="98290" y="354441"/>
                </a:cubicBezTo>
                <a:cubicBezTo>
                  <a:pt x="120899" y="364490"/>
                  <a:pt x="132291" y="361473"/>
                  <a:pt x="160839" y="363377"/>
                </a:cubicBezTo>
                <a:cubicBezTo>
                  <a:pt x="163817" y="364370"/>
                  <a:pt x="167030" y="364830"/>
                  <a:pt x="169774" y="366355"/>
                </a:cubicBezTo>
                <a:cubicBezTo>
                  <a:pt x="176032" y="369832"/>
                  <a:pt x="180853" y="376005"/>
                  <a:pt x="187645" y="378269"/>
                </a:cubicBezTo>
                <a:lnTo>
                  <a:pt x="196581" y="381248"/>
                </a:lnTo>
                <a:cubicBezTo>
                  <a:pt x="216438" y="380255"/>
                  <a:pt x="236333" y="379854"/>
                  <a:pt x="256151" y="378269"/>
                </a:cubicBezTo>
                <a:cubicBezTo>
                  <a:pt x="261197" y="377865"/>
                  <a:pt x="266032" y="376007"/>
                  <a:pt x="271043" y="375291"/>
                </a:cubicBezTo>
                <a:cubicBezTo>
                  <a:pt x="279943" y="374020"/>
                  <a:pt x="288914" y="373305"/>
                  <a:pt x="297850" y="372312"/>
                </a:cubicBezTo>
                <a:cubicBezTo>
                  <a:pt x="300828" y="371319"/>
                  <a:pt x="304093" y="370949"/>
                  <a:pt x="306785" y="369334"/>
                </a:cubicBezTo>
                <a:cubicBezTo>
                  <a:pt x="309193" y="367889"/>
                  <a:pt x="310550" y="365131"/>
                  <a:pt x="312743" y="363377"/>
                </a:cubicBezTo>
                <a:cubicBezTo>
                  <a:pt x="315538" y="361141"/>
                  <a:pt x="318700" y="359406"/>
                  <a:pt x="321678" y="357420"/>
                </a:cubicBezTo>
                <a:cubicBezTo>
                  <a:pt x="323664" y="354441"/>
                  <a:pt x="325104" y="351015"/>
                  <a:pt x="327635" y="348484"/>
                </a:cubicBezTo>
                <a:cubicBezTo>
                  <a:pt x="334790" y="341329"/>
                  <a:pt x="337027" y="343183"/>
                  <a:pt x="345506" y="339549"/>
                </a:cubicBezTo>
                <a:cubicBezTo>
                  <a:pt x="349587" y="337800"/>
                  <a:pt x="353449" y="335578"/>
                  <a:pt x="357420" y="333592"/>
                </a:cubicBezTo>
                <a:cubicBezTo>
                  <a:pt x="359406" y="330613"/>
                  <a:pt x="361967" y="327946"/>
                  <a:pt x="363377" y="324656"/>
                </a:cubicBezTo>
                <a:cubicBezTo>
                  <a:pt x="369098" y="311307"/>
                  <a:pt x="363543" y="315390"/>
                  <a:pt x="369334" y="303807"/>
                </a:cubicBezTo>
                <a:cubicBezTo>
                  <a:pt x="375721" y="291032"/>
                  <a:pt x="375002" y="297796"/>
                  <a:pt x="384227" y="285936"/>
                </a:cubicBezTo>
                <a:cubicBezTo>
                  <a:pt x="388623" y="280285"/>
                  <a:pt x="392170" y="274022"/>
                  <a:pt x="396141" y="268065"/>
                </a:cubicBezTo>
                <a:lnTo>
                  <a:pt x="402098" y="259129"/>
                </a:lnTo>
                <a:cubicBezTo>
                  <a:pt x="401105" y="222394"/>
                  <a:pt x="400954" y="185627"/>
                  <a:pt x="399119" y="148925"/>
                </a:cubicBezTo>
                <a:cubicBezTo>
                  <a:pt x="398962" y="145789"/>
                  <a:pt x="396703" y="143078"/>
                  <a:pt x="396141" y="139989"/>
                </a:cubicBezTo>
                <a:cubicBezTo>
                  <a:pt x="395937" y="138866"/>
                  <a:pt x="394452" y="113628"/>
                  <a:pt x="390184" y="107226"/>
                </a:cubicBezTo>
                <a:cubicBezTo>
                  <a:pt x="387847" y="103721"/>
                  <a:pt x="384227" y="101269"/>
                  <a:pt x="381248" y="98290"/>
                </a:cubicBezTo>
                <a:cubicBezTo>
                  <a:pt x="378263" y="89335"/>
                  <a:pt x="378728" y="88117"/>
                  <a:pt x="372313" y="80419"/>
                </a:cubicBezTo>
                <a:cubicBezTo>
                  <a:pt x="369616" y="77183"/>
                  <a:pt x="365963" y="74809"/>
                  <a:pt x="363377" y="71484"/>
                </a:cubicBezTo>
                <a:cubicBezTo>
                  <a:pt x="358981" y="65833"/>
                  <a:pt x="355434" y="59570"/>
                  <a:pt x="351463" y="53613"/>
                </a:cubicBezTo>
                <a:cubicBezTo>
                  <a:pt x="347667" y="47919"/>
                  <a:pt x="342746" y="39271"/>
                  <a:pt x="336571" y="35742"/>
                </a:cubicBezTo>
                <a:cubicBezTo>
                  <a:pt x="333017" y="33711"/>
                  <a:pt x="328578" y="33939"/>
                  <a:pt x="324657" y="32763"/>
                </a:cubicBezTo>
                <a:cubicBezTo>
                  <a:pt x="288423" y="21893"/>
                  <a:pt x="322315" y="30688"/>
                  <a:pt x="294871" y="23828"/>
                </a:cubicBezTo>
                <a:cubicBezTo>
                  <a:pt x="291893" y="20849"/>
                  <a:pt x="289441" y="17229"/>
                  <a:pt x="285936" y="14892"/>
                </a:cubicBezTo>
                <a:cubicBezTo>
                  <a:pt x="283375" y="13185"/>
                  <a:pt x="266670" y="9331"/>
                  <a:pt x="265086" y="8935"/>
                </a:cubicBezTo>
                <a:cubicBezTo>
                  <a:pt x="262108" y="6949"/>
                  <a:pt x="259353" y="4579"/>
                  <a:pt x="256151" y="2978"/>
                </a:cubicBezTo>
                <a:cubicBezTo>
                  <a:pt x="253343" y="1574"/>
                  <a:pt x="250355" y="0"/>
                  <a:pt x="247215" y="0"/>
                </a:cubicBezTo>
                <a:cubicBezTo>
                  <a:pt x="165441" y="0"/>
                  <a:pt x="212466" y="7446"/>
                  <a:pt x="205516" y="8935"/>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mic Sans MS" pitchFamily="66" charset="0"/>
            </a:endParaRPr>
          </a:p>
        </p:txBody>
      </p:sp>
      <p:sp>
        <p:nvSpPr>
          <p:cNvPr id="21" name="Freeform 20"/>
          <p:cNvSpPr/>
          <p:nvPr/>
        </p:nvSpPr>
        <p:spPr bwMode="auto">
          <a:xfrm>
            <a:off x="4634685" y="4124243"/>
            <a:ext cx="6659" cy="165147"/>
          </a:xfrm>
          <a:custGeom>
            <a:avLst/>
            <a:gdLst>
              <a:gd name="connsiteX0" fmla="*/ 4762 w 11906"/>
              <a:gd name="connsiteY0" fmla="*/ 295275 h 295275"/>
              <a:gd name="connsiteX1" fmla="*/ 11906 w 11906"/>
              <a:gd name="connsiteY1" fmla="*/ 157163 h 295275"/>
              <a:gd name="connsiteX2" fmla="*/ 0 w 11906"/>
              <a:gd name="connsiteY2" fmla="*/ 0 h 295275"/>
            </a:gdLst>
            <a:ahLst/>
            <a:cxnLst>
              <a:cxn ang="0">
                <a:pos x="connsiteX0" y="connsiteY0"/>
              </a:cxn>
              <a:cxn ang="0">
                <a:pos x="connsiteX1" y="connsiteY1"/>
              </a:cxn>
              <a:cxn ang="0">
                <a:pos x="connsiteX2" y="connsiteY2"/>
              </a:cxn>
            </a:cxnLst>
            <a:rect l="l" t="t" r="r" b="b"/>
            <a:pathLst>
              <a:path w="11906" h="295275">
                <a:moveTo>
                  <a:pt x="4762" y="295275"/>
                </a:moveTo>
                <a:lnTo>
                  <a:pt x="11906" y="157163"/>
                </a:lnTo>
                <a:lnTo>
                  <a:pt x="0" y="0"/>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22" name="Freeform 21"/>
          <p:cNvSpPr/>
          <p:nvPr/>
        </p:nvSpPr>
        <p:spPr>
          <a:xfrm>
            <a:off x="4436948" y="3863834"/>
            <a:ext cx="25571" cy="349003"/>
          </a:xfrm>
          <a:custGeom>
            <a:avLst/>
            <a:gdLst>
              <a:gd name="connsiteX0" fmla="*/ 0 w 0"/>
              <a:gd name="connsiteY0" fmla="*/ 464344 h 464344"/>
              <a:gd name="connsiteX1" fmla="*/ 0 w 0"/>
              <a:gd name="connsiteY1" fmla="*/ 464344 h 464344"/>
              <a:gd name="connsiteX2" fmla="*/ 0 w 0"/>
              <a:gd name="connsiteY2" fmla="*/ 0 h 464344"/>
              <a:gd name="connsiteX3" fmla="*/ 0 w 0"/>
              <a:gd name="connsiteY3" fmla="*/ 0 h 464344"/>
            </a:gdLst>
            <a:ahLst/>
            <a:cxnLst>
              <a:cxn ang="0">
                <a:pos x="connsiteX0" y="connsiteY0"/>
              </a:cxn>
              <a:cxn ang="0">
                <a:pos x="connsiteX1" y="connsiteY1"/>
              </a:cxn>
              <a:cxn ang="0">
                <a:pos x="connsiteX2" y="connsiteY2"/>
              </a:cxn>
              <a:cxn ang="0">
                <a:pos x="connsiteX3" y="connsiteY3"/>
              </a:cxn>
            </a:cxnLst>
            <a:rect l="l" t="t" r="r" b="b"/>
            <a:pathLst>
              <a:path h="464344">
                <a:moveTo>
                  <a:pt x="0" y="464344"/>
                </a:moveTo>
                <a:lnTo>
                  <a:pt x="0" y="464344"/>
                </a:lnTo>
                <a:lnTo>
                  <a:pt x="0" y="0"/>
                </a:lnTo>
                <a:lnTo>
                  <a:pt x="0" y="0"/>
                </a:ln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3" name="Freeform 22"/>
          <p:cNvSpPr/>
          <p:nvPr/>
        </p:nvSpPr>
        <p:spPr bwMode="auto">
          <a:xfrm>
            <a:off x="4239131" y="4125576"/>
            <a:ext cx="403545" cy="163815"/>
          </a:xfrm>
          <a:custGeom>
            <a:avLst/>
            <a:gdLst>
              <a:gd name="connsiteX0" fmla="*/ 0 w 721519"/>
              <a:gd name="connsiteY0" fmla="*/ 0 h 292893"/>
              <a:gd name="connsiteX1" fmla="*/ 142875 w 721519"/>
              <a:gd name="connsiteY1" fmla="*/ 52387 h 292893"/>
              <a:gd name="connsiteX2" fmla="*/ 314325 w 721519"/>
              <a:gd name="connsiteY2" fmla="*/ 119062 h 292893"/>
              <a:gd name="connsiteX3" fmla="*/ 511969 w 721519"/>
              <a:gd name="connsiteY3" fmla="*/ 214312 h 292893"/>
              <a:gd name="connsiteX4" fmla="*/ 571500 w 721519"/>
              <a:gd name="connsiteY4" fmla="*/ 226218 h 292893"/>
              <a:gd name="connsiteX5" fmla="*/ 721519 w 721519"/>
              <a:gd name="connsiteY5" fmla="*/ 292893 h 29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519" h="292893">
                <a:moveTo>
                  <a:pt x="0" y="0"/>
                </a:moveTo>
                <a:lnTo>
                  <a:pt x="142875" y="52387"/>
                </a:lnTo>
                <a:lnTo>
                  <a:pt x="314325" y="119062"/>
                </a:lnTo>
                <a:lnTo>
                  <a:pt x="511969" y="214312"/>
                </a:lnTo>
                <a:lnTo>
                  <a:pt x="571500" y="226218"/>
                </a:lnTo>
                <a:lnTo>
                  <a:pt x="721519" y="292893"/>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24" name="Freeform 23"/>
          <p:cNvSpPr/>
          <p:nvPr/>
        </p:nvSpPr>
        <p:spPr bwMode="auto">
          <a:xfrm>
            <a:off x="4239131" y="4121580"/>
            <a:ext cx="404877" cy="169143"/>
          </a:xfrm>
          <a:custGeom>
            <a:avLst/>
            <a:gdLst>
              <a:gd name="connsiteX0" fmla="*/ 723900 w 723900"/>
              <a:gd name="connsiteY0" fmla="*/ 0 h 302419"/>
              <a:gd name="connsiteX1" fmla="*/ 552450 w 723900"/>
              <a:gd name="connsiteY1" fmla="*/ 80962 h 302419"/>
              <a:gd name="connsiteX2" fmla="*/ 354807 w 723900"/>
              <a:gd name="connsiteY2" fmla="*/ 142875 h 302419"/>
              <a:gd name="connsiteX3" fmla="*/ 307182 w 723900"/>
              <a:gd name="connsiteY3" fmla="*/ 173831 h 302419"/>
              <a:gd name="connsiteX4" fmla="*/ 142875 w 723900"/>
              <a:gd name="connsiteY4" fmla="*/ 230981 h 302419"/>
              <a:gd name="connsiteX5" fmla="*/ 0 w 723900"/>
              <a:gd name="connsiteY5" fmla="*/ 302419 h 30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00" h="302419">
                <a:moveTo>
                  <a:pt x="723900" y="0"/>
                </a:moveTo>
                <a:lnTo>
                  <a:pt x="552450" y="80962"/>
                </a:lnTo>
                <a:lnTo>
                  <a:pt x="354807" y="142875"/>
                </a:lnTo>
                <a:lnTo>
                  <a:pt x="307182" y="173831"/>
                </a:lnTo>
                <a:lnTo>
                  <a:pt x="142875" y="230981"/>
                </a:lnTo>
                <a:lnTo>
                  <a:pt x="0" y="302419"/>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25" name="Freeform 24"/>
          <p:cNvSpPr/>
          <p:nvPr/>
        </p:nvSpPr>
        <p:spPr bwMode="auto">
          <a:xfrm>
            <a:off x="4241794" y="4122912"/>
            <a:ext cx="6659" cy="170474"/>
          </a:xfrm>
          <a:custGeom>
            <a:avLst/>
            <a:gdLst>
              <a:gd name="connsiteX0" fmla="*/ 4762 w 11906"/>
              <a:gd name="connsiteY0" fmla="*/ 304800 h 304800"/>
              <a:gd name="connsiteX1" fmla="*/ 0 w 11906"/>
              <a:gd name="connsiteY1" fmla="*/ 250031 h 304800"/>
              <a:gd name="connsiteX2" fmla="*/ 11906 w 11906"/>
              <a:gd name="connsiteY2" fmla="*/ 95250 h 304800"/>
              <a:gd name="connsiteX3" fmla="*/ 9525 w 11906"/>
              <a:gd name="connsiteY3" fmla="*/ 0 h 304800"/>
            </a:gdLst>
            <a:ahLst/>
            <a:cxnLst>
              <a:cxn ang="0">
                <a:pos x="connsiteX0" y="connsiteY0"/>
              </a:cxn>
              <a:cxn ang="0">
                <a:pos x="connsiteX1" y="connsiteY1"/>
              </a:cxn>
              <a:cxn ang="0">
                <a:pos x="connsiteX2" y="connsiteY2"/>
              </a:cxn>
              <a:cxn ang="0">
                <a:pos x="connsiteX3" y="connsiteY3"/>
              </a:cxn>
            </a:cxnLst>
            <a:rect l="l" t="t" r="r" b="b"/>
            <a:pathLst>
              <a:path w="11906" h="304800">
                <a:moveTo>
                  <a:pt x="4762" y="304800"/>
                </a:moveTo>
                <a:lnTo>
                  <a:pt x="0" y="250031"/>
                </a:lnTo>
                <a:lnTo>
                  <a:pt x="11906" y="95250"/>
                </a:lnTo>
                <a:cubicBezTo>
                  <a:pt x="11112" y="63500"/>
                  <a:pt x="10319" y="31750"/>
                  <a:pt x="9525" y="0"/>
                </a:cubicBez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26" name="Freeform 25"/>
          <p:cNvSpPr/>
          <p:nvPr/>
        </p:nvSpPr>
        <p:spPr>
          <a:xfrm>
            <a:off x="4226812" y="3736555"/>
            <a:ext cx="414990" cy="129261"/>
          </a:xfrm>
          <a:custGeom>
            <a:avLst/>
            <a:gdLst>
              <a:gd name="connsiteX0" fmla="*/ 0 w 741982"/>
              <a:gd name="connsiteY0" fmla="*/ 231112 h 241236"/>
              <a:gd name="connsiteX1" fmla="*/ 0 w 741982"/>
              <a:gd name="connsiteY1" fmla="*/ 231112 h 241236"/>
              <a:gd name="connsiteX2" fmla="*/ 728506 w 741982"/>
              <a:gd name="connsiteY2" fmla="*/ 226088 h 241236"/>
              <a:gd name="connsiteX3" fmla="*/ 723482 w 741982"/>
              <a:gd name="connsiteY3" fmla="*/ 185895 h 241236"/>
              <a:gd name="connsiteX4" fmla="*/ 718457 w 741982"/>
              <a:gd name="connsiteY4" fmla="*/ 165798 h 241236"/>
              <a:gd name="connsiteX5" fmla="*/ 703385 w 741982"/>
              <a:gd name="connsiteY5" fmla="*/ 155750 h 241236"/>
              <a:gd name="connsiteX6" fmla="*/ 678264 w 741982"/>
              <a:gd name="connsiteY6" fmla="*/ 130629 h 241236"/>
              <a:gd name="connsiteX7" fmla="*/ 653143 w 741982"/>
              <a:gd name="connsiteY7" fmla="*/ 100484 h 241236"/>
              <a:gd name="connsiteX8" fmla="*/ 638071 w 741982"/>
              <a:gd name="connsiteY8" fmla="*/ 90435 h 241236"/>
              <a:gd name="connsiteX9" fmla="*/ 612950 w 741982"/>
              <a:gd name="connsiteY9" fmla="*/ 70339 h 241236"/>
              <a:gd name="connsiteX10" fmla="*/ 582805 w 741982"/>
              <a:gd name="connsiteY10" fmla="*/ 60290 h 241236"/>
              <a:gd name="connsiteX11" fmla="*/ 552660 w 741982"/>
              <a:gd name="connsiteY11" fmla="*/ 45218 h 241236"/>
              <a:gd name="connsiteX12" fmla="*/ 527539 w 741982"/>
              <a:gd name="connsiteY12" fmla="*/ 40194 h 241236"/>
              <a:gd name="connsiteX13" fmla="*/ 512466 w 741982"/>
              <a:gd name="connsiteY13" fmla="*/ 35169 h 241236"/>
              <a:gd name="connsiteX14" fmla="*/ 487345 w 741982"/>
              <a:gd name="connsiteY14" fmla="*/ 30145 h 241236"/>
              <a:gd name="connsiteX15" fmla="*/ 457200 w 741982"/>
              <a:gd name="connsiteY15" fmla="*/ 20097 h 241236"/>
              <a:gd name="connsiteX16" fmla="*/ 406959 w 741982"/>
              <a:gd name="connsiteY16" fmla="*/ 10048 h 241236"/>
              <a:gd name="connsiteX17" fmla="*/ 391886 w 741982"/>
              <a:gd name="connsiteY17" fmla="*/ 5024 h 241236"/>
              <a:gd name="connsiteX18" fmla="*/ 356717 w 741982"/>
              <a:gd name="connsiteY18" fmla="*/ 0 h 241236"/>
              <a:gd name="connsiteX19" fmla="*/ 205992 w 741982"/>
              <a:gd name="connsiteY19" fmla="*/ 5024 h 241236"/>
              <a:gd name="connsiteX20" fmla="*/ 160774 w 741982"/>
              <a:gd name="connsiteY20" fmla="*/ 25121 h 241236"/>
              <a:gd name="connsiteX21" fmla="*/ 120581 w 741982"/>
              <a:gd name="connsiteY21" fmla="*/ 35169 h 241236"/>
              <a:gd name="connsiteX22" fmla="*/ 75363 w 741982"/>
              <a:gd name="connsiteY22" fmla="*/ 60290 h 241236"/>
              <a:gd name="connsiteX23" fmla="*/ 60290 w 741982"/>
              <a:gd name="connsiteY23" fmla="*/ 70339 h 241236"/>
              <a:gd name="connsiteX24" fmla="*/ 50242 w 741982"/>
              <a:gd name="connsiteY24" fmla="*/ 105508 h 241236"/>
              <a:gd name="connsiteX25" fmla="*/ 40194 w 741982"/>
              <a:gd name="connsiteY25" fmla="*/ 120580 h 241236"/>
              <a:gd name="connsiteX26" fmla="*/ 35170 w 741982"/>
              <a:gd name="connsiteY26" fmla="*/ 150725 h 241236"/>
              <a:gd name="connsiteX27" fmla="*/ 30145 w 741982"/>
              <a:gd name="connsiteY27" fmla="*/ 165798 h 241236"/>
              <a:gd name="connsiteX28" fmla="*/ 25121 w 741982"/>
              <a:gd name="connsiteY28" fmla="*/ 190919 h 241236"/>
              <a:gd name="connsiteX29" fmla="*/ 15073 w 741982"/>
              <a:gd name="connsiteY29" fmla="*/ 226088 h 241236"/>
              <a:gd name="connsiteX30" fmla="*/ 0 w 741982"/>
              <a:gd name="connsiteY30" fmla="*/ 231112 h 241236"/>
              <a:gd name="connsiteX31" fmla="*/ 0 w 741982"/>
              <a:gd name="connsiteY31" fmla="*/ 231112 h 241236"/>
              <a:gd name="connsiteX0" fmla="*/ 728506 w 819946"/>
              <a:gd name="connsiteY0" fmla="*/ 226088 h 317528"/>
              <a:gd name="connsiteX1" fmla="*/ 723482 w 819946"/>
              <a:gd name="connsiteY1" fmla="*/ 185895 h 317528"/>
              <a:gd name="connsiteX2" fmla="*/ 718457 w 819946"/>
              <a:gd name="connsiteY2" fmla="*/ 165798 h 317528"/>
              <a:gd name="connsiteX3" fmla="*/ 703385 w 819946"/>
              <a:gd name="connsiteY3" fmla="*/ 155750 h 317528"/>
              <a:gd name="connsiteX4" fmla="*/ 678264 w 819946"/>
              <a:gd name="connsiteY4" fmla="*/ 130629 h 317528"/>
              <a:gd name="connsiteX5" fmla="*/ 653143 w 819946"/>
              <a:gd name="connsiteY5" fmla="*/ 100484 h 317528"/>
              <a:gd name="connsiteX6" fmla="*/ 638071 w 819946"/>
              <a:gd name="connsiteY6" fmla="*/ 90435 h 317528"/>
              <a:gd name="connsiteX7" fmla="*/ 612950 w 819946"/>
              <a:gd name="connsiteY7" fmla="*/ 70339 h 317528"/>
              <a:gd name="connsiteX8" fmla="*/ 582805 w 819946"/>
              <a:gd name="connsiteY8" fmla="*/ 60290 h 317528"/>
              <a:gd name="connsiteX9" fmla="*/ 552660 w 819946"/>
              <a:gd name="connsiteY9" fmla="*/ 45218 h 317528"/>
              <a:gd name="connsiteX10" fmla="*/ 527539 w 819946"/>
              <a:gd name="connsiteY10" fmla="*/ 40194 h 317528"/>
              <a:gd name="connsiteX11" fmla="*/ 512466 w 819946"/>
              <a:gd name="connsiteY11" fmla="*/ 35169 h 317528"/>
              <a:gd name="connsiteX12" fmla="*/ 487345 w 819946"/>
              <a:gd name="connsiteY12" fmla="*/ 30145 h 317528"/>
              <a:gd name="connsiteX13" fmla="*/ 457200 w 819946"/>
              <a:gd name="connsiteY13" fmla="*/ 20097 h 317528"/>
              <a:gd name="connsiteX14" fmla="*/ 406959 w 819946"/>
              <a:gd name="connsiteY14" fmla="*/ 10048 h 317528"/>
              <a:gd name="connsiteX15" fmla="*/ 391886 w 819946"/>
              <a:gd name="connsiteY15" fmla="*/ 5024 h 317528"/>
              <a:gd name="connsiteX16" fmla="*/ 356717 w 819946"/>
              <a:gd name="connsiteY16" fmla="*/ 0 h 317528"/>
              <a:gd name="connsiteX17" fmla="*/ 205992 w 819946"/>
              <a:gd name="connsiteY17" fmla="*/ 5024 h 317528"/>
              <a:gd name="connsiteX18" fmla="*/ 160774 w 819946"/>
              <a:gd name="connsiteY18" fmla="*/ 25121 h 317528"/>
              <a:gd name="connsiteX19" fmla="*/ 120581 w 819946"/>
              <a:gd name="connsiteY19" fmla="*/ 35169 h 317528"/>
              <a:gd name="connsiteX20" fmla="*/ 75363 w 819946"/>
              <a:gd name="connsiteY20" fmla="*/ 60290 h 317528"/>
              <a:gd name="connsiteX21" fmla="*/ 60290 w 819946"/>
              <a:gd name="connsiteY21" fmla="*/ 70339 h 317528"/>
              <a:gd name="connsiteX22" fmla="*/ 50242 w 819946"/>
              <a:gd name="connsiteY22" fmla="*/ 105508 h 317528"/>
              <a:gd name="connsiteX23" fmla="*/ 40194 w 819946"/>
              <a:gd name="connsiteY23" fmla="*/ 120580 h 317528"/>
              <a:gd name="connsiteX24" fmla="*/ 35170 w 819946"/>
              <a:gd name="connsiteY24" fmla="*/ 150725 h 317528"/>
              <a:gd name="connsiteX25" fmla="*/ 30145 w 819946"/>
              <a:gd name="connsiteY25" fmla="*/ 165798 h 317528"/>
              <a:gd name="connsiteX26" fmla="*/ 25121 w 819946"/>
              <a:gd name="connsiteY26" fmla="*/ 190919 h 317528"/>
              <a:gd name="connsiteX27" fmla="*/ 15073 w 819946"/>
              <a:gd name="connsiteY27" fmla="*/ 226088 h 317528"/>
              <a:gd name="connsiteX28" fmla="*/ 0 w 819946"/>
              <a:gd name="connsiteY28" fmla="*/ 231112 h 317528"/>
              <a:gd name="connsiteX29" fmla="*/ 0 w 819946"/>
              <a:gd name="connsiteY29" fmla="*/ 231112 h 317528"/>
              <a:gd name="connsiteX30" fmla="*/ 0 w 819946"/>
              <a:gd name="connsiteY30" fmla="*/ 231112 h 317528"/>
              <a:gd name="connsiteX31" fmla="*/ 819946 w 819946"/>
              <a:gd name="connsiteY31" fmla="*/ 317528 h 317528"/>
              <a:gd name="connsiteX0" fmla="*/ 728506 w 741982"/>
              <a:gd name="connsiteY0" fmla="*/ 226088 h 231112"/>
              <a:gd name="connsiteX1" fmla="*/ 723482 w 741982"/>
              <a:gd name="connsiteY1" fmla="*/ 185895 h 231112"/>
              <a:gd name="connsiteX2" fmla="*/ 718457 w 741982"/>
              <a:gd name="connsiteY2" fmla="*/ 165798 h 231112"/>
              <a:gd name="connsiteX3" fmla="*/ 703385 w 741982"/>
              <a:gd name="connsiteY3" fmla="*/ 155750 h 231112"/>
              <a:gd name="connsiteX4" fmla="*/ 678264 w 741982"/>
              <a:gd name="connsiteY4" fmla="*/ 130629 h 231112"/>
              <a:gd name="connsiteX5" fmla="*/ 653143 w 741982"/>
              <a:gd name="connsiteY5" fmla="*/ 100484 h 231112"/>
              <a:gd name="connsiteX6" fmla="*/ 638071 w 741982"/>
              <a:gd name="connsiteY6" fmla="*/ 90435 h 231112"/>
              <a:gd name="connsiteX7" fmla="*/ 612950 w 741982"/>
              <a:gd name="connsiteY7" fmla="*/ 70339 h 231112"/>
              <a:gd name="connsiteX8" fmla="*/ 582805 w 741982"/>
              <a:gd name="connsiteY8" fmla="*/ 60290 h 231112"/>
              <a:gd name="connsiteX9" fmla="*/ 552660 w 741982"/>
              <a:gd name="connsiteY9" fmla="*/ 45218 h 231112"/>
              <a:gd name="connsiteX10" fmla="*/ 527539 w 741982"/>
              <a:gd name="connsiteY10" fmla="*/ 40194 h 231112"/>
              <a:gd name="connsiteX11" fmla="*/ 512466 w 741982"/>
              <a:gd name="connsiteY11" fmla="*/ 35169 h 231112"/>
              <a:gd name="connsiteX12" fmla="*/ 487345 w 741982"/>
              <a:gd name="connsiteY12" fmla="*/ 30145 h 231112"/>
              <a:gd name="connsiteX13" fmla="*/ 457200 w 741982"/>
              <a:gd name="connsiteY13" fmla="*/ 20097 h 231112"/>
              <a:gd name="connsiteX14" fmla="*/ 406959 w 741982"/>
              <a:gd name="connsiteY14" fmla="*/ 10048 h 231112"/>
              <a:gd name="connsiteX15" fmla="*/ 391886 w 741982"/>
              <a:gd name="connsiteY15" fmla="*/ 5024 h 231112"/>
              <a:gd name="connsiteX16" fmla="*/ 356717 w 741982"/>
              <a:gd name="connsiteY16" fmla="*/ 0 h 231112"/>
              <a:gd name="connsiteX17" fmla="*/ 205992 w 741982"/>
              <a:gd name="connsiteY17" fmla="*/ 5024 h 231112"/>
              <a:gd name="connsiteX18" fmla="*/ 160774 w 741982"/>
              <a:gd name="connsiteY18" fmla="*/ 25121 h 231112"/>
              <a:gd name="connsiteX19" fmla="*/ 120581 w 741982"/>
              <a:gd name="connsiteY19" fmla="*/ 35169 h 231112"/>
              <a:gd name="connsiteX20" fmla="*/ 75363 w 741982"/>
              <a:gd name="connsiteY20" fmla="*/ 60290 h 231112"/>
              <a:gd name="connsiteX21" fmla="*/ 60290 w 741982"/>
              <a:gd name="connsiteY21" fmla="*/ 70339 h 231112"/>
              <a:gd name="connsiteX22" fmla="*/ 50242 w 741982"/>
              <a:gd name="connsiteY22" fmla="*/ 105508 h 231112"/>
              <a:gd name="connsiteX23" fmla="*/ 40194 w 741982"/>
              <a:gd name="connsiteY23" fmla="*/ 120580 h 231112"/>
              <a:gd name="connsiteX24" fmla="*/ 35170 w 741982"/>
              <a:gd name="connsiteY24" fmla="*/ 150725 h 231112"/>
              <a:gd name="connsiteX25" fmla="*/ 30145 w 741982"/>
              <a:gd name="connsiteY25" fmla="*/ 165798 h 231112"/>
              <a:gd name="connsiteX26" fmla="*/ 25121 w 741982"/>
              <a:gd name="connsiteY26" fmla="*/ 190919 h 231112"/>
              <a:gd name="connsiteX27" fmla="*/ 15073 w 741982"/>
              <a:gd name="connsiteY27" fmla="*/ 226088 h 231112"/>
              <a:gd name="connsiteX28" fmla="*/ 0 w 741982"/>
              <a:gd name="connsiteY28" fmla="*/ 231112 h 231112"/>
              <a:gd name="connsiteX29" fmla="*/ 0 w 741982"/>
              <a:gd name="connsiteY29" fmla="*/ 231112 h 231112"/>
              <a:gd name="connsiteX30" fmla="*/ 0 w 741982"/>
              <a:gd name="connsiteY30" fmla="*/ 231112 h 23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1982" h="231112">
                <a:moveTo>
                  <a:pt x="728506" y="226088"/>
                </a:moveTo>
                <a:cubicBezTo>
                  <a:pt x="741982" y="225246"/>
                  <a:pt x="725702" y="199213"/>
                  <a:pt x="723482" y="185895"/>
                </a:cubicBezTo>
                <a:cubicBezTo>
                  <a:pt x="722347" y="179084"/>
                  <a:pt x="722287" y="171543"/>
                  <a:pt x="718457" y="165798"/>
                </a:cubicBezTo>
                <a:cubicBezTo>
                  <a:pt x="715108" y="160774"/>
                  <a:pt x="707929" y="159726"/>
                  <a:pt x="703385" y="155750"/>
                </a:cubicBezTo>
                <a:cubicBezTo>
                  <a:pt x="694473" y="147952"/>
                  <a:pt x="684833" y="140482"/>
                  <a:pt x="678264" y="130629"/>
                </a:cubicBezTo>
                <a:cubicBezTo>
                  <a:pt x="668382" y="115805"/>
                  <a:pt x="667653" y="112576"/>
                  <a:pt x="653143" y="100484"/>
                </a:cubicBezTo>
                <a:cubicBezTo>
                  <a:pt x="648504" y="96618"/>
                  <a:pt x="642786" y="94207"/>
                  <a:pt x="638071" y="90435"/>
                </a:cubicBezTo>
                <a:cubicBezTo>
                  <a:pt x="625024" y="79997"/>
                  <a:pt x="630342" y="78069"/>
                  <a:pt x="612950" y="70339"/>
                </a:cubicBezTo>
                <a:cubicBezTo>
                  <a:pt x="603271" y="66037"/>
                  <a:pt x="591618" y="66165"/>
                  <a:pt x="582805" y="60290"/>
                </a:cubicBezTo>
                <a:cubicBezTo>
                  <a:pt x="568070" y="50467"/>
                  <a:pt x="569300" y="49378"/>
                  <a:pt x="552660" y="45218"/>
                </a:cubicBezTo>
                <a:cubicBezTo>
                  <a:pt x="544375" y="43147"/>
                  <a:pt x="535823" y="42265"/>
                  <a:pt x="527539" y="40194"/>
                </a:cubicBezTo>
                <a:cubicBezTo>
                  <a:pt x="522401" y="38909"/>
                  <a:pt x="517604" y="36454"/>
                  <a:pt x="512466" y="35169"/>
                </a:cubicBezTo>
                <a:cubicBezTo>
                  <a:pt x="504182" y="33098"/>
                  <a:pt x="495584" y="32392"/>
                  <a:pt x="487345" y="30145"/>
                </a:cubicBezTo>
                <a:cubicBezTo>
                  <a:pt x="477126" y="27358"/>
                  <a:pt x="467648" y="21838"/>
                  <a:pt x="457200" y="20097"/>
                </a:cubicBezTo>
                <a:cubicBezTo>
                  <a:pt x="433499" y="16147"/>
                  <a:pt x="427953" y="16047"/>
                  <a:pt x="406959" y="10048"/>
                </a:cubicBezTo>
                <a:cubicBezTo>
                  <a:pt x="401867" y="8593"/>
                  <a:pt x="397079" y="6063"/>
                  <a:pt x="391886" y="5024"/>
                </a:cubicBezTo>
                <a:cubicBezTo>
                  <a:pt x="380274" y="2702"/>
                  <a:pt x="368440" y="1675"/>
                  <a:pt x="356717" y="0"/>
                </a:cubicBezTo>
                <a:cubicBezTo>
                  <a:pt x="306475" y="1675"/>
                  <a:pt x="256088" y="849"/>
                  <a:pt x="205992" y="5024"/>
                </a:cubicBezTo>
                <a:cubicBezTo>
                  <a:pt x="174881" y="7617"/>
                  <a:pt x="181944" y="14536"/>
                  <a:pt x="160774" y="25121"/>
                </a:cubicBezTo>
                <a:cubicBezTo>
                  <a:pt x="150476" y="30270"/>
                  <a:pt x="130134" y="33258"/>
                  <a:pt x="120581" y="35169"/>
                </a:cubicBezTo>
                <a:cubicBezTo>
                  <a:pt x="86029" y="58204"/>
                  <a:pt x="101892" y="51447"/>
                  <a:pt x="75363" y="60290"/>
                </a:cubicBezTo>
                <a:cubicBezTo>
                  <a:pt x="70339" y="63640"/>
                  <a:pt x="64062" y="65624"/>
                  <a:pt x="60290" y="70339"/>
                </a:cubicBezTo>
                <a:cubicBezTo>
                  <a:pt x="57281" y="74100"/>
                  <a:pt x="51075" y="103564"/>
                  <a:pt x="50242" y="105508"/>
                </a:cubicBezTo>
                <a:cubicBezTo>
                  <a:pt x="47864" y="111058"/>
                  <a:pt x="43543" y="115556"/>
                  <a:pt x="40194" y="120580"/>
                </a:cubicBezTo>
                <a:cubicBezTo>
                  <a:pt x="38519" y="130628"/>
                  <a:pt x="37380" y="140781"/>
                  <a:pt x="35170" y="150725"/>
                </a:cubicBezTo>
                <a:cubicBezTo>
                  <a:pt x="34021" y="155895"/>
                  <a:pt x="31430" y="160660"/>
                  <a:pt x="30145" y="165798"/>
                </a:cubicBezTo>
                <a:cubicBezTo>
                  <a:pt x="28074" y="174082"/>
                  <a:pt x="26973" y="182583"/>
                  <a:pt x="25121" y="190919"/>
                </a:cubicBezTo>
                <a:cubicBezTo>
                  <a:pt x="25084" y="191086"/>
                  <a:pt x="17471" y="223690"/>
                  <a:pt x="15073" y="226088"/>
                </a:cubicBezTo>
                <a:cubicBezTo>
                  <a:pt x="11328" y="229833"/>
                  <a:pt x="4737" y="228744"/>
                  <a:pt x="0" y="231112"/>
                </a:cubicBezTo>
                <a:lnTo>
                  <a:pt x="0" y="231112"/>
                </a:lnTo>
                <a:lnTo>
                  <a:pt x="0" y="231112"/>
                </a:lnTo>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Freeform 26"/>
          <p:cNvSpPr/>
          <p:nvPr/>
        </p:nvSpPr>
        <p:spPr bwMode="auto">
          <a:xfrm>
            <a:off x="4236880" y="3859526"/>
            <a:ext cx="406336" cy="7006"/>
          </a:xfrm>
          <a:custGeom>
            <a:avLst/>
            <a:gdLst>
              <a:gd name="connsiteX0" fmla="*/ 726510 w 726510"/>
              <a:gd name="connsiteY0" fmla="*/ 10021 h 12526"/>
              <a:gd name="connsiteX1" fmla="*/ 491020 w 726510"/>
              <a:gd name="connsiteY1" fmla="*/ 0 h 12526"/>
              <a:gd name="connsiteX2" fmla="*/ 353234 w 726510"/>
              <a:gd name="connsiteY2" fmla="*/ 7516 h 12526"/>
              <a:gd name="connsiteX3" fmla="*/ 157828 w 726510"/>
              <a:gd name="connsiteY3" fmla="*/ 12526 h 12526"/>
              <a:gd name="connsiteX4" fmla="*/ 0 w 726510"/>
              <a:gd name="connsiteY4" fmla="*/ 10021 h 1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10" h="12526">
                <a:moveTo>
                  <a:pt x="726510" y="10021"/>
                </a:moveTo>
                <a:lnTo>
                  <a:pt x="491020" y="0"/>
                </a:lnTo>
                <a:lnTo>
                  <a:pt x="353234" y="7516"/>
                </a:lnTo>
                <a:lnTo>
                  <a:pt x="157828" y="12526"/>
                </a:lnTo>
                <a:lnTo>
                  <a:pt x="0" y="10021"/>
                </a:lnTo>
              </a:path>
            </a:pathLst>
          </a:custGeom>
          <a:solidFill>
            <a:schemeClr val="accent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28" name="Freeform 27"/>
          <p:cNvSpPr/>
          <p:nvPr/>
        </p:nvSpPr>
        <p:spPr bwMode="auto">
          <a:xfrm>
            <a:off x="4566457" y="5113378"/>
            <a:ext cx="6659" cy="165147"/>
          </a:xfrm>
          <a:custGeom>
            <a:avLst/>
            <a:gdLst>
              <a:gd name="connsiteX0" fmla="*/ 4762 w 11906"/>
              <a:gd name="connsiteY0" fmla="*/ 295275 h 295275"/>
              <a:gd name="connsiteX1" fmla="*/ 11906 w 11906"/>
              <a:gd name="connsiteY1" fmla="*/ 157163 h 295275"/>
              <a:gd name="connsiteX2" fmla="*/ 0 w 11906"/>
              <a:gd name="connsiteY2" fmla="*/ 0 h 295275"/>
            </a:gdLst>
            <a:ahLst/>
            <a:cxnLst>
              <a:cxn ang="0">
                <a:pos x="connsiteX0" y="connsiteY0"/>
              </a:cxn>
              <a:cxn ang="0">
                <a:pos x="connsiteX1" y="connsiteY1"/>
              </a:cxn>
              <a:cxn ang="0">
                <a:pos x="connsiteX2" y="connsiteY2"/>
              </a:cxn>
            </a:cxnLst>
            <a:rect l="l" t="t" r="r" b="b"/>
            <a:pathLst>
              <a:path w="11906" h="295275">
                <a:moveTo>
                  <a:pt x="4762" y="295275"/>
                </a:moveTo>
                <a:lnTo>
                  <a:pt x="11906" y="157163"/>
                </a:lnTo>
                <a:lnTo>
                  <a:pt x="0" y="0"/>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29" name="Freeform 28"/>
          <p:cNvSpPr/>
          <p:nvPr/>
        </p:nvSpPr>
        <p:spPr>
          <a:xfrm>
            <a:off x="4368719" y="4852969"/>
            <a:ext cx="25571" cy="349003"/>
          </a:xfrm>
          <a:custGeom>
            <a:avLst/>
            <a:gdLst>
              <a:gd name="connsiteX0" fmla="*/ 0 w 0"/>
              <a:gd name="connsiteY0" fmla="*/ 464344 h 464344"/>
              <a:gd name="connsiteX1" fmla="*/ 0 w 0"/>
              <a:gd name="connsiteY1" fmla="*/ 464344 h 464344"/>
              <a:gd name="connsiteX2" fmla="*/ 0 w 0"/>
              <a:gd name="connsiteY2" fmla="*/ 0 h 464344"/>
              <a:gd name="connsiteX3" fmla="*/ 0 w 0"/>
              <a:gd name="connsiteY3" fmla="*/ 0 h 464344"/>
            </a:gdLst>
            <a:ahLst/>
            <a:cxnLst>
              <a:cxn ang="0">
                <a:pos x="connsiteX0" y="connsiteY0"/>
              </a:cxn>
              <a:cxn ang="0">
                <a:pos x="connsiteX1" y="connsiteY1"/>
              </a:cxn>
              <a:cxn ang="0">
                <a:pos x="connsiteX2" y="connsiteY2"/>
              </a:cxn>
              <a:cxn ang="0">
                <a:pos x="connsiteX3" y="connsiteY3"/>
              </a:cxn>
            </a:cxnLst>
            <a:rect l="l" t="t" r="r" b="b"/>
            <a:pathLst>
              <a:path h="464344">
                <a:moveTo>
                  <a:pt x="0" y="464344"/>
                </a:moveTo>
                <a:lnTo>
                  <a:pt x="0" y="464344"/>
                </a:lnTo>
                <a:lnTo>
                  <a:pt x="0" y="0"/>
                </a:lnTo>
                <a:lnTo>
                  <a:pt x="0" y="0"/>
                </a:ln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30" name="Freeform 29"/>
          <p:cNvSpPr/>
          <p:nvPr/>
        </p:nvSpPr>
        <p:spPr bwMode="auto">
          <a:xfrm>
            <a:off x="4170902" y="5114711"/>
            <a:ext cx="403545" cy="163815"/>
          </a:xfrm>
          <a:custGeom>
            <a:avLst/>
            <a:gdLst>
              <a:gd name="connsiteX0" fmla="*/ 0 w 721519"/>
              <a:gd name="connsiteY0" fmla="*/ 0 h 292893"/>
              <a:gd name="connsiteX1" fmla="*/ 142875 w 721519"/>
              <a:gd name="connsiteY1" fmla="*/ 52387 h 292893"/>
              <a:gd name="connsiteX2" fmla="*/ 314325 w 721519"/>
              <a:gd name="connsiteY2" fmla="*/ 119062 h 292893"/>
              <a:gd name="connsiteX3" fmla="*/ 511969 w 721519"/>
              <a:gd name="connsiteY3" fmla="*/ 214312 h 292893"/>
              <a:gd name="connsiteX4" fmla="*/ 571500 w 721519"/>
              <a:gd name="connsiteY4" fmla="*/ 226218 h 292893"/>
              <a:gd name="connsiteX5" fmla="*/ 721519 w 721519"/>
              <a:gd name="connsiteY5" fmla="*/ 292893 h 29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519" h="292893">
                <a:moveTo>
                  <a:pt x="0" y="0"/>
                </a:moveTo>
                <a:lnTo>
                  <a:pt x="142875" y="52387"/>
                </a:lnTo>
                <a:lnTo>
                  <a:pt x="314325" y="119062"/>
                </a:lnTo>
                <a:lnTo>
                  <a:pt x="511969" y="214312"/>
                </a:lnTo>
                <a:lnTo>
                  <a:pt x="571500" y="226218"/>
                </a:lnTo>
                <a:lnTo>
                  <a:pt x="721519" y="292893"/>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31" name="Freeform 30"/>
          <p:cNvSpPr/>
          <p:nvPr/>
        </p:nvSpPr>
        <p:spPr bwMode="auto">
          <a:xfrm>
            <a:off x="4170902" y="5110715"/>
            <a:ext cx="404877" cy="169143"/>
          </a:xfrm>
          <a:custGeom>
            <a:avLst/>
            <a:gdLst>
              <a:gd name="connsiteX0" fmla="*/ 723900 w 723900"/>
              <a:gd name="connsiteY0" fmla="*/ 0 h 302419"/>
              <a:gd name="connsiteX1" fmla="*/ 552450 w 723900"/>
              <a:gd name="connsiteY1" fmla="*/ 80962 h 302419"/>
              <a:gd name="connsiteX2" fmla="*/ 354807 w 723900"/>
              <a:gd name="connsiteY2" fmla="*/ 142875 h 302419"/>
              <a:gd name="connsiteX3" fmla="*/ 307182 w 723900"/>
              <a:gd name="connsiteY3" fmla="*/ 173831 h 302419"/>
              <a:gd name="connsiteX4" fmla="*/ 142875 w 723900"/>
              <a:gd name="connsiteY4" fmla="*/ 230981 h 302419"/>
              <a:gd name="connsiteX5" fmla="*/ 0 w 723900"/>
              <a:gd name="connsiteY5" fmla="*/ 302419 h 30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00" h="302419">
                <a:moveTo>
                  <a:pt x="723900" y="0"/>
                </a:moveTo>
                <a:lnTo>
                  <a:pt x="552450" y="80962"/>
                </a:lnTo>
                <a:lnTo>
                  <a:pt x="354807" y="142875"/>
                </a:lnTo>
                <a:lnTo>
                  <a:pt x="307182" y="173831"/>
                </a:lnTo>
                <a:lnTo>
                  <a:pt x="142875" y="230981"/>
                </a:lnTo>
                <a:lnTo>
                  <a:pt x="0" y="302419"/>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32" name="Freeform 31"/>
          <p:cNvSpPr/>
          <p:nvPr/>
        </p:nvSpPr>
        <p:spPr bwMode="auto">
          <a:xfrm>
            <a:off x="4173565" y="5112047"/>
            <a:ext cx="6659" cy="170474"/>
          </a:xfrm>
          <a:custGeom>
            <a:avLst/>
            <a:gdLst>
              <a:gd name="connsiteX0" fmla="*/ 4762 w 11906"/>
              <a:gd name="connsiteY0" fmla="*/ 304800 h 304800"/>
              <a:gd name="connsiteX1" fmla="*/ 0 w 11906"/>
              <a:gd name="connsiteY1" fmla="*/ 250031 h 304800"/>
              <a:gd name="connsiteX2" fmla="*/ 11906 w 11906"/>
              <a:gd name="connsiteY2" fmla="*/ 95250 h 304800"/>
              <a:gd name="connsiteX3" fmla="*/ 9525 w 11906"/>
              <a:gd name="connsiteY3" fmla="*/ 0 h 304800"/>
            </a:gdLst>
            <a:ahLst/>
            <a:cxnLst>
              <a:cxn ang="0">
                <a:pos x="connsiteX0" y="connsiteY0"/>
              </a:cxn>
              <a:cxn ang="0">
                <a:pos x="connsiteX1" y="connsiteY1"/>
              </a:cxn>
              <a:cxn ang="0">
                <a:pos x="connsiteX2" y="connsiteY2"/>
              </a:cxn>
              <a:cxn ang="0">
                <a:pos x="connsiteX3" y="connsiteY3"/>
              </a:cxn>
            </a:cxnLst>
            <a:rect l="l" t="t" r="r" b="b"/>
            <a:pathLst>
              <a:path w="11906" h="304800">
                <a:moveTo>
                  <a:pt x="4762" y="304800"/>
                </a:moveTo>
                <a:lnTo>
                  <a:pt x="0" y="250031"/>
                </a:lnTo>
                <a:lnTo>
                  <a:pt x="11906" y="95250"/>
                </a:lnTo>
                <a:cubicBezTo>
                  <a:pt x="11112" y="63500"/>
                  <a:pt x="10319" y="31750"/>
                  <a:pt x="9525" y="0"/>
                </a:cubicBez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33" name="Freeform 32"/>
          <p:cNvSpPr/>
          <p:nvPr/>
        </p:nvSpPr>
        <p:spPr>
          <a:xfrm>
            <a:off x="4158583" y="4725690"/>
            <a:ext cx="414990" cy="129261"/>
          </a:xfrm>
          <a:custGeom>
            <a:avLst/>
            <a:gdLst>
              <a:gd name="connsiteX0" fmla="*/ 0 w 741982"/>
              <a:gd name="connsiteY0" fmla="*/ 231112 h 241236"/>
              <a:gd name="connsiteX1" fmla="*/ 0 w 741982"/>
              <a:gd name="connsiteY1" fmla="*/ 231112 h 241236"/>
              <a:gd name="connsiteX2" fmla="*/ 728506 w 741982"/>
              <a:gd name="connsiteY2" fmla="*/ 226088 h 241236"/>
              <a:gd name="connsiteX3" fmla="*/ 723482 w 741982"/>
              <a:gd name="connsiteY3" fmla="*/ 185895 h 241236"/>
              <a:gd name="connsiteX4" fmla="*/ 718457 w 741982"/>
              <a:gd name="connsiteY4" fmla="*/ 165798 h 241236"/>
              <a:gd name="connsiteX5" fmla="*/ 703385 w 741982"/>
              <a:gd name="connsiteY5" fmla="*/ 155750 h 241236"/>
              <a:gd name="connsiteX6" fmla="*/ 678264 w 741982"/>
              <a:gd name="connsiteY6" fmla="*/ 130629 h 241236"/>
              <a:gd name="connsiteX7" fmla="*/ 653143 w 741982"/>
              <a:gd name="connsiteY7" fmla="*/ 100484 h 241236"/>
              <a:gd name="connsiteX8" fmla="*/ 638071 w 741982"/>
              <a:gd name="connsiteY8" fmla="*/ 90435 h 241236"/>
              <a:gd name="connsiteX9" fmla="*/ 612950 w 741982"/>
              <a:gd name="connsiteY9" fmla="*/ 70339 h 241236"/>
              <a:gd name="connsiteX10" fmla="*/ 582805 w 741982"/>
              <a:gd name="connsiteY10" fmla="*/ 60290 h 241236"/>
              <a:gd name="connsiteX11" fmla="*/ 552660 w 741982"/>
              <a:gd name="connsiteY11" fmla="*/ 45218 h 241236"/>
              <a:gd name="connsiteX12" fmla="*/ 527539 w 741982"/>
              <a:gd name="connsiteY12" fmla="*/ 40194 h 241236"/>
              <a:gd name="connsiteX13" fmla="*/ 512466 w 741982"/>
              <a:gd name="connsiteY13" fmla="*/ 35169 h 241236"/>
              <a:gd name="connsiteX14" fmla="*/ 487345 w 741982"/>
              <a:gd name="connsiteY14" fmla="*/ 30145 h 241236"/>
              <a:gd name="connsiteX15" fmla="*/ 457200 w 741982"/>
              <a:gd name="connsiteY15" fmla="*/ 20097 h 241236"/>
              <a:gd name="connsiteX16" fmla="*/ 406959 w 741982"/>
              <a:gd name="connsiteY16" fmla="*/ 10048 h 241236"/>
              <a:gd name="connsiteX17" fmla="*/ 391886 w 741982"/>
              <a:gd name="connsiteY17" fmla="*/ 5024 h 241236"/>
              <a:gd name="connsiteX18" fmla="*/ 356717 w 741982"/>
              <a:gd name="connsiteY18" fmla="*/ 0 h 241236"/>
              <a:gd name="connsiteX19" fmla="*/ 205992 w 741982"/>
              <a:gd name="connsiteY19" fmla="*/ 5024 h 241236"/>
              <a:gd name="connsiteX20" fmla="*/ 160774 w 741982"/>
              <a:gd name="connsiteY20" fmla="*/ 25121 h 241236"/>
              <a:gd name="connsiteX21" fmla="*/ 120581 w 741982"/>
              <a:gd name="connsiteY21" fmla="*/ 35169 h 241236"/>
              <a:gd name="connsiteX22" fmla="*/ 75363 w 741982"/>
              <a:gd name="connsiteY22" fmla="*/ 60290 h 241236"/>
              <a:gd name="connsiteX23" fmla="*/ 60290 w 741982"/>
              <a:gd name="connsiteY23" fmla="*/ 70339 h 241236"/>
              <a:gd name="connsiteX24" fmla="*/ 50242 w 741982"/>
              <a:gd name="connsiteY24" fmla="*/ 105508 h 241236"/>
              <a:gd name="connsiteX25" fmla="*/ 40194 w 741982"/>
              <a:gd name="connsiteY25" fmla="*/ 120580 h 241236"/>
              <a:gd name="connsiteX26" fmla="*/ 35170 w 741982"/>
              <a:gd name="connsiteY26" fmla="*/ 150725 h 241236"/>
              <a:gd name="connsiteX27" fmla="*/ 30145 w 741982"/>
              <a:gd name="connsiteY27" fmla="*/ 165798 h 241236"/>
              <a:gd name="connsiteX28" fmla="*/ 25121 w 741982"/>
              <a:gd name="connsiteY28" fmla="*/ 190919 h 241236"/>
              <a:gd name="connsiteX29" fmla="*/ 15073 w 741982"/>
              <a:gd name="connsiteY29" fmla="*/ 226088 h 241236"/>
              <a:gd name="connsiteX30" fmla="*/ 0 w 741982"/>
              <a:gd name="connsiteY30" fmla="*/ 231112 h 241236"/>
              <a:gd name="connsiteX31" fmla="*/ 0 w 741982"/>
              <a:gd name="connsiteY31" fmla="*/ 231112 h 241236"/>
              <a:gd name="connsiteX0" fmla="*/ 728506 w 819946"/>
              <a:gd name="connsiteY0" fmla="*/ 226088 h 317528"/>
              <a:gd name="connsiteX1" fmla="*/ 723482 w 819946"/>
              <a:gd name="connsiteY1" fmla="*/ 185895 h 317528"/>
              <a:gd name="connsiteX2" fmla="*/ 718457 w 819946"/>
              <a:gd name="connsiteY2" fmla="*/ 165798 h 317528"/>
              <a:gd name="connsiteX3" fmla="*/ 703385 w 819946"/>
              <a:gd name="connsiteY3" fmla="*/ 155750 h 317528"/>
              <a:gd name="connsiteX4" fmla="*/ 678264 w 819946"/>
              <a:gd name="connsiteY4" fmla="*/ 130629 h 317528"/>
              <a:gd name="connsiteX5" fmla="*/ 653143 w 819946"/>
              <a:gd name="connsiteY5" fmla="*/ 100484 h 317528"/>
              <a:gd name="connsiteX6" fmla="*/ 638071 w 819946"/>
              <a:gd name="connsiteY6" fmla="*/ 90435 h 317528"/>
              <a:gd name="connsiteX7" fmla="*/ 612950 w 819946"/>
              <a:gd name="connsiteY7" fmla="*/ 70339 h 317528"/>
              <a:gd name="connsiteX8" fmla="*/ 582805 w 819946"/>
              <a:gd name="connsiteY8" fmla="*/ 60290 h 317528"/>
              <a:gd name="connsiteX9" fmla="*/ 552660 w 819946"/>
              <a:gd name="connsiteY9" fmla="*/ 45218 h 317528"/>
              <a:gd name="connsiteX10" fmla="*/ 527539 w 819946"/>
              <a:gd name="connsiteY10" fmla="*/ 40194 h 317528"/>
              <a:gd name="connsiteX11" fmla="*/ 512466 w 819946"/>
              <a:gd name="connsiteY11" fmla="*/ 35169 h 317528"/>
              <a:gd name="connsiteX12" fmla="*/ 487345 w 819946"/>
              <a:gd name="connsiteY12" fmla="*/ 30145 h 317528"/>
              <a:gd name="connsiteX13" fmla="*/ 457200 w 819946"/>
              <a:gd name="connsiteY13" fmla="*/ 20097 h 317528"/>
              <a:gd name="connsiteX14" fmla="*/ 406959 w 819946"/>
              <a:gd name="connsiteY14" fmla="*/ 10048 h 317528"/>
              <a:gd name="connsiteX15" fmla="*/ 391886 w 819946"/>
              <a:gd name="connsiteY15" fmla="*/ 5024 h 317528"/>
              <a:gd name="connsiteX16" fmla="*/ 356717 w 819946"/>
              <a:gd name="connsiteY16" fmla="*/ 0 h 317528"/>
              <a:gd name="connsiteX17" fmla="*/ 205992 w 819946"/>
              <a:gd name="connsiteY17" fmla="*/ 5024 h 317528"/>
              <a:gd name="connsiteX18" fmla="*/ 160774 w 819946"/>
              <a:gd name="connsiteY18" fmla="*/ 25121 h 317528"/>
              <a:gd name="connsiteX19" fmla="*/ 120581 w 819946"/>
              <a:gd name="connsiteY19" fmla="*/ 35169 h 317528"/>
              <a:gd name="connsiteX20" fmla="*/ 75363 w 819946"/>
              <a:gd name="connsiteY20" fmla="*/ 60290 h 317528"/>
              <a:gd name="connsiteX21" fmla="*/ 60290 w 819946"/>
              <a:gd name="connsiteY21" fmla="*/ 70339 h 317528"/>
              <a:gd name="connsiteX22" fmla="*/ 50242 w 819946"/>
              <a:gd name="connsiteY22" fmla="*/ 105508 h 317528"/>
              <a:gd name="connsiteX23" fmla="*/ 40194 w 819946"/>
              <a:gd name="connsiteY23" fmla="*/ 120580 h 317528"/>
              <a:gd name="connsiteX24" fmla="*/ 35170 w 819946"/>
              <a:gd name="connsiteY24" fmla="*/ 150725 h 317528"/>
              <a:gd name="connsiteX25" fmla="*/ 30145 w 819946"/>
              <a:gd name="connsiteY25" fmla="*/ 165798 h 317528"/>
              <a:gd name="connsiteX26" fmla="*/ 25121 w 819946"/>
              <a:gd name="connsiteY26" fmla="*/ 190919 h 317528"/>
              <a:gd name="connsiteX27" fmla="*/ 15073 w 819946"/>
              <a:gd name="connsiteY27" fmla="*/ 226088 h 317528"/>
              <a:gd name="connsiteX28" fmla="*/ 0 w 819946"/>
              <a:gd name="connsiteY28" fmla="*/ 231112 h 317528"/>
              <a:gd name="connsiteX29" fmla="*/ 0 w 819946"/>
              <a:gd name="connsiteY29" fmla="*/ 231112 h 317528"/>
              <a:gd name="connsiteX30" fmla="*/ 0 w 819946"/>
              <a:gd name="connsiteY30" fmla="*/ 231112 h 317528"/>
              <a:gd name="connsiteX31" fmla="*/ 819946 w 819946"/>
              <a:gd name="connsiteY31" fmla="*/ 317528 h 317528"/>
              <a:gd name="connsiteX0" fmla="*/ 728506 w 741982"/>
              <a:gd name="connsiteY0" fmla="*/ 226088 h 231112"/>
              <a:gd name="connsiteX1" fmla="*/ 723482 w 741982"/>
              <a:gd name="connsiteY1" fmla="*/ 185895 h 231112"/>
              <a:gd name="connsiteX2" fmla="*/ 718457 w 741982"/>
              <a:gd name="connsiteY2" fmla="*/ 165798 h 231112"/>
              <a:gd name="connsiteX3" fmla="*/ 703385 w 741982"/>
              <a:gd name="connsiteY3" fmla="*/ 155750 h 231112"/>
              <a:gd name="connsiteX4" fmla="*/ 678264 w 741982"/>
              <a:gd name="connsiteY4" fmla="*/ 130629 h 231112"/>
              <a:gd name="connsiteX5" fmla="*/ 653143 w 741982"/>
              <a:gd name="connsiteY5" fmla="*/ 100484 h 231112"/>
              <a:gd name="connsiteX6" fmla="*/ 638071 w 741982"/>
              <a:gd name="connsiteY6" fmla="*/ 90435 h 231112"/>
              <a:gd name="connsiteX7" fmla="*/ 612950 w 741982"/>
              <a:gd name="connsiteY7" fmla="*/ 70339 h 231112"/>
              <a:gd name="connsiteX8" fmla="*/ 582805 w 741982"/>
              <a:gd name="connsiteY8" fmla="*/ 60290 h 231112"/>
              <a:gd name="connsiteX9" fmla="*/ 552660 w 741982"/>
              <a:gd name="connsiteY9" fmla="*/ 45218 h 231112"/>
              <a:gd name="connsiteX10" fmla="*/ 527539 w 741982"/>
              <a:gd name="connsiteY10" fmla="*/ 40194 h 231112"/>
              <a:gd name="connsiteX11" fmla="*/ 512466 w 741982"/>
              <a:gd name="connsiteY11" fmla="*/ 35169 h 231112"/>
              <a:gd name="connsiteX12" fmla="*/ 487345 w 741982"/>
              <a:gd name="connsiteY12" fmla="*/ 30145 h 231112"/>
              <a:gd name="connsiteX13" fmla="*/ 457200 w 741982"/>
              <a:gd name="connsiteY13" fmla="*/ 20097 h 231112"/>
              <a:gd name="connsiteX14" fmla="*/ 406959 w 741982"/>
              <a:gd name="connsiteY14" fmla="*/ 10048 h 231112"/>
              <a:gd name="connsiteX15" fmla="*/ 391886 w 741982"/>
              <a:gd name="connsiteY15" fmla="*/ 5024 h 231112"/>
              <a:gd name="connsiteX16" fmla="*/ 356717 w 741982"/>
              <a:gd name="connsiteY16" fmla="*/ 0 h 231112"/>
              <a:gd name="connsiteX17" fmla="*/ 205992 w 741982"/>
              <a:gd name="connsiteY17" fmla="*/ 5024 h 231112"/>
              <a:gd name="connsiteX18" fmla="*/ 160774 w 741982"/>
              <a:gd name="connsiteY18" fmla="*/ 25121 h 231112"/>
              <a:gd name="connsiteX19" fmla="*/ 120581 w 741982"/>
              <a:gd name="connsiteY19" fmla="*/ 35169 h 231112"/>
              <a:gd name="connsiteX20" fmla="*/ 75363 w 741982"/>
              <a:gd name="connsiteY20" fmla="*/ 60290 h 231112"/>
              <a:gd name="connsiteX21" fmla="*/ 60290 w 741982"/>
              <a:gd name="connsiteY21" fmla="*/ 70339 h 231112"/>
              <a:gd name="connsiteX22" fmla="*/ 50242 w 741982"/>
              <a:gd name="connsiteY22" fmla="*/ 105508 h 231112"/>
              <a:gd name="connsiteX23" fmla="*/ 40194 w 741982"/>
              <a:gd name="connsiteY23" fmla="*/ 120580 h 231112"/>
              <a:gd name="connsiteX24" fmla="*/ 35170 w 741982"/>
              <a:gd name="connsiteY24" fmla="*/ 150725 h 231112"/>
              <a:gd name="connsiteX25" fmla="*/ 30145 w 741982"/>
              <a:gd name="connsiteY25" fmla="*/ 165798 h 231112"/>
              <a:gd name="connsiteX26" fmla="*/ 25121 w 741982"/>
              <a:gd name="connsiteY26" fmla="*/ 190919 h 231112"/>
              <a:gd name="connsiteX27" fmla="*/ 15073 w 741982"/>
              <a:gd name="connsiteY27" fmla="*/ 226088 h 231112"/>
              <a:gd name="connsiteX28" fmla="*/ 0 w 741982"/>
              <a:gd name="connsiteY28" fmla="*/ 231112 h 231112"/>
              <a:gd name="connsiteX29" fmla="*/ 0 w 741982"/>
              <a:gd name="connsiteY29" fmla="*/ 231112 h 231112"/>
              <a:gd name="connsiteX30" fmla="*/ 0 w 741982"/>
              <a:gd name="connsiteY30" fmla="*/ 231112 h 23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1982" h="231112">
                <a:moveTo>
                  <a:pt x="728506" y="226088"/>
                </a:moveTo>
                <a:cubicBezTo>
                  <a:pt x="741982" y="225246"/>
                  <a:pt x="725702" y="199213"/>
                  <a:pt x="723482" y="185895"/>
                </a:cubicBezTo>
                <a:cubicBezTo>
                  <a:pt x="722347" y="179084"/>
                  <a:pt x="722287" y="171543"/>
                  <a:pt x="718457" y="165798"/>
                </a:cubicBezTo>
                <a:cubicBezTo>
                  <a:pt x="715108" y="160774"/>
                  <a:pt x="707929" y="159726"/>
                  <a:pt x="703385" y="155750"/>
                </a:cubicBezTo>
                <a:cubicBezTo>
                  <a:pt x="694473" y="147952"/>
                  <a:pt x="684833" y="140482"/>
                  <a:pt x="678264" y="130629"/>
                </a:cubicBezTo>
                <a:cubicBezTo>
                  <a:pt x="668382" y="115805"/>
                  <a:pt x="667653" y="112576"/>
                  <a:pt x="653143" y="100484"/>
                </a:cubicBezTo>
                <a:cubicBezTo>
                  <a:pt x="648504" y="96618"/>
                  <a:pt x="642786" y="94207"/>
                  <a:pt x="638071" y="90435"/>
                </a:cubicBezTo>
                <a:cubicBezTo>
                  <a:pt x="625024" y="79997"/>
                  <a:pt x="630342" y="78069"/>
                  <a:pt x="612950" y="70339"/>
                </a:cubicBezTo>
                <a:cubicBezTo>
                  <a:pt x="603271" y="66037"/>
                  <a:pt x="591618" y="66165"/>
                  <a:pt x="582805" y="60290"/>
                </a:cubicBezTo>
                <a:cubicBezTo>
                  <a:pt x="568070" y="50467"/>
                  <a:pt x="569300" y="49378"/>
                  <a:pt x="552660" y="45218"/>
                </a:cubicBezTo>
                <a:cubicBezTo>
                  <a:pt x="544375" y="43147"/>
                  <a:pt x="535823" y="42265"/>
                  <a:pt x="527539" y="40194"/>
                </a:cubicBezTo>
                <a:cubicBezTo>
                  <a:pt x="522401" y="38909"/>
                  <a:pt x="517604" y="36454"/>
                  <a:pt x="512466" y="35169"/>
                </a:cubicBezTo>
                <a:cubicBezTo>
                  <a:pt x="504182" y="33098"/>
                  <a:pt x="495584" y="32392"/>
                  <a:pt x="487345" y="30145"/>
                </a:cubicBezTo>
                <a:cubicBezTo>
                  <a:pt x="477126" y="27358"/>
                  <a:pt x="467648" y="21838"/>
                  <a:pt x="457200" y="20097"/>
                </a:cubicBezTo>
                <a:cubicBezTo>
                  <a:pt x="433499" y="16147"/>
                  <a:pt x="427953" y="16047"/>
                  <a:pt x="406959" y="10048"/>
                </a:cubicBezTo>
                <a:cubicBezTo>
                  <a:pt x="401867" y="8593"/>
                  <a:pt x="397079" y="6063"/>
                  <a:pt x="391886" y="5024"/>
                </a:cubicBezTo>
                <a:cubicBezTo>
                  <a:pt x="380274" y="2702"/>
                  <a:pt x="368440" y="1675"/>
                  <a:pt x="356717" y="0"/>
                </a:cubicBezTo>
                <a:cubicBezTo>
                  <a:pt x="306475" y="1675"/>
                  <a:pt x="256088" y="849"/>
                  <a:pt x="205992" y="5024"/>
                </a:cubicBezTo>
                <a:cubicBezTo>
                  <a:pt x="174881" y="7617"/>
                  <a:pt x="181944" y="14536"/>
                  <a:pt x="160774" y="25121"/>
                </a:cubicBezTo>
                <a:cubicBezTo>
                  <a:pt x="150476" y="30270"/>
                  <a:pt x="130134" y="33258"/>
                  <a:pt x="120581" y="35169"/>
                </a:cubicBezTo>
                <a:cubicBezTo>
                  <a:pt x="86029" y="58204"/>
                  <a:pt x="101892" y="51447"/>
                  <a:pt x="75363" y="60290"/>
                </a:cubicBezTo>
                <a:cubicBezTo>
                  <a:pt x="70339" y="63640"/>
                  <a:pt x="64062" y="65624"/>
                  <a:pt x="60290" y="70339"/>
                </a:cubicBezTo>
                <a:cubicBezTo>
                  <a:pt x="57281" y="74100"/>
                  <a:pt x="51075" y="103564"/>
                  <a:pt x="50242" y="105508"/>
                </a:cubicBezTo>
                <a:cubicBezTo>
                  <a:pt x="47864" y="111058"/>
                  <a:pt x="43543" y="115556"/>
                  <a:pt x="40194" y="120580"/>
                </a:cubicBezTo>
                <a:cubicBezTo>
                  <a:pt x="38519" y="130628"/>
                  <a:pt x="37380" y="140781"/>
                  <a:pt x="35170" y="150725"/>
                </a:cubicBezTo>
                <a:cubicBezTo>
                  <a:pt x="34021" y="155895"/>
                  <a:pt x="31430" y="160660"/>
                  <a:pt x="30145" y="165798"/>
                </a:cubicBezTo>
                <a:cubicBezTo>
                  <a:pt x="28074" y="174082"/>
                  <a:pt x="26973" y="182583"/>
                  <a:pt x="25121" y="190919"/>
                </a:cubicBezTo>
                <a:cubicBezTo>
                  <a:pt x="25084" y="191086"/>
                  <a:pt x="17471" y="223690"/>
                  <a:pt x="15073" y="226088"/>
                </a:cubicBezTo>
                <a:cubicBezTo>
                  <a:pt x="11328" y="229833"/>
                  <a:pt x="4737" y="228744"/>
                  <a:pt x="0" y="231112"/>
                </a:cubicBezTo>
                <a:lnTo>
                  <a:pt x="0" y="231112"/>
                </a:lnTo>
                <a:lnTo>
                  <a:pt x="0" y="231112"/>
                </a:lnTo>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Freeform 33"/>
          <p:cNvSpPr/>
          <p:nvPr/>
        </p:nvSpPr>
        <p:spPr bwMode="auto">
          <a:xfrm>
            <a:off x="4168651" y="4848661"/>
            <a:ext cx="406336" cy="7006"/>
          </a:xfrm>
          <a:custGeom>
            <a:avLst/>
            <a:gdLst>
              <a:gd name="connsiteX0" fmla="*/ 726510 w 726510"/>
              <a:gd name="connsiteY0" fmla="*/ 10021 h 12526"/>
              <a:gd name="connsiteX1" fmla="*/ 491020 w 726510"/>
              <a:gd name="connsiteY1" fmla="*/ 0 h 12526"/>
              <a:gd name="connsiteX2" fmla="*/ 353234 w 726510"/>
              <a:gd name="connsiteY2" fmla="*/ 7516 h 12526"/>
              <a:gd name="connsiteX3" fmla="*/ 157828 w 726510"/>
              <a:gd name="connsiteY3" fmla="*/ 12526 h 12526"/>
              <a:gd name="connsiteX4" fmla="*/ 0 w 726510"/>
              <a:gd name="connsiteY4" fmla="*/ 10021 h 1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10" h="12526">
                <a:moveTo>
                  <a:pt x="726510" y="10021"/>
                </a:moveTo>
                <a:lnTo>
                  <a:pt x="491020" y="0"/>
                </a:lnTo>
                <a:lnTo>
                  <a:pt x="353234" y="7516"/>
                </a:lnTo>
                <a:lnTo>
                  <a:pt x="157828" y="12526"/>
                </a:lnTo>
                <a:lnTo>
                  <a:pt x="0" y="10021"/>
                </a:lnTo>
              </a:path>
            </a:pathLst>
          </a:custGeom>
          <a:solidFill>
            <a:schemeClr val="accent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35" name="TextBox 34"/>
          <p:cNvSpPr txBox="1"/>
          <p:nvPr/>
        </p:nvSpPr>
        <p:spPr>
          <a:xfrm>
            <a:off x="3921554" y="4120958"/>
            <a:ext cx="293670" cy="338554"/>
          </a:xfrm>
          <a:prstGeom prst="rect">
            <a:avLst/>
          </a:prstGeom>
          <a:noFill/>
          <a:ln>
            <a:noFill/>
          </a:ln>
        </p:spPr>
        <p:txBody>
          <a:bodyPr wrap="none" rtlCol="0">
            <a:spAutoFit/>
          </a:bodyPr>
          <a:lstStyle/>
          <a:p>
            <a:pPr algn="ctr"/>
            <a:r>
              <a:rPr lang="en-US" b="1" dirty="0">
                <a:latin typeface="Comic Sans MS" pitchFamily="66" charset="0"/>
              </a:rPr>
              <a:t>P</a:t>
            </a:r>
          </a:p>
        </p:txBody>
      </p:sp>
      <p:sp>
        <p:nvSpPr>
          <p:cNvPr id="36" name="TextBox 35"/>
          <p:cNvSpPr txBox="1"/>
          <p:nvPr/>
        </p:nvSpPr>
        <p:spPr>
          <a:xfrm>
            <a:off x="4329224" y="4392780"/>
            <a:ext cx="327334" cy="338554"/>
          </a:xfrm>
          <a:prstGeom prst="rect">
            <a:avLst/>
          </a:prstGeom>
          <a:noFill/>
          <a:ln>
            <a:noFill/>
          </a:ln>
        </p:spPr>
        <p:txBody>
          <a:bodyPr wrap="none" rtlCol="0">
            <a:spAutoFit/>
          </a:bodyPr>
          <a:lstStyle/>
          <a:p>
            <a:pPr algn="ctr"/>
            <a:r>
              <a:rPr lang="en-US" b="1" dirty="0">
                <a:latin typeface="Comic Sans MS" pitchFamily="66" charset="0"/>
              </a:rPr>
              <a:t>T</a:t>
            </a:r>
          </a:p>
        </p:txBody>
      </p:sp>
      <p:sp>
        <p:nvSpPr>
          <p:cNvPr id="46" name="TextBox 45"/>
          <p:cNvSpPr txBox="1"/>
          <p:nvPr/>
        </p:nvSpPr>
        <p:spPr>
          <a:xfrm>
            <a:off x="629496" y="5864669"/>
            <a:ext cx="1327608" cy="276999"/>
          </a:xfrm>
          <a:prstGeom prst="rect">
            <a:avLst/>
          </a:prstGeom>
          <a:noFill/>
        </p:spPr>
        <p:txBody>
          <a:bodyPr wrap="none" rtlCol="0">
            <a:spAutoFit/>
          </a:bodyPr>
          <a:lstStyle/>
          <a:p>
            <a:pPr algn="ctr"/>
            <a:r>
              <a:rPr lang="en-US" sz="1200" b="1" dirty="0">
                <a:solidFill>
                  <a:srgbClr val="00B050"/>
                </a:solidFill>
                <a:latin typeface="Comic Sans MS" pitchFamily="66" charset="0"/>
              </a:rPr>
              <a:t>CONTROLLERS</a:t>
            </a:r>
          </a:p>
        </p:txBody>
      </p:sp>
      <p:sp>
        <p:nvSpPr>
          <p:cNvPr id="47" name="TextBox 46"/>
          <p:cNvSpPr txBox="1"/>
          <p:nvPr/>
        </p:nvSpPr>
        <p:spPr>
          <a:xfrm>
            <a:off x="635227" y="6032321"/>
            <a:ext cx="1366080" cy="276999"/>
          </a:xfrm>
          <a:prstGeom prst="rect">
            <a:avLst/>
          </a:prstGeom>
          <a:noFill/>
        </p:spPr>
        <p:txBody>
          <a:bodyPr wrap="none" rtlCol="0">
            <a:spAutoFit/>
          </a:bodyPr>
          <a:lstStyle/>
          <a:p>
            <a:pPr algn="ctr"/>
            <a:r>
              <a:rPr lang="en-US" sz="1200" b="1" dirty="0">
                <a:solidFill>
                  <a:srgbClr val="00B050"/>
                </a:solidFill>
                <a:latin typeface="Comic Sans MS" pitchFamily="66" charset="0"/>
              </a:rPr>
              <a:t>&amp; INTERFACES</a:t>
            </a:r>
          </a:p>
        </p:txBody>
      </p:sp>
      <p:sp>
        <p:nvSpPr>
          <p:cNvPr id="49" name="TextBox 48"/>
          <p:cNvSpPr txBox="1"/>
          <p:nvPr/>
        </p:nvSpPr>
        <p:spPr>
          <a:xfrm>
            <a:off x="1896032" y="5864669"/>
            <a:ext cx="1351652" cy="276999"/>
          </a:xfrm>
          <a:prstGeom prst="rect">
            <a:avLst/>
          </a:prstGeom>
          <a:noFill/>
        </p:spPr>
        <p:txBody>
          <a:bodyPr wrap="none" rtlCol="0">
            <a:spAutoFit/>
          </a:bodyPr>
          <a:lstStyle/>
          <a:p>
            <a:pPr algn="ctr"/>
            <a:r>
              <a:rPr lang="en-US" sz="1200" b="1" dirty="0">
                <a:solidFill>
                  <a:srgbClr val="00B050"/>
                </a:solidFill>
                <a:latin typeface="Comic Sans MS" pitchFamily="66" charset="0"/>
              </a:rPr>
              <a:t>MARSHALLING</a:t>
            </a:r>
          </a:p>
        </p:txBody>
      </p:sp>
      <p:sp>
        <p:nvSpPr>
          <p:cNvPr id="50" name="TextBox 49"/>
          <p:cNvSpPr txBox="1"/>
          <p:nvPr/>
        </p:nvSpPr>
        <p:spPr>
          <a:xfrm>
            <a:off x="2122976" y="6032321"/>
            <a:ext cx="912429" cy="276999"/>
          </a:xfrm>
          <a:prstGeom prst="rect">
            <a:avLst/>
          </a:prstGeom>
          <a:noFill/>
        </p:spPr>
        <p:txBody>
          <a:bodyPr wrap="none" rtlCol="0">
            <a:spAutoFit/>
          </a:bodyPr>
          <a:lstStyle/>
          <a:p>
            <a:pPr algn="ctr"/>
            <a:r>
              <a:rPr lang="en-US" sz="1200" b="1" dirty="0">
                <a:solidFill>
                  <a:srgbClr val="00B050"/>
                </a:solidFill>
                <a:latin typeface="Comic Sans MS" pitchFamily="66" charset="0"/>
              </a:rPr>
              <a:t>&amp; POWER</a:t>
            </a:r>
          </a:p>
        </p:txBody>
      </p:sp>
      <p:sp>
        <p:nvSpPr>
          <p:cNvPr id="52" name="TextBox 51"/>
          <p:cNvSpPr txBox="1"/>
          <p:nvPr/>
        </p:nvSpPr>
        <p:spPr>
          <a:xfrm>
            <a:off x="3481056" y="5790677"/>
            <a:ext cx="385041" cy="276999"/>
          </a:xfrm>
          <a:prstGeom prst="rect">
            <a:avLst/>
          </a:prstGeom>
          <a:noFill/>
          <a:ln>
            <a:noFill/>
          </a:ln>
        </p:spPr>
        <p:txBody>
          <a:bodyPr wrap="none" rtlCol="0">
            <a:spAutoFit/>
          </a:bodyPr>
          <a:lstStyle/>
          <a:p>
            <a:pPr algn="ctr"/>
            <a:r>
              <a:rPr lang="en-US" sz="1200" b="1" dirty="0">
                <a:latin typeface="Comic Sans MS" pitchFamily="66" charset="0"/>
              </a:rPr>
              <a:t>JB</a:t>
            </a:r>
          </a:p>
        </p:txBody>
      </p:sp>
      <p:sp>
        <p:nvSpPr>
          <p:cNvPr id="55" name="TextBox 54"/>
          <p:cNvSpPr txBox="1"/>
          <p:nvPr/>
        </p:nvSpPr>
        <p:spPr>
          <a:xfrm>
            <a:off x="3482984" y="4500874"/>
            <a:ext cx="385041" cy="276999"/>
          </a:xfrm>
          <a:prstGeom prst="rect">
            <a:avLst/>
          </a:prstGeom>
          <a:noFill/>
          <a:ln>
            <a:noFill/>
          </a:ln>
        </p:spPr>
        <p:txBody>
          <a:bodyPr wrap="none" rtlCol="0">
            <a:spAutoFit/>
          </a:bodyPr>
          <a:lstStyle/>
          <a:p>
            <a:pPr algn="ctr"/>
            <a:r>
              <a:rPr lang="en-US" sz="1200" b="1" dirty="0">
                <a:latin typeface="Comic Sans MS" pitchFamily="66" charset="0"/>
              </a:rPr>
              <a:t>JB</a:t>
            </a:r>
          </a:p>
        </p:txBody>
      </p:sp>
      <p:sp>
        <p:nvSpPr>
          <p:cNvPr id="56" name="Freeform 55"/>
          <p:cNvSpPr/>
          <p:nvPr/>
        </p:nvSpPr>
        <p:spPr bwMode="auto">
          <a:xfrm>
            <a:off x="3473190" y="4115975"/>
            <a:ext cx="90564" cy="45879"/>
          </a:xfrm>
          <a:custGeom>
            <a:avLst/>
            <a:gdLst>
              <a:gd name="connsiteX0" fmla="*/ 161925 w 161925"/>
              <a:gd name="connsiteY0" fmla="*/ 0 h 194258"/>
              <a:gd name="connsiteX1" fmla="*/ 161925 w 161925"/>
              <a:gd name="connsiteY1" fmla="*/ 0 h 194258"/>
              <a:gd name="connsiteX2" fmla="*/ 130968 w 161925"/>
              <a:gd name="connsiteY2" fmla="*/ 19050 h 194258"/>
              <a:gd name="connsiteX3" fmla="*/ 126206 w 161925"/>
              <a:gd name="connsiteY3" fmla="*/ 30956 h 194258"/>
              <a:gd name="connsiteX4" fmla="*/ 119062 w 161925"/>
              <a:gd name="connsiteY4" fmla="*/ 54769 h 194258"/>
              <a:gd name="connsiteX5" fmla="*/ 116681 w 161925"/>
              <a:gd name="connsiteY5" fmla="*/ 135731 h 194258"/>
              <a:gd name="connsiteX6" fmla="*/ 114300 w 161925"/>
              <a:gd name="connsiteY6" fmla="*/ 145256 h 194258"/>
              <a:gd name="connsiteX7" fmla="*/ 104775 w 161925"/>
              <a:gd name="connsiteY7" fmla="*/ 169069 h 194258"/>
              <a:gd name="connsiteX8" fmla="*/ 95250 w 161925"/>
              <a:gd name="connsiteY8" fmla="*/ 180975 h 194258"/>
              <a:gd name="connsiteX9" fmla="*/ 90487 w 161925"/>
              <a:gd name="connsiteY9" fmla="*/ 188119 h 194258"/>
              <a:gd name="connsiteX10" fmla="*/ 78581 w 161925"/>
              <a:gd name="connsiteY10" fmla="*/ 192881 h 194258"/>
              <a:gd name="connsiteX11" fmla="*/ 0 w 161925"/>
              <a:gd name="connsiteY11" fmla="*/ 192881 h 194258"/>
              <a:gd name="connsiteX12" fmla="*/ 0 w 161925"/>
              <a:gd name="connsiteY12" fmla="*/ 192881 h 19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925" h="194258">
                <a:moveTo>
                  <a:pt x="161925" y="0"/>
                </a:moveTo>
                <a:lnTo>
                  <a:pt x="161925" y="0"/>
                </a:lnTo>
                <a:cubicBezTo>
                  <a:pt x="151606" y="6350"/>
                  <a:pt x="140124" y="11115"/>
                  <a:pt x="130968" y="19050"/>
                </a:cubicBezTo>
                <a:cubicBezTo>
                  <a:pt x="127738" y="21849"/>
                  <a:pt x="127667" y="26939"/>
                  <a:pt x="126206" y="30956"/>
                </a:cubicBezTo>
                <a:cubicBezTo>
                  <a:pt x="121566" y="43716"/>
                  <a:pt x="121906" y="43394"/>
                  <a:pt x="119062" y="54769"/>
                </a:cubicBezTo>
                <a:cubicBezTo>
                  <a:pt x="118268" y="81756"/>
                  <a:pt x="118100" y="108769"/>
                  <a:pt x="116681" y="135731"/>
                </a:cubicBezTo>
                <a:cubicBezTo>
                  <a:pt x="116509" y="138999"/>
                  <a:pt x="115401" y="142174"/>
                  <a:pt x="114300" y="145256"/>
                </a:cubicBezTo>
                <a:cubicBezTo>
                  <a:pt x="111425" y="153307"/>
                  <a:pt x="107479" y="160959"/>
                  <a:pt x="104775" y="169069"/>
                </a:cubicBezTo>
                <a:cubicBezTo>
                  <a:pt x="101488" y="178927"/>
                  <a:pt x="104481" y="174820"/>
                  <a:pt x="95250" y="180975"/>
                </a:cubicBezTo>
                <a:cubicBezTo>
                  <a:pt x="93662" y="183356"/>
                  <a:pt x="92816" y="186455"/>
                  <a:pt x="90487" y="188119"/>
                </a:cubicBezTo>
                <a:cubicBezTo>
                  <a:pt x="87009" y="190603"/>
                  <a:pt x="82849" y="192656"/>
                  <a:pt x="78581" y="192881"/>
                </a:cubicBezTo>
                <a:cubicBezTo>
                  <a:pt x="52424" y="194258"/>
                  <a:pt x="26194" y="192881"/>
                  <a:pt x="0" y="192881"/>
                </a:cubicBezTo>
                <a:lnTo>
                  <a:pt x="0" y="192881"/>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57" name="Freeform 56"/>
          <p:cNvSpPr/>
          <p:nvPr/>
        </p:nvSpPr>
        <p:spPr bwMode="auto">
          <a:xfrm>
            <a:off x="3470913" y="4160348"/>
            <a:ext cx="88845" cy="86146"/>
          </a:xfrm>
          <a:custGeom>
            <a:avLst/>
            <a:gdLst>
              <a:gd name="connsiteX0" fmla="*/ 147638 w 147638"/>
              <a:gd name="connsiteY0" fmla="*/ 38100 h 38100"/>
              <a:gd name="connsiteX1" fmla="*/ 147638 w 147638"/>
              <a:gd name="connsiteY1" fmla="*/ 38100 h 38100"/>
              <a:gd name="connsiteX2" fmla="*/ 104775 w 147638"/>
              <a:gd name="connsiteY2" fmla="*/ 30957 h 38100"/>
              <a:gd name="connsiteX3" fmla="*/ 88107 w 147638"/>
              <a:gd name="connsiteY3" fmla="*/ 28575 h 38100"/>
              <a:gd name="connsiteX4" fmla="*/ 54769 w 147638"/>
              <a:gd name="connsiteY4" fmla="*/ 21432 h 38100"/>
              <a:gd name="connsiteX5" fmla="*/ 47625 w 147638"/>
              <a:gd name="connsiteY5" fmla="*/ 19050 h 38100"/>
              <a:gd name="connsiteX6" fmla="*/ 35719 w 147638"/>
              <a:gd name="connsiteY6" fmla="*/ 11907 h 38100"/>
              <a:gd name="connsiteX7" fmla="*/ 16669 w 147638"/>
              <a:gd name="connsiteY7" fmla="*/ 9525 h 38100"/>
              <a:gd name="connsiteX8" fmla="*/ 9525 w 147638"/>
              <a:gd name="connsiteY8" fmla="*/ 7144 h 38100"/>
              <a:gd name="connsiteX9" fmla="*/ 0 w 147638"/>
              <a:gd name="connsiteY9" fmla="*/ 0 h 38100"/>
              <a:gd name="connsiteX10" fmla="*/ 0 w 147638"/>
              <a:gd name="connsiteY10" fmla="*/ 0 h 38100"/>
              <a:gd name="connsiteX0" fmla="*/ 158851 w 158851"/>
              <a:gd name="connsiteY0" fmla="*/ 154025 h 154025"/>
              <a:gd name="connsiteX1" fmla="*/ 158851 w 158851"/>
              <a:gd name="connsiteY1" fmla="*/ 154025 h 154025"/>
              <a:gd name="connsiteX2" fmla="*/ 115988 w 158851"/>
              <a:gd name="connsiteY2" fmla="*/ 146882 h 154025"/>
              <a:gd name="connsiteX3" fmla="*/ 99320 w 158851"/>
              <a:gd name="connsiteY3" fmla="*/ 144500 h 154025"/>
              <a:gd name="connsiteX4" fmla="*/ 65982 w 158851"/>
              <a:gd name="connsiteY4" fmla="*/ 137357 h 154025"/>
              <a:gd name="connsiteX5" fmla="*/ 58838 w 158851"/>
              <a:gd name="connsiteY5" fmla="*/ 134975 h 154025"/>
              <a:gd name="connsiteX6" fmla="*/ 46932 w 158851"/>
              <a:gd name="connsiteY6" fmla="*/ 127832 h 154025"/>
              <a:gd name="connsiteX7" fmla="*/ 27882 w 158851"/>
              <a:gd name="connsiteY7" fmla="*/ 125450 h 154025"/>
              <a:gd name="connsiteX8" fmla="*/ 5384 w 158851"/>
              <a:gd name="connsiteY8" fmla="*/ 2692 h 154025"/>
              <a:gd name="connsiteX9" fmla="*/ 11213 w 158851"/>
              <a:gd name="connsiteY9" fmla="*/ 115925 h 154025"/>
              <a:gd name="connsiteX10" fmla="*/ 11213 w 158851"/>
              <a:gd name="connsiteY10" fmla="*/ 115925 h 1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851" h="154025">
                <a:moveTo>
                  <a:pt x="158851" y="154025"/>
                </a:moveTo>
                <a:lnTo>
                  <a:pt x="158851" y="154025"/>
                </a:lnTo>
                <a:lnTo>
                  <a:pt x="115988" y="146882"/>
                </a:lnTo>
                <a:cubicBezTo>
                  <a:pt x="110446" y="145995"/>
                  <a:pt x="104823" y="145601"/>
                  <a:pt x="99320" y="144500"/>
                </a:cubicBezTo>
                <a:cubicBezTo>
                  <a:pt x="40048" y="132645"/>
                  <a:pt x="112942" y="145183"/>
                  <a:pt x="65982" y="137357"/>
                </a:cubicBezTo>
                <a:cubicBezTo>
                  <a:pt x="63601" y="136563"/>
                  <a:pt x="61083" y="136098"/>
                  <a:pt x="58838" y="134975"/>
                </a:cubicBezTo>
                <a:cubicBezTo>
                  <a:pt x="54698" y="132905"/>
                  <a:pt x="51355" y="129193"/>
                  <a:pt x="46932" y="127832"/>
                </a:cubicBezTo>
                <a:cubicBezTo>
                  <a:pt x="40816" y="125950"/>
                  <a:pt x="34232" y="126244"/>
                  <a:pt x="27882" y="125450"/>
                </a:cubicBezTo>
                <a:cubicBezTo>
                  <a:pt x="25501" y="124656"/>
                  <a:pt x="7629" y="3814"/>
                  <a:pt x="5384" y="2692"/>
                </a:cubicBezTo>
                <a:cubicBezTo>
                  <a:pt x="0" y="0"/>
                  <a:pt x="14562" y="119274"/>
                  <a:pt x="11213" y="115925"/>
                </a:cubicBezTo>
                <a:lnTo>
                  <a:pt x="11213" y="115925"/>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58" name="Freeform 57"/>
          <p:cNvSpPr/>
          <p:nvPr/>
        </p:nvSpPr>
        <p:spPr bwMode="auto">
          <a:xfrm>
            <a:off x="3487243" y="5503465"/>
            <a:ext cx="82574" cy="21309"/>
          </a:xfrm>
          <a:custGeom>
            <a:avLst/>
            <a:gdLst>
              <a:gd name="connsiteX0" fmla="*/ 147638 w 147638"/>
              <a:gd name="connsiteY0" fmla="*/ 38100 h 38100"/>
              <a:gd name="connsiteX1" fmla="*/ 147638 w 147638"/>
              <a:gd name="connsiteY1" fmla="*/ 38100 h 38100"/>
              <a:gd name="connsiteX2" fmla="*/ 104775 w 147638"/>
              <a:gd name="connsiteY2" fmla="*/ 30957 h 38100"/>
              <a:gd name="connsiteX3" fmla="*/ 88107 w 147638"/>
              <a:gd name="connsiteY3" fmla="*/ 28575 h 38100"/>
              <a:gd name="connsiteX4" fmla="*/ 54769 w 147638"/>
              <a:gd name="connsiteY4" fmla="*/ 21432 h 38100"/>
              <a:gd name="connsiteX5" fmla="*/ 47625 w 147638"/>
              <a:gd name="connsiteY5" fmla="*/ 19050 h 38100"/>
              <a:gd name="connsiteX6" fmla="*/ 35719 w 147638"/>
              <a:gd name="connsiteY6" fmla="*/ 11907 h 38100"/>
              <a:gd name="connsiteX7" fmla="*/ 16669 w 147638"/>
              <a:gd name="connsiteY7" fmla="*/ 9525 h 38100"/>
              <a:gd name="connsiteX8" fmla="*/ 9525 w 147638"/>
              <a:gd name="connsiteY8" fmla="*/ 7144 h 38100"/>
              <a:gd name="connsiteX9" fmla="*/ 0 w 147638"/>
              <a:gd name="connsiteY9" fmla="*/ 0 h 38100"/>
              <a:gd name="connsiteX10" fmla="*/ 0 w 147638"/>
              <a:gd name="connsiteY10"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8" h="38100">
                <a:moveTo>
                  <a:pt x="147638" y="38100"/>
                </a:moveTo>
                <a:lnTo>
                  <a:pt x="147638" y="38100"/>
                </a:lnTo>
                <a:lnTo>
                  <a:pt x="104775" y="30957"/>
                </a:lnTo>
                <a:cubicBezTo>
                  <a:pt x="99233" y="30070"/>
                  <a:pt x="93610" y="29676"/>
                  <a:pt x="88107" y="28575"/>
                </a:cubicBezTo>
                <a:cubicBezTo>
                  <a:pt x="28835" y="16720"/>
                  <a:pt x="101729" y="29258"/>
                  <a:pt x="54769" y="21432"/>
                </a:cubicBezTo>
                <a:cubicBezTo>
                  <a:pt x="52388" y="20638"/>
                  <a:pt x="49870" y="20173"/>
                  <a:pt x="47625" y="19050"/>
                </a:cubicBezTo>
                <a:cubicBezTo>
                  <a:pt x="43485" y="16980"/>
                  <a:pt x="40142" y="13268"/>
                  <a:pt x="35719" y="11907"/>
                </a:cubicBezTo>
                <a:cubicBezTo>
                  <a:pt x="29603" y="10025"/>
                  <a:pt x="23019" y="10319"/>
                  <a:pt x="16669" y="9525"/>
                </a:cubicBezTo>
                <a:cubicBezTo>
                  <a:pt x="14288" y="8731"/>
                  <a:pt x="11770" y="8266"/>
                  <a:pt x="9525" y="7144"/>
                </a:cubicBezTo>
                <a:cubicBezTo>
                  <a:pt x="4141" y="4452"/>
                  <a:pt x="3349" y="3349"/>
                  <a:pt x="0" y="0"/>
                </a:cubicBezTo>
                <a:lnTo>
                  <a:pt x="0" y="0"/>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59" name="Freeform 58"/>
          <p:cNvSpPr/>
          <p:nvPr/>
        </p:nvSpPr>
        <p:spPr bwMode="auto">
          <a:xfrm>
            <a:off x="3485911" y="5496806"/>
            <a:ext cx="87901" cy="67924"/>
          </a:xfrm>
          <a:custGeom>
            <a:avLst/>
            <a:gdLst>
              <a:gd name="connsiteX0" fmla="*/ 157163 w 157163"/>
              <a:gd name="connsiteY0" fmla="*/ 121444 h 121444"/>
              <a:gd name="connsiteX1" fmla="*/ 157163 w 157163"/>
              <a:gd name="connsiteY1" fmla="*/ 121444 h 121444"/>
              <a:gd name="connsiteX2" fmla="*/ 95250 w 157163"/>
              <a:gd name="connsiteY2" fmla="*/ 102394 h 121444"/>
              <a:gd name="connsiteX3" fmla="*/ 90488 w 157163"/>
              <a:gd name="connsiteY3" fmla="*/ 95250 h 121444"/>
              <a:gd name="connsiteX4" fmla="*/ 83344 w 157163"/>
              <a:gd name="connsiteY4" fmla="*/ 88106 h 121444"/>
              <a:gd name="connsiteX5" fmla="*/ 73819 w 157163"/>
              <a:gd name="connsiteY5" fmla="*/ 71438 h 121444"/>
              <a:gd name="connsiteX6" fmla="*/ 61913 w 157163"/>
              <a:gd name="connsiteY6" fmla="*/ 59531 h 121444"/>
              <a:gd name="connsiteX7" fmla="*/ 54769 w 157163"/>
              <a:gd name="connsiteY7" fmla="*/ 52388 h 121444"/>
              <a:gd name="connsiteX8" fmla="*/ 52388 w 157163"/>
              <a:gd name="connsiteY8" fmla="*/ 45244 h 121444"/>
              <a:gd name="connsiteX9" fmla="*/ 38100 w 157163"/>
              <a:gd name="connsiteY9" fmla="*/ 33338 h 121444"/>
              <a:gd name="connsiteX10" fmla="*/ 26194 w 157163"/>
              <a:gd name="connsiteY10" fmla="*/ 19050 h 121444"/>
              <a:gd name="connsiteX11" fmla="*/ 11906 w 157163"/>
              <a:gd name="connsiteY11" fmla="*/ 9525 h 121444"/>
              <a:gd name="connsiteX12" fmla="*/ 7144 w 157163"/>
              <a:gd name="connsiteY12" fmla="*/ 2381 h 121444"/>
              <a:gd name="connsiteX13" fmla="*/ 0 w 157163"/>
              <a:gd name="connsiteY13" fmla="*/ 0 h 121444"/>
              <a:gd name="connsiteX14" fmla="*/ 0 w 157163"/>
              <a:gd name="connsiteY14" fmla="*/ 0 h 12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21444">
                <a:moveTo>
                  <a:pt x="157163" y="121444"/>
                </a:moveTo>
                <a:lnTo>
                  <a:pt x="157163" y="121444"/>
                </a:lnTo>
                <a:cubicBezTo>
                  <a:pt x="136525" y="115094"/>
                  <a:pt x="115347" y="110289"/>
                  <a:pt x="95250" y="102394"/>
                </a:cubicBezTo>
                <a:cubicBezTo>
                  <a:pt x="92586" y="101348"/>
                  <a:pt x="92320" y="97449"/>
                  <a:pt x="90488" y="95250"/>
                </a:cubicBezTo>
                <a:cubicBezTo>
                  <a:pt x="88332" y="92663"/>
                  <a:pt x="85500" y="90693"/>
                  <a:pt x="83344" y="88106"/>
                </a:cubicBezTo>
                <a:cubicBezTo>
                  <a:pt x="78065" y="81772"/>
                  <a:pt x="78058" y="78856"/>
                  <a:pt x="73819" y="71438"/>
                </a:cubicBezTo>
                <a:cubicBezTo>
                  <a:pt x="67471" y="60329"/>
                  <a:pt x="71435" y="67466"/>
                  <a:pt x="61913" y="59531"/>
                </a:cubicBezTo>
                <a:cubicBezTo>
                  <a:pt x="59326" y="57375"/>
                  <a:pt x="57150" y="54769"/>
                  <a:pt x="54769" y="52388"/>
                </a:cubicBezTo>
                <a:cubicBezTo>
                  <a:pt x="53975" y="50007"/>
                  <a:pt x="53780" y="47333"/>
                  <a:pt x="52388" y="45244"/>
                </a:cubicBezTo>
                <a:cubicBezTo>
                  <a:pt x="48721" y="39743"/>
                  <a:pt x="43372" y="36852"/>
                  <a:pt x="38100" y="33338"/>
                </a:cubicBezTo>
                <a:cubicBezTo>
                  <a:pt x="33867" y="26987"/>
                  <a:pt x="32542" y="23987"/>
                  <a:pt x="26194" y="19050"/>
                </a:cubicBezTo>
                <a:cubicBezTo>
                  <a:pt x="21676" y="15536"/>
                  <a:pt x="11906" y="9525"/>
                  <a:pt x="11906" y="9525"/>
                </a:cubicBezTo>
                <a:cubicBezTo>
                  <a:pt x="10319" y="7144"/>
                  <a:pt x="9379" y="4169"/>
                  <a:pt x="7144" y="2381"/>
                </a:cubicBezTo>
                <a:cubicBezTo>
                  <a:pt x="5184" y="813"/>
                  <a:pt x="0" y="0"/>
                  <a:pt x="0" y="0"/>
                </a:cubicBezTo>
                <a:lnTo>
                  <a:pt x="0" y="0"/>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60" name="Freeform 59"/>
          <p:cNvSpPr/>
          <p:nvPr/>
        </p:nvSpPr>
        <p:spPr bwMode="auto">
          <a:xfrm>
            <a:off x="3476588" y="5495367"/>
            <a:ext cx="99887" cy="113313"/>
          </a:xfrm>
          <a:custGeom>
            <a:avLst/>
            <a:gdLst>
              <a:gd name="connsiteX0" fmla="*/ 178594 w 178594"/>
              <a:gd name="connsiteY0" fmla="*/ 202599 h 202599"/>
              <a:gd name="connsiteX1" fmla="*/ 178594 w 178594"/>
              <a:gd name="connsiteY1" fmla="*/ 202599 h 202599"/>
              <a:gd name="connsiteX2" fmla="*/ 102394 w 178594"/>
              <a:gd name="connsiteY2" fmla="*/ 181168 h 202599"/>
              <a:gd name="connsiteX3" fmla="*/ 85725 w 178594"/>
              <a:gd name="connsiteY3" fmla="*/ 164499 h 202599"/>
              <a:gd name="connsiteX4" fmla="*/ 76200 w 178594"/>
              <a:gd name="connsiteY4" fmla="*/ 140687 h 202599"/>
              <a:gd name="connsiteX5" fmla="*/ 71438 w 178594"/>
              <a:gd name="connsiteY5" fmla="*/ 121637 h 202599"/>
              <a:gd name="connsiteX6" fmla="*/ 59532 w 178594"/>
              <a:gd name="connsiteY6" fmla="*/ 102587 h 202599"/>
              <a:gd name="connsiteX7" fmla="*/ 52388 w 178594"/>
              <a:gd name="connsiteY7" fmla="*/ 71630 h 202599"/>
              <a:gd name="connsiteX8" fmla="*/ 45244 w 178594"/>
              <a:gd name="connsiteY8" fmla="*/ 54962 h 202599"/>
              <a:gd name="connsiteX9" fmla="*/ 42863 w 178594"/>
              <a:gd name="connsiteY9" fmla="*/ 45437 h 202599"/>
              <a:gd name="connsiteX10" fmla="*/ 26194 w 178594"/>
              <a:gd name="connsiteY10" fmla="*/ 9718 h 202599"/>
              <a:gd name="connsiteX11" fmla="*/ 19050 w 178594"/>
              <a:gd name="connsiteY11" fmla="*/ 7337 h 202599"/>
              <a:gd name="connsiteX12" fmla="*/ 2382 w 178594"/>
              <a:gd name="connsiteY12" fmla="*/ 193 h 202599"/>
              <a:gd name="connsiteX13" fmla="*/ 0 w 178594"/>
              <a:gd name="connsiteY13" fmla="*/ 193 h 202599"/>
              <a:gd name="connsiteX14" fmla="*/ 0 w 178594"/>
              <a:gd name="connsiteY14" fmla="*/ 193 h 20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594" h="202599">
                <a:moveTo>
                  <a:pt x="178594" y="202599"/>
                </a:moveTo>
                <a:lnTo>
                  <a:pt x="178594" y="202599"/>
                </a:lnTo>
                <a:cubicBezTo>
                  <a:pt x="153194" y="195455"/>
                  <a:pt x="127288" y="189914"/>
                  <a:pt x="102394" y="181168"/>
                </a:cubicBezTo>
                <a:cubicBezTo>
                  <a:pt x="95197" y="178639"/>
                  <a:pt x="89397" y="170925"/>
                  <a:pt x="85725" y="164499"/>
                </a:cubicBezTo>
                <a:cubicBezTo>
                  <a:pt x="81819" y="157664"/>
                  <a:pt x="77700" y="148187"/>
                  <a:pt x="76200" y="140687"/>
                </a:cubicBezTo>
                <a:cubicBezTo>
                  <a:pt x="74803" y="133699"/>
                  <a:pt x="74184" y="128043"/>
                  <a:pt x="71438" y="121637"/>
                </a:cubicBezTo>
                <a:cubicBezTo>
                  <a:pt x="67080" y="111470"/>
                  <a:pt x="66367" y="111702"/>
                  <a:pt x="59532" y="102587"/>
                </a:cubicBezTo>
                <a:cubicBezTo>
                  <a:pt x="53775" y="85322"/>
                  <a:pt x="60268" y="105779"/>
                  <a:pt x="52388" y="71630"/>
                </a:cubicBezTo>
                <a:cubicBezTo>
                  <a:pt x="50887" y="65123"/>
                  <a:pt x="48298" y="61069"/>
                  <a:pt x="45244" y="54962"/>
                </a:cubicBezTo>
                <a:cubicBezTo>
                  <a:pt x="44450" y="51787"/>
                  <a:pt x="43825" y="48565"/>
                  <a:pt x="42863" y="45437"/>
                </a:cubicBezTo>
                <a:cubicBezTo>
                  <a:pt x="41887" y="42266"/>
                  <a:pt x="33832" y="12264"/>
                  <a:pt x="26194" y="9718"/>
                </a:cubicBezTo>
                <a:cubicBezTo>
                  <a:pt x="23813" y="8924"/>
                  <a:pt x="21357" y="8326"/>
                  <a:pt x="19050" y="7337"/>
                </a:cubicBezTo>
                <a:cubicBezTo>
                  <a:pt x="9509" y="3248"/>
                  <a:pt x="11317" y="2427"/>
                  <a:pt x="2382" y="193"/>
                </a:cubicBezTo>
                <a:cubicBezTo>
                  <a:pt x="1612" y="0"/>
                  <a:pt x="794" y="193"/>
                  <a:pt x="0" y="193"/>
                </a:cubicBezTo>
                <a:lnTo>
                  <a:pt x="0" y="193"/>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61" name="Freeform 60"/>
          <p:cNvSpPr/>
          <p:nvPr/>
        </p:nvSpPr>
        <p:spPr>
          <a:xfrm>
            <a:off x="3782076" y="3792143"/>
            <a:ext cx="467226" cy="239927"/>
          </a:xfrm>
          <a:custGeom>
            <a:avLst/>
            <a:gdLst>
              <a:gd name="connsiteX0" fmla="*/ 835378 w 835378"/>
              <a:gd name="connsiteY0" fmla="*/ 0 h 428978"/>
              <a:gd name="connsiteX1" fmla="*/ 835378 w 835378"/>
              <a:gd name="connsiteY1" fmla="*/ 0 h 428978"/>
              <a:gd name="connsiteX2" fmla="*/ 711200 w 835378"/>
              <a:gd name="connsiteY2" fmla="*/ 11289 h 428978"/>
              <a:gd name="connsiteX3" fmla="*/ 632178 w 835378"/>
              <a:gd name="connsiteY3" fmla="*/ 22578 h 428978"/>
              <a:gd name="connsiteX4" fmla="*/ 598311 w 835378"/>
              <a:gd name="connsiteY4" fmla="*/ 56445 h 428978"/>
              <a:gd name="connsiteX5" fmla="*/ 530578 w 835378"/>
              <a:gd name="connsiteY5" fmla="*/ 79022 h 428978"/>
              <a:gd name="connsiteX6" fmla="*/ 428978 w 835378"/>
              <a:gd name="connsiteY6" fmla="*/ 124178 h 428978"/>
              <a:gd name="connsiteX7" fmla="*/ 395111 w 835378"/>
              <a:gd name="connsiteY7" fmla="*/ 135467 h 428978"/>
              <a:gd name="connsiteX8" fmla="*/ 338667 w 835378"/>
              <a:gd name="connsiteY8" fmla="*/ 191911 h 428978"/>
              <a:gd name="connsiteX9" fmla="*/ 248356 w 835378"/>
              <a:gd name="connsiteY9" fmla="*/ 237067 h 428978"/>
              <a:gd name="connsiteX10" fmla="*/ 191911 w 835378"/>
              <a:gd name="connsiteY10" fmla="*/ 327378 h 428978"/>
              <a:gd name="connsiteX11" fmla="*/ 158045 w 835378"/>
              <a:gd name="connsiteY11" fmla="*/ 349956 h 428978"/>
              <a:gd name="connsiteX12" fmla="*/ 124178 w 835378"/>
              <a:gd name="connsiteY12" fmla="*/ 383822 h 428978"/>
              <a:gd name="connsiteX13" fmla="*/ 56445 w 835378"/>
              <a:gd name="connsiteY13" fmla="*/ 428978 h 428978"/>
              <a:gd name="connsiteX14" fmla="*/ 0 w 835378"/>
              <a:gd name="connsiteY14" fmla="*/ 428978 h 428978"/>
              <a:gd name="connsiteX15" fmla="*/ 0 w 835378"/>
              <a:gd name="connsiteY15" fmla="*/ 428978 h 42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5378" h="428978">
                <a:moveTo>
                  <a:pt x="835378" y="0"/>
                </a:moveTo>
                <a:lnTo>
                  <a:pt x="835378" y="0"/>
                </a:lnTo>
                <a:cubicBezTo>
                  <a:pt x="793985" y="3763"/>
                  <a:pt x="752509" y="6699"/>
                  <a:pt x="711200" y="11289"/>
                </a:cubicBezTo>
                <a:cubicBezTo>
                  <a:pt x="684755" y="14227"/>
                  <a:pt x="656883" y="12696"/>
                  <a:pt x="632178" y="22578"/>
                </a:cubicBezTo>
                <a:cubicBezTo>
                  <a:pt x="617355" y="28507"/>
                  <a:pt x="612267" y="48692"/>
                  <a:pt x="598311" y="56445"/>
                </a:cubicBezTo>
                <a:cubicBezTo>
                  <a:pt x="577507" y="68003"/>
                  <a:pt x="530578" y="79022"/>
                  <a:pt x="530578" y="79022"/>
                </a:cubicBezTo>
                <a:cubicBezTo>
                  <a:pt x="476909" y="114801"/>
                  <a:pt x="509582" y="97310"/>
                  <a:pt x="428978" y="124178"/>
                </a:cubicBezTo>
                <a:lnTo>
                  <a:pt x="395111" y="135467"/>
                </a:lnTo>
                <a:cubicBezTo>
                  <a:pt x="370741" y="172022"/>
                  <a:pt x="378089" y="170408"/>
                  <a:pt x="338667" y="191911"/>
                </a:cubicBezTo>
                <a:cubicBezTo>
                  <a:pt x="309120" y="208028"/>
                  <a:pt x="248356" y="237067"/>
                  <a:pt x="248356" y="237067"/>
                </a:cubicBezTo>
                <a:cubicBezTo>
                  <a:pt x="230471" y="272836"/>
                  <a:pt x="221220" y="298068"/>
                  <a:pt x="191911" y="327378"/>
                </a:cubicBezTo>
                <a:cubicBezTo>
                  <a:pt x="182317" y="336972"/>
                  <a:pt x="168468" y="341270"/>
                  <a:pt x="158045" y="349956"/>
                </a:cubicBezTo>
                <a:cubicBezTo>
                  <a:pt x="145780" y="360176"/>
                  <a:pt x="136780" y="374021"/>
                  <a:pt x="124178" y="383822"/>
                </a:cubicBezTo>
                <a:cubicBezTo>
                  <a:pt x="102759" y="400481"/>
                  <a:pt x="83580" y="428978"/>
                  <a:pt x="56445" y="428978"/>
                </a:cubicBezTo>
                <a:lnTo>
                  <a:pt x="0" y="428978"/>
                </a:lnTo>
                <a:lnTo>
                  <a:pt x="0" y="428978"/>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2" name="Freeform 61"/>
          <p:cNvSpPr/>
          <p:nvPr/>
        </p:nvSpPr>
        <p:spPr>
          <a:xfrm>
            <a:off x="3756821" y="4095209"/>
            <a:ext cx="189416" cy="164160"/>
          </a:xfrm>
          <a:custGeom>
            <a:avLst/>
            <a:gdLst>
              <a:gd name="connsiteX0" fmla="*/ 338666 w 338666"/>
              <a:gd name="connsiteY0" fmla="*/ 293511 h 293511"/>
              <a:gd name="connsiteX1" fmla="*/ 338666 w 338666"/>
              <a:gd name="connsiteY1" fmla="*/ 293511 h 293511"/>
              <a:gd name="connsiteX2" fmla="*/ 191911 w 338666"/>
              <a:gd name="connsiteY2" fmla="*/ 180622 h 293511"/>
              <a:gd name="connsiteX3" fmla="*/ 169333 w 338666"/>
              <a:gd name="connsiteY3" fmla="*/ 146755 h 293511"/>
              <a:gd name="connsiteX4" fmla="*/ 135466 w 338666"/>
              <a:gd name="connsiteY4" fmla="*/ 101600 h 293511"/>
              <a:gd name="connsiteX5" fmla="*/ 90311 w 338666"/>
              <a:gd name="connsiteY5" fmla="*/ 79022 h 293511"/>
              <a:gd name="connsiteX6" fmla="*/ 11288 w 338666"/>
              <a:gd name="connsiteY6" fmla="*/ 22578 h 293511"/>
              <a:gd name="connsiteX7" fmla="*/ 0 w 338666"/>
              <a:gd name="connsiteY7" fmla="*/ 0 h 293511"/>
              <a:gd name="connsiteX8" fmla="*/ 0 w 338666"/>
              <a:gd name="connsiteY8" fmla="*/ 0 h 29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666" h="293511">
                <a:moveTo>
                  <a:pt x="338666" y="293511"/>
                </a:moveTo>
                <a:lnTo>
                  <a:pt x="338666" y="293511"/>
                </a:lnTo>
                <a:cubicBezTo>
                  <a:pt x="289748" y="255881"/>
                  <a:pt x="238550" y="221043"/>
                  <a:pt x="191911" y="180622"/>
                </a:cubicBezTo>
                <a:cubicBezTo>
                  <a:pt x="181658" y="171736"/>
                  <a:pt x="177219" y="157795"/>
                  <a:pt x="169333" y="146755"/>
                </a:cubicBezTo>
                <a:cubicBezTo>
                  <a:pt x="158397" y="131445"/>
                  <a:pt x="149751" y="113844"/>
                  <a:pt x="135466" y="101600"/>
                </a:cubicBezTo>
                <a:cubicBezTo>
                  <a:pt x="122689" y="90648"/>
                  <a:pt x="104922" y="87371"/>
                  <a:pt x="90311" y="79022"/>
                </a:cubicBezTo>
                <a:cubicBezTo>
                  <a:pt x="75357" y="70477"/>
                  <a:pt x="19362" y="30652"/>
                  <a:pt x="11288" y="22578"/>
                </a:cubicBezTo>
                <a:cubicBezTo>
                  <a:pt x="5338" y="16628"/>
                  <a:pt x="3763" y="7526"/>
                  <a:pt x="0" y="0"/>
                </a:cubicBezTo>
                <a:lnTo>
                  <a:pt x="0" y="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3" name="Freeform 62"/>
          <p:cNvSpPr/>
          <p:nvPr/>
        </p:nvSpPr>
        <p:spPr>
          <a:xfrm>
            <a:off x="3775762" y="4302235"/>
            <a:ext cx="593503" cy="216002"/>
          </a:xfrm>
          <a:custGeom>
            <a:avLst/>
            <a:gdLst>
              <a:gd name="connsiteX0" fmla="*/ 1061156 w 1061156"/>
              <a:gd name="connsiteY0" fmla="*/ 386202 h 386202"/>
              <a:gd name="connsiteX1" fmla="*/ 1061156 w 1061156"/>
              <a:gd name="connsiteY1" fmla="*/ 386202 h 386202"/>
              <a:gd name="connsiteX2" fmla="*/ 835378 w 1061156"/>
              <a:gd name="connsiteY2" fmla="*/ 374914 h 386202"/>
              <a:gd name="connsiteX3" fmla="*/ 587022 w 1061156"/>
              <a:gd name="connsiteY3" fmla="*/ 352336 h 386202"/>
              <a:gd name="connsiteX4" fmla="*/ 519289 w 1061156"/>
              <a:gd name="connsiteY4" fmla="*/ 329758 h 386202"/>
              <a:gd name="connsiteX5" fmla="*/ 485422 w 1061156"/>
              <a:gd name="connsiteY5" fmla="*/ 318469 h 386202"/>
              <a:gd name="connsiteX6" fmla="*/ 451556 w 1061156"/>
              <a:gd name="connsiteY6" fmla="*/ 295891 h 386202"/>
              <a:gd name="connsiteX7" fmla="*/ 428978 w 1061156"/>
              <a:gd name="connsiteY7" fmla="*/ 262025 h 386202"/>
              <a:gd name="connsiteX8" fmla="*/ 395111 w 1061156"/>
              <a:gd name="connsiteY8" fmla="*/ 250736 h 386202"/>
              <a:gd name="connsiteX9" fmla="*/ 361245 w 1061156"/>
              <a:gd name="connsiteY9" fmla="*/ 216869 h 386202"/>
              <a:gd name="connsiteX10" fmla="*/ 316089 w 1061156"/>
              <a:gd name="connsiteY10" fmla="*/ 183002 h 386202"/>
              <a:gd name="connsiteX11" fmla="*/ 293511 w 1061156"/>
              <a:gd name="connsiteY11" fmla="*/ 149136 h 386202"/>
              <a:gd name="connsiteX12" fmla="*/ 225778 w 1061156"/>
              <a:gd name="connsiteY12" fmla="*/ 103980 h 386202"/>
              <a:gd name="connsiteX13" fmla="*/ 90311 w 1061156"/>
              <a:gd name="connsiteY13" fmla="*/ 24958 h 386202"/>
              <a:gd name="connsiteX14" fmla="*/ 0 w 1061156"/>
              <a:gd name="connsiteY14" fmla="*/ 2380 h 386202"/>
              <a:gd name="connsiteX15" fmla="*/ 0 w 1061156"/>
              <a:gd name="connsiteY15" fmla="*/ 2380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1156" h="386202">
                <a:moveTo>
                  <a:pt x="1061156" y="386202"/>
                </a:moveTo>
                <a:lnTo>
                  <a:pt x="1061156" y="386202"/>
                </a:lnTo>
                <a:lnTo>
                  <a:pt x="835378" y="374914"/>
                </a:lnTo>
                <a:cubicBezTo>
                  <a:pt x="644632" y="364317"/>
                  <a:pt x="709433" y="372738"/>
                  <a:pt x="587022" y="352336"/>
                </a:cubicBezTo>
                <a:lnTo>
                  <a:pt x="519289" y="329758"/>
                </a:lnTo>
                <a:lnTo>
                  <a:pt x="485422" y="318469"/>
                </a:lnTo>
                <a:cubicBezTo>
                  <a:pt x="474133" y="310943"/>
                  <a:pt x="461150" y="305485"/>
                  <a:pt x="451556" y="295891"/>
                </a:cubicBezTo>
                <a:cubicBezTo>
                  <a:pt x="441962" y="286297"/>
                  <a:pt x="439572" y="270500"/>
                  <a:pt x="428978" y="262025"/>
                </a:cubicBezTo>
                <a:cubicBezTo>
                  <a:pt x="419686" y="254591"/>
                  <a:pt x="406400" y="254499"/>
                  <a:pt x="395111" y="250736"/>
                </a:cubicBezTo>
                <a:cubicBezTo>
                  <a:pt x="383822" y="239447"/>
                  <a:pt x="373366" y="227259"/>
                  <a:pt x="361245" y="216869"/>
                </a:cubicBezTo>
                <a:cubicBezTo>
                  <a:pt x="346960" y="204624"/>
                  <a:pt x="329393" y="196306"/>
                  <a:pt x="316089" y="183002"/>
                </a:cubicBezTo>
                <a:cubicBezTo>
                  <a:pt x="306495" y="173408"/>
                  <a:pt x="303722" y="158070"/>
                  <a:pt x="293511" y="149136"/>
                </a:cubicBezTo>
                <a:cubicBezTo>
                  <a:pt x="273090" y="131267"/>
                  <a:pt x="247486" y="120261"/>
                  <a:pt x="225778" y="103980"/>
                </a:cubicBezTo>
                <a:cubicBezTo>
                  <a:pt x="177655" y="67889"/>
                  <a:pt x="154592" y="46385"/>
                  <a:pt x="90311" y="24958"/>
                </a:cubicBezTo>
                <a:cubicBezTo>
                  <a:pt x="15438" y="0"/>
                  <a:pt x="46377" y="2380"/>
                  <a:pt x="0" y="2380"/>
                </a:cubicBezTo>
                <a:lnTo>
                  <a:pt x="0" y="238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4" name="Freeform 63"/>
          <p:cNvSpPr/>
          <p:nvPr/>
        </p:nvSpPr>
        <p:spPr>
          <a:xfrm>
            <a:off x="3775762" y="4364042"/>
            <a:ext cx="410401" cy="406750"/>
          </a:xfrm>
          <a:custGeom>
            <a:avLst/>
            <a:gdLst>
              <a:gd name="connsiteX0" fmla="*/ 733778 w 733778"/>
              <a:gd name="connsiteY0" fmla="*/ 727249 h 727249"/>
              <a:gd name="connsiteX1" fmla="*/ 733778 w 733778"/>
              <a:gd name="connsiteY1" fmla="*/ 727249 h 727249"/>
              <a:gd name="connsiteX2" fmla="*/ 485422 w 733778"/>
              <a:gd name="connsiteY2" fmla="*/ 580493 h 727249"/>
              <a:gd name="connsiteX3" fmla="*/ 451556 w 733778"/>
              <a:gd name="connsiteY3" fmla="*/ 557916 h 727249"/>
              <a:gd name="connsiteX4" fmla="*/ 383822 w 733778"/>
              <a:gd name="connsiteY4" fmla="*/ 445027 h 727249"/>
              <a:gd name="connsiteX5" fmla="*/ 327378 w 733778"/>
              <a:gd name="connsiteY5" fmla="*/ 377293 h 727249"/>
              <a:gd name="connsiteX6" fmla="*/ 293511 w 733778"/>
              <a:gd name="connsiteY6" fmla="*/ 298271 h 727249"/>
              <a:gd name="connsiteX7" fmla="*/ 270934 w 733778"/>
              <a:gd name="connsiteY7" fmla="*/ 264405 h 727249"/>
              <a:gd name="connsiteX8" fmla="*/ 214489 w 733778"/>
              <a:gd name="connsiteY8" fmla="*/ 162805 h 727249"/>
              <a:gd name="connsiteX9" fmla="*/ 180622 w 733778"/>
              <a:gd name="connsiteY9" fmla="*/ 140227 h 727249"/>
              <a:gd name="connsiteX10" fmla="*/ 135467 w 733778"/>
              <a:gd name="connsiteY10" fmla="*/ 83782 h 727249"/>
              <a:gd name="connsiteX11" fmla="*/ 112889 w 733778"/>
              <a:gd name="connsiteY11" fmla="*/ 49916 h 727249"/>
              <a:gd name="connsiteX12" fmla="*/ 79022 w 733778"/>
              <a:gd name="connsiteY12" fmla="*/ 16049 h 727249"/>
              <a:gd name="connsiteX13" fmla="*/ 0 w 733778"/>
              <a:gd name="connsiteY13" fmla="*/ 4760 h 727249"/>
              <a:gd name="connsiteX14" fmla="*/ 0 w 733778"/>
              <a:gd name="connsiteY14" fmla="*/ 4760 h 72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778" h="727249">
                <a:moveTo>
                  <a:pt x="733778" y="727249"/>
                </a:moveTo>
                <a:lnTo>
                  <a:pt x="733778" y="727249"/>
                </a:lnTo>
                <a:cubicBezTo>
                  <a:pt x="517669" y="583176"/>
                  <a:pt x="609553" y="611526"/>
                  <a:pt x="485422" y="580493"/>
                </a:cubicBezTo>
                <a:cubicBezTo>
                  <a:pt x="474133" y="572967"/>
                  <a:pt x="460490" y="568126"/>
                  <a:pt x="451556" y="557916"/>
                </a:cubicBezTo>
                <a:cubicBezTo>
                  <a:pt x="406075" y="505938"/>
                  <a:pt x="412948" y="495998"/>
                  <a:pt x="383822" y="445027"/>
                </a:cubicBezTo>
                <a:cubicBezTo>
                  <a:pt x="362865" y="408351"/>
                  <a:pt x="358512" y="408427"/>
                  <a:pt x="327378" y="377293"/>
                </a:cubicBezTo>
                <a:cubicBezTo>
                  <a:pt x="314713" y="339298"/>
                  <a:pt x="315831" y="337331"/>
                  <a:pt x="293511" y="298271"/>
                </a:cubicBezTo>
                <a:cubicBezTo>
                  <a:pt x="286780" y="286491"/>
                  <a:pt x="276444" y="276803"/>
                  <a:pt x="270934" y="264405"/>
                </a:cubicBezTo>
                <a:cubicBezTo>
                  <a:pt x="237573" y="189341"/>
                  <a:pt x="269032" y="208257"/>
                  <a:pt x="214489" y="162805"/>
                </a:cubicBezTo>
                <a:cubicBezTo>
                  <a:pt x="204066" y="154119"/>
                  <a:pt x="191911" y="147753"/>
                  <a:pt x="180622" y="140227"/>
                </a:cubicBezTo>
                <a:cubicBezTo>
                  <a:pt x="158647" y="74297"/>
                  <a:pt x="186528" y="134842"/>
                  <a:pt x="135467" y="83782"/>
                </a:cubicBezTo>
                <a:cubicBezTo>
                  <a:pt x="125873" y="74188"/>
                  <a:pt x="121575" y="60339"/>
                  <a:pt x="112889" y="49916"/>
                </a:cubicBezTo>
                <a:cubicBezTo>
                  <a:pt x="102668" y="37651"/>
                  <a:pt x="92306" y="24905"/>
                  <a:pt x="79022" y="16049"/>
                </a:cubicBezTo>
                <a:cubicBezTo>
                  <a:pt x="54949" y="0"/>
                  <a:pt x="26605" y="4760"/>
                  <a:pt x="0" y="4760"/>
                </a:cubicBezTo>
                <a:lnTo>
                  <a:pt x="0" y="476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latin typeface="Comic Sans MS" pitchFamily="66" charset="0"/>
            </a:endParaRPr>
          </a:p>
        </p:txBody>
      </p:sp>
      <p:sp>
        <p:nvSpPr>
          <p:cNvPr id="65" name="Freeform 64"/>
          <p:cNvSpPr/>
          <p:nvPr/>
        </p:nvSpPr>
        <p:spPr>
          <a:xfrm>
            <a:off x="3678257" y="3984255"/>
            <a:ext cx="108282" cy="47815"/>
          </a:xfrm>
          <a:custGeom>
            <a:avLst/>
            <a:gdLst>
              <a:gd name="connsiteX0" fmla="*/ 193603 w 193603"/>
              <a:gd name="connsiteY0" fmla="*/ 85491 h 85491"/>
              <a:gd name="connsiteX1" fmla="*/ 193603 w 193603"/>
              <a:gd name="connsiteY1" fmla="*/ 85491 h 85491"/>
              <a:gd name="connsiteX2" fmla="*/ 148925 w 193603"/>
              <a:gd name="connsiteY2" fmla="*/ 55706 h 85491"/>
              <a:gd name="connsiteX3" fmla="*/ 139990 w 193603"/>
              <a:gd name="connsiteY3" fmla="*/ 52727 h 85491"/>
              <a:gd name="connsiteX4" fmla="*/ 131054 w 193603"/>
              <a:gd name="connsiteY4" fmla="*/ 40813 h 85491"/>
              <a:gd name="connsiteX5" fmla="*/ 122119 w 193603"/>
              <a:gd name="connsiteY5" fmla="*/ 34856 h 85491"/>
              <a:gd name="connsiteX6" fmla="*/ 110205 w 193603"/>
              <a:gd name="connsiteY6" fmla="*/ 25921 h 85491"/>
              <a:gd name="connsiteX7" fmla="*/ 92333 w 193603"/>
              <a:gd name="connsiteY7" fmla="*/ 14007 h 85491"/>
              <a:gd name="connsiteX8" fmla="*/ 74462 w 193603"/>
              <a:gd name="connsiteY8" fmla="*/ 5071 h 85491"/>
              <a:gd name="connsiteX9" fmla="*/ 0 w 193603"/>
              <a:gd name="connsiteY9" fmla="*/ 2093 h 85491"/>
              <a:gd name="connsiteX10" fmla="*/ 0 w 193603"/>
              <a:gd name="connsiteY10" fmla="*/ 2093 h 8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603" h="85491">
                <a:moveTo>
                  <a:pt x="193603" y="85491"/>
                </a:moveTo>
                <a:lnTo>
                  <a:pt x="193603" y="85491"/>
                </a:lnTo>
                <a:cubicBezTo>
                  <a:pt x="178710" y="75563"/>
                  <a:pt x="164198" y="65039"/>
                  <a:pt x="148925" y="55706"/>
                </a:cubicBezTo>
                <a:cubicBezTo>
                  <a:pt x="146246" y="54069"/>
                  <a:pt x="142402" y="54737"/>
                  <a:pt x="139990" y="52727"/>
                </a:cubicBezTo>
                <a:cubicBezTo>
                  <a:pt x="136176" y="49549"/>
                  <a:pt x="134564" y="44323"/>
                  <a:pt x="131054" y="40813"/>
                </a:cubicBezTo>
                <a:cubicBezTo>
                  <a:pt x="128523" y="38282"/>
                  <a:pt x="125032" y="36937"/>
                  <a:pt x="122119" y="34856"/>
                </a:cubicBezTo>
                <a:cubicBezTo>
                  <a:pt x="118080" y="31971"/>
                  <a:pt x="114272" y="28768"/>
                  <a:pt x="110205" y="25921"/>
                </a:cubicBezTo>
                <a:cubicBezTo>
                  <a:pt x="104339" y="21815"/>
                  <a:pt x="98290" y="17978"/>
                  <a:pt x="92333" y="14007"/>
                </a:cubicBezTo>
                <a:cubicBezTo>
                  <a:pt x="85179" y="9238"/>
                  <a:pt x="82940" y="6612"/>
                  <a:pt x="74462" y="5071"/>
                </a:cubicBezTo>
                <a:cubicBezTo>
                  <a:pt x="46570" y="0"/>
                  <a:pt x="31893" y="2093"/>
                  <a:pt x="0" y="2093"/>
                </a:cubicBezTo>
                <a:lnTo>
                  <a:pt x="0" y="2093"/>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6" name="Freeform 65"/>
          <p:cNvSpPr/>
          <p:nvPr/>
        </p:nvSpPr>
        <p:spPr>
          <a:xfrm>
            <a:off x="3683254" y="4028738"/>
            <a:ext cx="98287" cy="0"/>
          </a:xfrm>
          <a:custGeom>
            <a:avLst/>
            <a:gdLst>
              <a:gd name="connsiteX0" fmla="*/ 175732 w 175732"/>
              <a:gd name="connsiteY0" fmla="*/ 0 h 0"/>
              <a:gd name="connsiteX1" fmla="*/ 175732 w 175732"/>
              <a:gd name="connsiteY1" fmla="*/ 0 h 0"/>
              <a:gd name="connsiteX2" fmla="*/ 0 w 175732"/>
              <a:gd name="connsiteY2" fmla="*/ 0 h 0"/>
              <a:gd name="connsiteX3" fmla="*/ 0 w 175732"/>
              <a:gd name="connsiteY3" fmla="*/ 0 h 0"/>
            </a:gdLst>
            <a:ahLst/>
            <a:cxnLst>
              <a:cxn ang="0">
                <a:pos x="connsiteX0" y="connsiteY0"/>
              </a:cxn>
              <a:cxn ang="0">
                <a:pos x="connsiteX1" y="connsiteY1"/>
              </a:cxn>
              <a:cxn ang="0">
                <a:pos x="connsiteX2" y="connsiteY2"/>
              </a:cxn>
              <a:cxn ang="0">
                <a:pos x="connsiteX3" y="connsiteY3"/>
              </a:cxn>
            </a:cxnLst>
            <a:rect l="l" t="t" r="r" b="b"/>
            <a:pathLst>
              <a:path w="175732">
                <a:moveTo>
                  <a:pt x="175732" y="0"/>
                </a:moveTo>
                <a:lnTo>
                  <a:pt x="175732" y="0"/>
                </a:lnTo>
                <a:lnTo>
                  <a:pt x="0" y="0"/>
                </a:lnTo>
                <a:lnTo>
                  <a:pt x="0" y="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7" name="Freeform 66"/>
          <p:cNvSpPr/>
          <p:nvPr/>
        </p:nvSpPr>
        <p:spPr>
          <a:xfrm>
            <a:off x="3682638" y="4033736"/>
            <a:ext cx="102234" cy="33626"/>
          </a:xfrm>
          <a:custGeom>
            <a:avLst/>
            <a:gdLst>
              <a:gd name="connsiteX0" fmla="*/ 182790 w 182790"/>
              <a:gd name="connsiteY0" fmla="*/ 0 h 60121"/>
              <a:gd name="connsiteX1" fmla="*/ 182790 w 182790"/>
              <a:gd name="connsiteY1" fmla="*/ 0 h 60121"/>
              <a:gd name="connsiteX2" fmla="*/ 141091 w 182790"/>
              <a:gd name="connsiteY2" fmla="*/ 2978 h 60121"/>
              <a:gd name="connsiteX3" fmla="*/ 123220 w 182790"/>
              <a:gd name="connsiteY3" fmla="*/ 8935 h 60121"/>
              <a:gd name="connsiteX4" fmla="*/ 99392 w 182790"/>
              <a:gd name="connsiteY4" fmla="*/ 14892 h 60121"/>
              <a:gd name="connsiteX5" fmla="*/ 90457 w 182790"/>
              <a:gd name="connsiteY5" fmla="*/ 23828 h 60121"/>
              <a:gd name="connsiteX6" fmla="*/ 81521 w 182790"/>
              <a:gd name="connsiteY6" fmla="*/ 26806 h 60121"/>
              <a:gd name="connsiteX7" fmla="*/ 51736 w 182790"/>
              <a:gd name="connsiteY7" fmla="*/ 29785 h 60121"/>
              <a:gd name="connsiteX8" fmla="*/ 42800 w 182790"/>
              <a:gd name="connsiteY8" fmla="*/ 35742 h 60121"/>
              <a:gd name="connsiteX9" fmla="*/ 33865 w 182790"/>
              <a:gd name="connsiteY9" fmla="*/ 44677 h 60121"/>
              <a:gd name="connsiteX10" fmla="*/ 13015 w 182790"/>
              <a:gd name="connsiteY10" fmla="*/ 53613 h 60121"/>
              <a:gd name="connsiteX11" fmla="*/ 1101 w 182790"/>
              <a:gd name="connsiteY11" fmla="*/ 59570 h 60121"/>
              <a:gd name="connsiteX12" fmla="*/ 1101 w 182790"/>
              <a:gd name="connsiteY12" fmla="*/ 59570 h 6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790" h="60121">
                <a:moveTo>
                  <a:pt x="182790" y="0"/>
                </a:moveTo>
                <a:lnTo>
                  <a:pt x="182790" y="0"/>
                </a:lnTo>
                <a:cubicBezTo>
                  <a:pt x="168890" y="993"/>
                  <a:pt x="154872" y="911"/>
                  <a:pt x="141091" y="2978"/>
                </a:cubicBezTo>
                <a:cubicBezTo>
                  <a:pt x="134881" y="3909"/>
                  <a:pt x="129177" y="6949"/>
                  <a:pt x="123220" y="8935"/>
                </a:cubicBezTo>
                <a:cubicBezTo>
                  <a:pt x="109477" y="13516"/>
                  <a:pt x="117372" y="11297"/>
                  <a:pt x="99392" y="14892"/>
                </a:cubicBezTo>
                <a:cubicBezTo>
                  <a:pt x="96414" y="17871"/>
                  <a:pt x="93962" y="21491"/>
                  <a:pt x="90457" y="23828"/>
                </a:cubicBezTo>
                <a:cubicBezTo>
                  <a:pt x="87845" y="25570"/>
                  <a:pt x="84624" y="26329"/>
                  <a:pt x="81521" y="26806"/>
                </a:cubicBezTo>
                <a:cubicBezTo>
                  <a:pt x="71659" y="28323"/>
                  <a:pt x="61664" y="28792"/>
                  <a:pt x="51736" y="29785"/>
                </a:cubicBezTo>
                <a:cubicBezTo>
                  <a:pt x="48757" y="31771"/>
                  <a:pt x="45550" y="33450"/>
                  <a:pt x="42800" y="35742"/>
                </a:cubicBezTo>
                <a:cubicBezTo>
                  <a:pt x="39564" y="38438"/>
                  <a:pt x="37292" y="42229"/>
                  <a:pt x="33865" y="44677"/>
                </a:cubicBezTo>
                <a:cubicBezTo>
                  <a:pt x="19404" y="55006"/>
                  <a:pt x="25978" y="47131"/>
                  <a:pt x="13015" y="53613"/>
                </a:cubicBezTo>
                <a:cubicBezTo>
                  <a:pt x="0" y="60121"/>
                  <a:pt x="8562" y="59570"/>
                  <a:pt x="1101" y="59570"/>
                </a:cubicBezTo>
                <a:lnTo>
                  <a:pt x="1101" y="5957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8" name="Freeform 67"/>
          <p:cNvSpPr/>
          <p:nvPr/>
        </p:nvSpPr>
        <p:spPr>
          <a:xfrm>
            <a:off x="3679922" y="4098705"/>
            <a:ext cx="78296" cy="8330"/>
          </a:xfrm>
          <a:custGeom>
            <a:avLst/>
            <a:gdLst>
              <a:gd name="connsiteX0" fmla="*/ 139990 w 139990"/>
              <a:gd name="connsiteY0" fmla="*/ 0 h 14893"/>
              <a:gd name="connsiteX1" fmla="*/ 139990 w 139990"/>
              <a:gd name="connsiteY1" fmla="*/ 0 h 14893"/>
              <a:gd name="connsiteX2" fmla="*/ 29785 w 139990"/>
              <a:gd name="connsiteY2" fmla="*/ 2979 h 14893"/>
              <a:gd name="connsiteX3" fmla="*/ 11914 w 139990"/>
              <a:gd name="connsiteY3" fmla="*/ 8936 h 14893"/>
              <a:gd name="connsiteX4" fmla="*/ 0 w 139990"/>
              <a:gd name="connsiteY4" fmla="*/ 14893 h 14893"/>
              <a:gd name="connsiteX5" fmla="*/ 0 w 139990"/>
              <a:gd name="connsiteY5" fmla="*/ 14893 h 1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90" h="14893">
                <a:moveTo>
                  <a:pt x="139990" y="0"/>
                </a:moveTo>
                <a:lnTo>
                  <a:pt x="139990" y="0"/>
                </a:lnTo>
                <a:cubicBezTo>
                  <a:pt x="103255" y="993"/>
                  <a:pt x="66444" y="421"/>
                  <a:pt x="29785" y="2979"/>
                </a:cubicBezTo>
                <a:cubicBezTo>
                  <a:pt x="23521" y="3416"/>
                  <a:pt x="17871" y="6950"/>
                  <a:pt x="11914" y="8936"/>
                </a:cubicBezTo>
                <a:cubicBezTo>
                  <a:pt x="1646" y="12358"/>
                  <a:pt x="5199" y="9694"/>
                  <a:pt x="0" y="14893"/>
                </a:cubicBezTo>
                <a:lnTo>
                  <a:pt x="0" y="14893"/>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69" name="Freeform 68"/>
          <p:cNvSpPr/>
          <p:nvPr/>
        </p:nvSpPr>
        <p:spPr>
          <a:xfrm>
            <a:off x="3684920" y="4105368"/>
            <a:ext cx="83294" cy="50224"/>
          </a:xfrm>
          <a:custGeom>
            <a:avLst/>
            <a:gdLst>
              <a:gd name="connsiteX0" fmla="*/ 148925 w 148925"/>
              <a:gd name="connsiteY0" fmla="*/ 0 h 89799"/>
              <a:gd name="connsiteX1" fmla="*/ 148925 w 148925"/>
              <a:gd name="connsiteY1" fmla="*/ 0 h 89799"/>
              <a:gd name="connsiteX2" fmla="*/ 77441 w 148925"/>
              <a:gd name="connsiteY2" fmla="*/ 2979 h 89799"/>
              <a:gd name="connsiteX3" fmla="*/ 50634 w 148925"/>
              <a:gd name="connsiteY3" fmla="*/ 17871 h 89799"/>
              <a:gd name="connsiteX4" fmla="*/ 32763 w 148925"/>
              <a:gd name="connsiteY4" fmla="*/ 32764 h 89799"/>
              <a:gd name="connsiteX5" fmla="*/ 29785 w 148925"/>
              <a:gd name="connsiteY5" fmla="*/ 41699 h 89799"/>
              <a:gd name="connsiteX6" fmla="*/ 17871 w 148925"/>
              <a:gd name="connsiteY6" fmla="*/ 68506 h 89799"/>
              <a:gd name="connsiteX7" fmla="*/ 14892 w 148925"/>
              <a:gd name="connsiteY7" fmla="*/ 83398 h 89799"/>
              <a:gd name="connsiteX8" fmla="*/ 0 w 148925"/>
              <a:gd name="connsiteY8" fmla="*/ 89355 h 89799"/>
              <a:gd name="connsiteX9" fmla="*/ 0 w 148925"/>
              <a:gd name="connsiteY9" fmla="*/ 89355 h 8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25" h="89799">
                <a:moveTo>
                  <a:pt x="148925" y="0"/>
                </a:moveTo>
                <a:lnTo>
                  <a:pt x="148925" y="0"/>
                </a:lnTo>
                <a:cubicBezTo>
                  <a:pt x="125097" y="993"/>
                  <a:pt x="101225" y="1217"/>
                  <a:pt x="77441" y="2979"/>
                </a:cubicBezTo>
                <a:cubicBezTo>
                  <a:pt x="68592" y="3634"/>
                  <a:pt x="55431" y="14673"/>
                  <a:pt x="50634" y="17871"/>
                </a:cubicBezTo>
                <a:cubicBezTo>
                  <a:pt x="38195" y="26164"/>
                  <a:pt x="44229" y="21298"/>
                  <a:pt x="32763" y="32764"/>
                </a:cubicBezTo>
                <a:cubicBezTo>
                  <a:pt x="31770" y="35742"/>
                  <a:pt x="31189" y="38891"/>
                  <a:pt x="29785" y="41699"/>
                </a:cubicBezTo>
                <a:cubicBezTo>
                  <a:pt x="21465" y="58340"/>
                  <a:pt x="22996" y="42889"/>
                  <a:pt x="17871" y="68506"/>
                </a:cubicBezTo>
                <a:cubicBezTo>
                  <a:pt x="16878" y="73470"/>
                  <a:pt x="17835" y="79279"/>
                  <a:pt x="14892" y="83398"/>
                </a:cubicBezTo>
                <a:cubicBezTo>
                  <a:pt x="10320" y="89799"/>
                  <a:pt x="5578" y="89355"/>
                  <a:pt x="0" y="89355"/>
                </a:cubicBezTo>
                <a:lnTo>
                  <a:pt x="0" y="89355"/>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70" name="Freeform 69"/>
          <p:cNvSpPr/>
          <p:nvPr/>
        </p:nvSpPr>
        <p:spPr>
          <a:xfrm>
            <a:off x="3683254" y="4117030"/>
            <a:ext cx="83294" cy="83032"/>
          </a:xfrm>
          <a:custGeom>
            <a:avLst/>
            <a:gdLst>
              <a:gd name="connsiteX0" fmla="*/ 148926 w 148926"/>
              <a:gd name="connsiteY0" fmla="*/ 0 h 148458"/>
              <a:gd name="connsiteX1" fmla="*/ 148926 w 148926"/>
              <a:gd name="connsiteY1" fmla="*/ 0 h 148458"/>
              <a:gd name="connsiteX2" fmla="*/ 110205 w 148926"/>
              <a:gd name="connsiteY2" fmla="*/ 2978 h 148458"/>
              <a:gd name="connsiteX3" fmla="*/ 101270 w 148926"/>
              <a:gd name="connsiteY3" fmla="*/ 8935 h 148458"/>
              <a:gd name="connsiteX4" fmla="*/ 83398 w 148926"/>
              <a:gd name="connsiteY4" fmla="*/ 26806 h 148458"/>
              <a:gd name="connsiteX5" fmla="*/ 71484 w 148926"/>
              <a:gd name="connsiteY5" fmla="*/ 47656 h 148458"/>
              <a:gd name="connsiteX6" fmla="*/ 65527 w 148926"/>
              <a:gd name="connsiteY6" fmla="*/ 59570 h 148458"/>
              <a:gd name="connsiteX7" fmla="*/ 62549 w 148926"/>
              <a:gd name="connsiteY7" fmla="*/ 71484 h 148458"/>
              <a:gd name="connsiteX8" fmla="*/ 59570 w 148926"/>
              <a:gd name="connsiteY8" fmla="*/ 80419 h 148458"/>
              <a:gd name="connsiteX9" fmla="*/ 56592 w 148926"/>
              <a:gd name="connsiteY9" fmla="*/ 125097 h 148458"/>
              <a:gd name="connsiteX10" fmla="*/ 53613 w 148926"/>
              <a:gd name="connsiteY10" fmla="*/ 134032 h 148458"/>
              <a:gd name="connsiteX11" fmla="*/ 41699 w 148926"/>
              <a:gd name="connsiteY11" fmla="*/ 139989 h 148458"/>
              <a:gd name="connsiteX12" fmla="*/ 0 w 148926"/>
              <a:gd name="connsiteY12" fmla="*/ 145946 h 148458"/>
              <a:gd name="connsiteX13" fmla="*/ 0 w 148926"/>
              <a:gd name="connsiteY13" fmla="*/ 145946 h 14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926" h="148458">
                <a:moveTo>
                  <a:pt x="148926" y="0"/>
                </a:moveTo>
                <a:lnTo>
                  <a:pt x="148926" y="0"/>
                </a:lnTo>
                <a:cubicBezTo>
                  <a:pt x="136019" y="993"/>
                  <a:pt x="122928" y="592"/>
                  <a:pt x="110205" y="2978"/>
                </a:cubicBezTo>
                <a:cubicBezTo>
                  <a:pt x="106687" y="3638"/>
                  <a:pt x="103945" y="6557"/>
                  <a:pt x="101270" y="8935"/>
                </a:cubicBezTo>
                <a:cubicBezTo>
                  <a:pt x="94973" y="14532"/>
                  <a:pt x="83398" y="26806"/>
                  <a:pt x="83398" y="26806"/>
                </a:cubicBezTo>
                <a:cubicBezTo>
                  <a:pt x="77548" y="44361"/>
                  <a:pt x="84364" y="27049"/>
                  <a:pt x="71484" y="47656"/>
                </a:cubicBezTo>
                <a:cubicBezTo>
                  <a:pt x="69131" y="51421"/>
                  <a:pt x="67513" y="55599"/>
                  <a:pt x="65527" y="59570"/>
                </a:cubicBezTo>
                <a:cubicBezTo>
                  <a:pt x="64534" y="63541"/>
                  <a:pt x="63674" y="67548"/>
                  <a:pt x="62549" y="71484"/>
                </a:cubicBezTo>
                <a:cubicBezTo>
                  <a:pt x="61686" y="74503"/>
                  <a:pt x="59917" y="77299"/>
                  <a:pt x="59570" y="80419"/>
                </a:cubicBezTo>
                <a:cubicBezTo>
                  <a:pt x="57922" y="95253"/>
                  <a:pt x="58240" y="110263"/>
                  <a:pt x="56592" y="125097"/>
                </a:cubicBezTo>
                <a:cubicBezTo>
                  <a:pt x="56245" y="128217"/>
                  <a:pt x="55833" y="131812"/>
                  <a:pt x="53613" y="134032"/>
                </a:cubicBezTo>
                <a:cubicBezTo>
                  <a:pt x="50473" y="137172"/>
                  <a:pt x="45822" y="138340"/>
                  <a:pt x="41699" y="139989"/>
                </a:cubicBezTo>
                <a:cubicBezTo>
                  <a:pt x="20527" y="148458"/>
                  <a:pt x="24751" y="145946"/>
                  <a:pt x="0" y="145946"/>
                </a:cubicBezTo>
                <a:lnTo>
                  <a:pt x="0" y="145946"/>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71" name="Freeform 70"/>
          <p:cNvSpPr/>
          <p:nvPr/>
        </p:nvSpPr>
        <p:spPr>
          <a:xfrm>
            <a:off x="3678257" y="4368576"/>
            <a:ext cx="99952" cy="88291"/>
          </a:xfrm>
          <a:custGeom>
            <a:avLst/>
            <a:gdLst>
              <a:gd name="connsiteX0" fmla="*/ 178710 w 178710"/>
              <a:gd name="connsiteY0" fmla="*/ 0 h 157861"/>
              <a:gd name="connsiteX1" fmla="*/ 178710 w 178710"/>
              <a:gd name="connsiteY1" fmla="*/ 0 h 157861"/>
              <a:gd name="connsiteX2" fmla="*/ 145947 w 178710"/>
              <a:gd name="connsiteY2" fmla="*/ 11914 h 157861"/>
              <a:gd name="connsiteX3" fmla="*/ 137011 w 178710"/>
              <a:gd name="connsiteY3" fmla="*/ 23828 h 157861"/>
              <a:gd name="connsiteX4" fmla="*/ 125097 w 178710"/>
              <a:gd name="connsiteY4" fmla="*/ 47656 h 157861"/>
              <a:gd name="connsiteX5" fmla="*/ 119140 w 178710"/>
              <a:gd name="connsiteY5" fmla="*/ 56592 h 157861"/>
              <a:gd name="connsiteX6" fmla="*/ 116162 w 178710"/>
              <a:gd name="connsiteY6" fmla="*/ 68506 h 157861"/>
              <a:gd name="connsiteX7" fmla="*/ 107226 w 178710"/>
              <a:gd name="connsiteY7" fmla="*/ 80420 h 157861"/>
              <a:gd name="connsiteX8" fmla="*/ 101269 w 178710"/>
              <a:gd name="connsiteY8" fmla="*/ 89355 h 157861"/>
              <a:gd name="connsiteX9" fmla="*/ 95312 w 178710"/>
              <a:gd name="connsiteY9" fmla="*/ 101269 h 157861"/>
              <a:gd name="connsiteX10" fmla="*/ 89355 w 178710"/>
              <a:gd name="connsiteY10" fmla="*/ 110205 h 157861"/>
              <a:gd name="connsiteX11" fmla="*/ 86376 w 178710"/>
              <a:gd name="connsiteY11" fmla="*/ 119140 h 157861"/>
              <a:gd name="connsiteX12" fmla="*/ 56591 w 178710"/>
              <a:gd name="connsiteY12" fmla="*/ 137011 h 157861"/>
              <a:gd name="connsiteX13" fmla="*/ 47656 w 178710"/>
              <a:gd name="connsiteY13" fmla="*/ 142968 h 157861"/>
              <a:gd name="connsiteX14" fmla="*/ 29785 w 178710"/>
              <a:gd name="connsiteY14" fmla="*/ 148925 h 157861"/>
              <a:gd name="connsiteX15" fmla="*/ 11914 w 178710"/>
              <a:gd name="connsiteY15" fmla="*/ 154882 h 157861"/>
              <a:gd name="connsiteX16" fmla="*/ 0 w 178710"/>
              <a:gd name="connsiteY16" fmla="*/ 157861 h 157861"/>
              <a:gd name="connsiteX17" fmla="*/ 0 w 178710"/>
              <a:gd name="connsiteY17" fmla="*/ 157861 h 15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710" h="157861">
                <a:moveTo>
                  <a:pt x="178710" y="0"/>
                </a:moveTo>
                <a:lnTo>
                  <a:pt x="178710" y="0"/>
                </a:lnTo>
                <a:cubicBezTo>
                  <a:pt x="167789" y="3971"/>
                  <a:pt x="156037" y="6149"/>
                  <a:pt x="145947" y="11914"/>
                </a:cubicBezTo>
                <a:cubicBezTo>
                  <a:pt x="141637" y="14377"/>
                  <a:pt x="139896" y="19788"/>
                  <a:pt x="137011" y="23828"/>
                </a:cubicBezTo>
                <a:cubicBezTo>
                  <a:pt x="125512" y="39927"/>
                  <a:pt x="136231" y="25387"/>
                  <a:pt x="125097" y="47656"/>
                </a:cubicBezTo>
                <a:cubicBezTo>
                  <a:pt x="123496" y="50858"/>
                  <a:pt x="121126" y="53613"/>
                  <a:pt x="119140" y="56592"/>
                </a:cubicBezTo>
                <a:cubicBezTo>
                  <a:pt x="118147" y="60563"/>
                  <a:pt x="117993" y="64845"/>
                  <a:pt x="116162" y="68506"/>
                </a:cubicBezTo>
                <a:cubicBezTo>
                  <a:pt x="113942" y="72946"/>
                  <a:pt x="110112" y="76380"/>
                  <a:pt x="107226" y="80420"/>
                </a:cubicBezTo>
                <a:cubicBezTo>
                  <a:pt x="105145" y="83333"/>
                  <a:pt x="103045" y="86247"/>
                  <a:pt x="101269" y="89355"/>
                </a:cubicBezTo>
                <a:cubicBezTo>
                  <a:pt x="99066" y="93210"/>
                  <a:pt x="97515" y="97414"/>
                  <a:pt x="95312" y="101269"/>
                </a:cubicBezTo>
                <a:cubicBezTo>
                  <a:pt x="93536" y="104377"/>
                  <a:pt x="90956" y="107003"/>
                  <a:pt x="89355" y="110205"/>
                </a:cubicBezTo>
                <a:cubicBezTo>
                  <a:pt x="87951" y="113013"/>
                  <a:pt x="88596" y="116920"/>
                  <a:pt x="86376" y="119140"/>
                </a:cubicBezTo>
                <a:cubicBezTo>
                  <a:pt x="76659" y="128856"/>
                  <a:pt x="67560" y="130743"/>
                  <a:pt x="56591" y="137011"/>
                </a:cubicBezTo>
                <a:cubicBezTo>
                  <a:pt x="53483" y="138787"/>
                  <a:pt x="50927" y="141514"/>
                  <a:pt x="47656" y="142968"/>
                </a:cubicBezTo>
                <a:cubicBezTo>
                  <a:pt x="41918" y="145518"/>
                  <a:pt x="35742" y="146939"/>
                  <a:pt x="29785" y="148925"/>
                </a:cubicBezTo>
                <a:cubicBezTo>
                  <a:pt x="29775" y="148928"/>
                  <a:pt x="11925" y="154879"/>
                  <a:pt x="11914" y="154882"/>
                </a:cubicBezTo>
                <a:lnTo>
                  <a:pt x="0" y="157861"/>
                </a:lnTo>
                <a:lnTo>
                  <a:pt x="0" y="157861"/>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72" name="Freeform 71"/>
          <p:cNvSpPr/>
          <p:nvPr/>
        </p:nvSpPr>
        <p:spPr>
          <a:xfrm>
            <a:off x="3683254" y="4365244"/>
            <a:ext cx="98287" cy="50341"/>
          </a:xfrm>
          <a:custGeom>
            <a:avLst/>
            <a:gdLst>
              <a:gd name="connsiteX0" fmla="*/ 175732 w 175732"/>
              <a:gd name="connsiteY0" fmla="*/ 0 h 90008"/>
              <a:gd name="connsiteX1" fmla="*/ 175732 w 175732"/>
              <a:gd name="connsiteY1" fmla="*/ 0 h 90008"/>
              <a:gd name="connsiteX2" fmla="*/ 128076 w 175732"/>
              <a:gd name="connsiteY2" fmla="*/ 14893 h 90008"/>
              <a:gd name="connsiteX3" fmla="*/ 122119 w 175732"/>
              <a:gd name="connsiteY3" fmla="*/ 23828 h 90008"/>
              <a:gd name="connsiteX4" fmla="*/ 113184 w 175732"/>
              <a:gd name="connsiteY4" fmla="*/ 35742 h 90008"/>
              <a:gd name="connsiteX5" fmla="*/ 104248 w 175732"/>
              <a:gd name="connsiteY5" fmla="*/ 41699 h 90008"/>
              <a:gd name="connsiteX6" fmla="*/ 83398 w 175732"/>
              <a:gd name="connsiteY6" fmla="*/ 56592 h 90008"/>
              <a:gd name="connsiteX7" fmla="*/ 56592 w 175732"/>
              <a:gd name="connsiteY7" fmla="*/ 71484 h 90008"/>
              <a:gd name="connsiteX8" fmla="*/ 47656 w 175732"/>
              <a:gd name="connsiteY8" fmla="*/ 80420 h 90008"/>
              <a:gd name="connsiteX9" fmla="*/ 29785 w 175732"/>
              <a:gd name="connsiteY9" fmla="*/ 86377 h 90008"/>
              <a:gd name="connsiteX10" fmla="*/ 0 w 175732"/>
              <a:gd name="connsiteY10" fmla="*/ 89355 h 90008"/>
              <a:gd name="connsiteX11" fmla="*/ 0 w 175732"/>
              <a:gd name="connsiteY11" fmla="*/ 89355 h 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732" h="90008">
                <a:moveTo>
                  <a:pt x="175732" y="0"/>
                </a:moveTo>
                <a:lnTo>
                  <a:pt x="175732" y="0"/>
                </a:lnTo>
                <a:cubicBezTo>
                  <a:pt x="159847" y="4964"/>
                  <a:pt x="143285" y="8134"/>
                  <a:pt x="128076" y="14893"/>
                </a:cubicBezTo>
                <a:cubicBezTo>
                  <a:pt x="124805" y="16347"/>
                  <a:pt x="124200" y="20915"/>
                  <a:pt x="122119" y="23828"/>
                </a:cubicBezTo>
                <a:cubicBezTo>
                  <a:pt x="119234" y="27867"/>
                  <a:pt x="116694" y="32232"/>
                  <a:pt x="113184" y="35742"/>
                </a:cubicBezTo>
                <a:cubicBezTo>
                  <a:pt x="110653" y="38273"/>
                  <a:pt x="106998" y="39407"/>
                  <a:pt x="104248" y="41699"/>
                </a:cubicBezTo>
                <a:cubicBezTo>
                  <a:pt x="77170" y="64265"/>
                  <a:pt x="114896" y="37694"/>
                  <a:pt x="83398" y="56592"/>
                </a:cubicBezTo>
                <a:cubicBezTo>
                  <a:pt x="57793" y="71955"/>
                  <a:pt x="74565" y="65494"/>
                  <a:pt x="56592" y="71484"/>
                </a:cubicBezTo>
                <a:cubicBezTo>
                  <a:pt x="53613" y="74463"/>
                  <a:pt x="51338" y="78374"/>
                  <a:pt x="47656" y="80420"/>
                </a:cubicBezTo>
                <a:cubicBezTo>
                  <a:pt x="42167" y="83469"/>
                  <a:pt x="35979" y="85345"/>
                  <a:pt x="29785" y="86377"/>
                </a:cubicBezTo>
                <a:cubicBezTo>
                  <a:pt x="7997" y="90008"/>
                  <a:pt x="17953" y="89355"/>
                  <a:pt x="0" y="89355"/>
                </a:cubicBezTo>
                <a:lnTo>
                  <a:pt x="0" y="89355"/>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73" name="Freeform 72"/>
          <p:cNvSpPr/>
          <p:nvPr/>
        </p:nvSpPr>
        <p:spPr>
          <a:xfrm>
            <a:off x="3684657" y="4356654"/>
            <a:ext cx="86889" cy="13588"/>
          </a:xfrm>
          <a:custGeom>
            <a:avLst/>
            <a:gdLst>
              <a:gd name="connsiteX0" fmla="*/ 155353 w 155353"/>
              <a:gd name="connsiteY0" fmla="*/ 6424 h 24295"/>
              <a:gd name="connsiteX1" fmla="*/ 155353 w 155353"/>
              <a:gd name="connsiteY1" fmla="*/ 6424 h 24295"/>
              <a:gd name="connsiteX2" fmla="*/ 104719 w 155353"/>
              <a:gd name="connsiteY2" fmla="*/ 467 h 24295"/>
              <a:gd name="connsiteX3" fmla="*/ 33234 w 155353"/>
              <a:gd name="connsiteY3" fmla="*/ 6424 h 24295"/>
              <a:gd name="connsiteX4" fmla="*/ 24299 w 155353"/>
              <a:gd name="connsiteY4" fmla="*/ 9402 h 24295"/>
              <a:gd name="connsiteX5" fmla="*/ 15363 w 155353"/>
              <a:gd name="connsiteY5" fmla="*/ 15359 h 24295"/>
              <a:gd name="connsiteX6" fmla="*/ 471 w 155353"/>
              <a:gd name="connsiteY6" fmla="*/ 24295 h 24295"/>
              <a:gd name="connsiteX7" fmla="*/ 471 w 155353"/>
              <a:gd name="connsiteY7" fmla="*/ 24295 h 2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353" h="24295">
                <a:moveTo>
                  <a:pt x="155353" y="6424"/>
                </a:moveTo>
                <a:lnTo>
                  <a:pt x="155353" y="6424"/>
                </a:lnTo>
                <a:cubicBezTo>
                  <a:pt x="138475" y="4438"/>
                  <a:pt x="121706" y="952"/>
                  <a:pt x="104719" y="467"/>
                </a:cubicBezTo>
                <a:cubicBezTo>
                  <a:pt x="88394" y="0"/>
                  <a:pt x="54144" y="1777"/>
                  <a:pt x="33234" y="6424"/>
                </a:cubicBezTo>
                <a:cubicBezTo>
                  <a:pt x="30169" y="7105"/>
                  <a:pt x="27277" y="8409"/>
                  <a:pt x="24299" y="9402"/>
                </a:cubicBezTo>
                <a:cubicBezTo>
                  <a:pt x="21320" y="11388"/>
                  <a:pt x="18471" y="13583"/>
                  <a:pt x="15363" y="15359"/>
                </a:cubicBezTo>
                <a:cubicBezTo>
                  <a:pt x="0" y="24137"/>
                  <a:pt x="7282" y="17482"/>
                  <a:pt x="471" y="24295"/>
                </a:cubicBezTo>
                <a:lnTo>
                  <a:pt x="471" y="24295"/>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74" name="Freeform 73"/>
          <p:cNvSpPr/>
          <p:nvPr/>
        </p:nvSpPr>
        <p:spPr>
          <a:xfrm>
            <a:off x="3681589" y="4300276"/>
            <a:ext cx="103284" cy="38842"/>
          </a:xfrm>
          <a:custGeom>
            <a:avLst/>
            <a:gdLst>
              <a:gd name="connsiteX0" fmla="*/ 184667 w 184667"/>
              <a:gd name="connsiteY0" fmla="*/ 0 h 69447"/>
              <a:gd name="connsiteX1" fmla="*/ 184667 w 184667"/>
              <a:gd name="connsiteY1" fmla="*/ 0 h 69447"/>
              <a:gd name="connsiteX2" fmla="*/ 131054 w 184667"/>
              <a:gd name="connsiteY2" fmla="*/ 5957 h 69447"/>
              <a:gd name="connsiteX3" fmla="*/ 119140 w 184667"/>
              <a:gd name="connsiteY3" fmla="*/ 8935 h 69447"/>
              <a:gd name="connsiteX4" fmla="*/ 92334 w 184667"/>
              <a:gd name="connsiteY4" fmla="*/ 23828 h 69447"/>
              <a:gd name="connsiteX5" fmla="*/ 77441 w 184667"/>
              <a:gd name="connsiteY5" fmla="*/ 32763 h 69447"/>
              <a:gd name="connsiteX6" fmla="*/ 62548 w 184667"/>
              <a:gd name="connsiteY6" fmla="*/ 50634 h 69447"/>
              <a:gd name="connsiteX7" fmla="*/ 53613 w 184667"/>
              <a:gd name="connsiteY7" fmla="*/ 56591 h 69447"/>
              <a:gd name="connsiteX8" fmla="*/ 17871 w 184667"/>
              <a:gd name="connsiteY8" fmla="*/ 65527 h 69447"/>
              <a:gd name="connsiteX9" fmla="*/ 0 w 184667"/>
              <a:gd name="connsiteY9" fmla="*/ 68505 h 69447"/>
              <a:gd name="connsiteX10" fmla="*/ 0 w 184667"/>
              <a:gd name="connsiteY10" fmla="*/ 68505 h 6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67" h="69447">
                <a:moveTo>
                  <a:pt x="184667" y="0"/>
                </a:moveTo>
                <a:lnTo>
                  <a:pt x="184667" y="0"/>
                </a:lnTo>
                <a:cubicBezTo>
                  <a:pt x="166796" y="1986"/>
                  <a:pt x="148870" y="3528"/>
                  <a:pt x="131054" y="5957"/>
                </a:cubicBezTo>
                <a:cubicBezTo>
                  <a:pt x="126998" y="6510"/>
                  <a:pt x="122801" y="7104"/>
                  <a:pt x="119140" y="8935"/>
                </a:cubicBezTo>
                <a:cubicBezTo>
                  <a:pt x="78160" y="29424"/>
                  <a:pt x="117049" y="15588"/>
                  <a:pt x="92334" y="23828"/>
                </a:cubicBezTo>
                <a:cubicBezTo>
                  <a:pt x="73773" y="42386"/>
                  <a:pt x="100647" y="17292"/>
                  <a:pt x="77441" y="32763"/>
                </a:cubicBezTo>
                <a:cubicBezTo>
                  <a:pt x="62803" y="42522"/>
                  <a:pt x="73536" y="39646"/>
                  <a:pt x="62548" y="50634"/>
                </a:cubicBezTo>
                <a:cubicBezTo>
                  <a:pt x="60017" y="53165"/>
                  <a:pt x="56884" y="55137"/>
                  <a:pt x="53613" y="56591"/>
                </a:cubicBezTo>
                <a:cubicBezTo>
                  <a:pt x="35562" y="64614"/>
                  <a:pt x="36599" y="61365"/>
                  <a:pt x="17871" y="65527"/>
                </a:cubicBezTo>
                <a:cubicBezTo>
                  <a:pt x="232" y="69447"/>
                  <a:pt x="17650" y="68505"/>
                  <a:pt x="0" y="68505"/>
                </a:cubicBezTo>
                <a:lnTo>
                  <a:pt x="0" y="68505"/>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75" name="Freeform 74"/>
          <p:cNvSpPr/>
          <p:nvPr/>
        </p:nvSpPr>
        <p:spPr>
          <a:xfrm>
            <a:off x="3683254" y="4275287"/>
            <a:ext cx="99953" cy="29986"/>
          </a:xfrm>
          <a:custGeom>
            <a:avLst/>
            <a:gdLst>
              <a:gd name="connsiteX0" fmla="*/ 178711 w 178711"/>
              <a:gd name="connsiteY0" fmla="*/ 53613 h 53613"/>
              <a:gd name="connsiteX1" fmla="*/ 178711 w 178711"/>
              <a:gd name="connsiteY1" fmla="*/ 53613 h 53613"/>
              <a:gd name="connsiteX2" fmla="*/ 137012 w 178711"/>
              <a:gd name="connsiteY2" fmla="*/ 11914 h 53613"/>
              <a:gd name="connsiteX3" fmla="*/ 113184 w 178711"/>
              <a:gd name="connsiteY3" fmla="*/ 5957 h 53613"/>
              <a:gd name="connsiteX4" fmla="*/ 95313 w 178711"/>
              <a:gd name="connsiteY4" fmla="*/ 0 h 53613"/>
              <a:gd name="connsiteX5" fmla="*/ 32764 w 178711"/>
              <a:gd name="connsiteY5" fmla="*/ 2979 h 53613"/>
              <a:gd name="connsiteX6" fmla="*/ 17871 w 178711"/>
              <a:gd name="connsiteY6" fmla="*/ 17871 h 53613"/>
              <a:gd name="connsiteX7" fmla="*/ 8936 w 178711"/>
              <a:gd name="connsiteY7" fmla="*/ 26807 h 53613"/>
              <a:gd name="connsiteX8" fmla="*/ 0 w 178711"/>
              <a:gd name="connsiteY8" fmla="*/ 35742 h 53613"/>
              <a:gd name="connsiteX9" fmla="*/ 0 w 178711"/>
              <a:gd name="connsiteY9" fmla="*/ 35742 h 5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711" h="53613">
                <a:moveTo>
                  <a:pt x="178711" y="53613"/>
                </a:moveTo>
                <a:lnTo>
                  <a:pt x="178711" y="53613"/>
                </a:lnTo>
                <a:cubicBezTo>
                  <a:pt x="164811" y="39713"/>
                  <a:pt x="156082" y="16682"/>
                  <a:pt x="137012" y="11914"/>
                </a:cubicBezTo>
                <a:cubicBezTo>
                  <a:pt x="129069" y="9928"/>
                  <a:pt x="120951" y="8546"/>
                  <a:pt x="113184" y="5957"/>
                </a:cubicBezTo>
                <a:lnTo>
                  <a:pt x="95313" y="0"/>
                </a:lnTo>
                <a:cubicBezTo>
                  <a:pt x="74463" y="993"/>
                  <a:pt x="53476" y="390"/>
                  <a:pt x="32764" y="2979"/>
                </a:cubicBezTo>
                <a:cubicBezTo>
                  <a:pt x="24637" y="3995"/>
                  <a:pt x="22027" y="12883"/>
                  <a:pt x="17871" y="17871"/>
                </a:cubicBezTo>
                <a:cubicBezTo>
                  <a:pt x="15174" y="21107"/>
                  <a:pt x="11633" y="23571"/>
                  <a:pt x="8936" y="26807"/>
                </a:cubicBezTo>
                <a:cubicBezTo>
                  <a:pt x="802" y="36568"/>
                  <a:pt x="7010" y="35742"/>
                  <a:pt x="0" y="35742"/>
                </a:cubicBezTo>
                <a:lnTo>
                  <a:pt x="0" y="35742"/>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76" name="Freeform 75"/>
          <p:cNvSpPr/>
          <p:nvPr/>
        </p:nvSpPr>
        <p:spPr>
          <a:xfrm>
            <a:off x="3683254" y="4245119"/>
            <a:ext cx="104950" cy="58488"/>
          </a:xfrm>
          <a:custGeom>
            <a:avLst/>
            <a:gdLst>
              <a:gd name="connsiteX0" fmla="*/ 187646 w 187646"/>
              <a:gd name="connsiteY0" fmla="*/ 104574 h 104574"/>
              <a:gd name="connsiteX1" fmla="*/ 187646 w 187646"/>
              <a:gd name="connsiteY1" fmla="*/ 104574 h 104574"/>
              <a:gd name="connsiteX2" fmla="*/ 157861 w 187646"/>
              <a:gd name="connsiteY2" fmla="*/ 45004 h 104574"/>
              <a:gd name="connsiteX3" fmla="*/ 148926 w 187646"/>
              <a:gd name="connsiteY3" fmla="*/ 39047 h 104574"/>
              <a:gd name="connsiteX4" fmla="*/ 128076 w 187646"/>
              <a:gd name="connsiteY4" fmla="*/ 27133 h 104574"/>
              <a:gd name="connsiteX5" fmla="*/ 116162 w 187646"/>
              <a:gd name="connsiteY5" fmla="*/ 18197 h 104574"/>
              <a:gd name="connsiteX6" fmla="*/ 104248 w 187646"/>
              <a:gd name="connsiteY6" fmla="*/ 15219 h 104574"/>
              <a:gd name="connsiteX7" fmla="*/ 26807 w 187646"/>
              <a:gd name="connsiteY7" fmla="*/ 6283 h 104574"/>
              <a:gd name="connsiteX8" fmla="*/ 5957 w 187646"/>
              <a:gd name="connsiteY8" fmla="*/ 326 h 104574"/>
              <a:gd name="connsiteX9" fmla="*/ 0 w 187646"/>
              <a:gd name="connsiteY9" fmla="*/ 326 h 104574"/>
              <a:gd name="connsiteX10" fmla="*/ 0 w 187646"/>
              <a:gd name="connsiteY10" fmla="*/ 326 h 10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646" h="104574">
                <a:moveTo>
                  <a:pt x="187646" y="104574"/>
                </a:moveTo>
                <a:lnTo>
                  <a:pt x="187646" y="104574"/>
                </a:lnTo>
                <a:cubicBezTo>
                  <a:pt x="177718" y="84717"/>
                  <a:pt x="169155" y="64117"/>
                  <a:pt x="157861" y="45004"/>
                </a:cubicBezTo>
                <a:cubicBezTo>
                  <a:pt x="156040" y="41922"/>
                  <a:pt x="151839" y="41128"/>
                  <a:pt x="148926" y="39047"/>
                </a:cubicBezTo>
                <a:cubicBezTo>
                  <a:pt x="133148" y="27777"/>
                  <a:pt x="142577" y="31965"/>
                  <a:pt x="128076" y="27133"/>
                </a:cubicBezTo>
                <a:cubicBezTo>
                  <a:pt x="124105" y="24154"/>
                  <a:pt x="120602" y="20417"/>
                  <a:pt x="116162" y="18197"/>
                </a:cubicBezTo>
                <a:cubicBezTo>
                  <a:pt x="112501" y="16366"/>
                  <a:pt x="108169" y="16395"/>
                  <a:pt x="104248" y="15219"/>
                </a:cubicBezTo>
                <a:cubicBezTo>
                  <a:pt x="62615" y="2730"/>
                  <a:pt x="108165" y="10352"/>
                  <a:pt x="26807" y="6283"/>
                </a:cubicBezTo>
                <a:cubicBezTo>
                  <a:pt x="19729" y="3924"/>
                  <a:pt x="13431" y="1572"/>
                  <a:pt x="5957" y="326"/>
                </a:cubicBezTo>
                <a:cubicBezTo>
                  <a:pt x="3998" y="0"/>
                  <a:pt x="1986" y="326"/>
                  <a:pt x="0" y="326"/>
                </a:cubicBezTo>
                <a:lnTo>
                  <a:pt x="0" y="326"/>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77" name="Freeform 76"/>
          <p:cNvSpPr/>
          <p:nvPr/>
        </p:nvSpPr>
        <p:spPr bwMode="auto">
          <a:xfrm>
            <a:off x="2568218" y="3845946"/>
            <a:ext cx="991936" cy="351914"/>
          </a:xfrm>
          <a:custGeom>
            <a:avLst/>
            <a:gdLst>
              <a:gd name="connsiteX0" fmla="*/ 1773534 w 1773534"/>
              <a:gd name="connsiteY0" fmla="*/ 629206 h 629206"/>
              <a:gd name="connsiteX1" fmla="*/ 1773534 w 1773534"/>
              <a:gd name="connsiteY1" fmla="*/ 629206 h 629206"/>
              <a:gd name="connsiteX2" fmla="*/ 1718268 w 1773534"/>
              <a:gd name="connsiteY2" fmla="*/ 624182 h 629206"/>
              <a:gd name="connsiteX3" fmla="*/ 1698172 w 1773534"/>
              <a:gd name="connsiteY3" fmla="*/ 619158 h 629206"/>
              <a:gd name="connsiteX4" fmla="*/ 1607736 w 1773534"/>
              <a:gd name="connsiteY4" fmla="*/ 614134 h 629206"/>
              <a:gd name="connsiteX5" fmla="*/ 1572567 w 1773534"/>
              <a:gd name="connsiteY5" fmla="*/ 599061 h 629206"/>
              <a:gd name="connsiteX6" fmla="*/ 1532374 w 1773534"/>
              <a:gd name="connsiteY6" fmla="*/ 583989 h 629206"/>
              <a:gd name="connsiteX7" fmla="*/ 1512277 w 1773534"/>
              <a:gd name="connsiteY7" fmla="*/ 573940 h 629206"/>
              <a:gd name="connsiteX8" fmla="*/ 1497205 w 1773534"/>
              <a:gd name="connsiteY8" fmla="*/ 563892 h 629206"/>
              <a:gd name="connsiteX9" fmla="*/ 1467060 w 1773534"/>
              <a:gd name="connsiteY9" fmla="*/ 553844 h 629206"/>
              <a:gd name="connsiteX10" fmla="*/ 1457011 w 1773534"/>
              <a:gd name="connsiteY10" fmla="*/ 543795 h 629206"/>
              <a:gd name="connsiteX11" fmla="*/ 1431890 w 1773534"/>
              <a:gd name="connsiteY11" fmla="*/ 538771 h 629206"/>
              <a:gd name="connsiteX12" fmla="*/ 1416818 w 1773534"/>
              <a:gd name="connsiteY12" fmla="*/ 533747 h 629206"/>
              <a:gd name="connsiteX13" fmla="*/ 1396721 w 1773534"/>
              <a:gd name="connsiteY13" fmla="*/ 523699 h 629206"/>
              <a:gd name="connsiteX14" fmla="*/ 1381649 w 1773534"/>
              <a:gd name="connsiteY14" fmla="*/ 518675 h 629206"/>
              <a:gd name="connsiteX15" fmla="*/ 1346479 w 1773534"/>
              <a:gd name="connsiteY15" fmla="*/ 503602 h 629206"/>
              <a:gd name="connsiteX16" fmla="*/ 1311310 w 1773534"/>
              <a:gd name="connsiteY16" fmla="*/ 483505 h 629206"/>
              <a:gd name="connsiteX17" fmla="*/ 1296238 w 1773534"/>
              <a:gd name="connsiteY17" fmla="*/ 473457 h 629206"/>
              <a:gd name="connsiteX18" fmla="*/ 1261068 w 1773534"/>
              <a:gd name="connsiteY18" fmla="*/ 458384 h 629206"/>
              <a:gd name="connsiteX19" fmla="*/ 1245996 w 1773534"/>
              <a:gd name="connsiteY19" fmla="*/ 443312 h 629206"/>
              <a:gd name="connsiteX20" fmla="*/ 1170633 w 1773534"/>
              <a:gd name="connsiteY20" fmla="*/ 418191 h 629206"/>
              <a:gd name="connsiteX21" fmla="*/ 1155561 w 1773534"/>
              <a:gd name="connsiteY21" fmla="*/ 408143 h 629206"/>
              <a:gd name="connsiteX22" fmla="*/ 1105319 w 1773534"/>
              <a:gd name="connsiteY22" fmla="*/ 393070 h 629206"/>
              <a:gd name="connsiteX23" fmla="*/ 1070150 w 1773534"/>
              <a:gd name="connsiteY23" fmla="*/ 377998 h 629206"/>
              <a:gd name="connsiteX24" fmla="*/ 1029956 w 1773534"/>
              <a:gd name="connsiteY24" fmla="*/ 362925 h 629206"/>
              <a:gd name="connsiteX25" fmla="*/ 1009860 w 1773534"/>
              <a:gd name="connsiteY25" fmla="*/ 347853 h 629206"/>
              <a:gd name="connsiteX26" fmla="*/ 969666 w 1773534"/>
              <a:gd name="connsiteY26" fmla="*/ 337804 h 629206"/>
              <a:gd name="connsiteX27" fmla="*/ 954594 w 1773534"/>
              <a:gd name="connsiteY27" fmla="*/ 327756 h 629206"/>
              <a:gd name="connsiteX28" fmla="*/ 909376 w 1773534"/>
              <a:gd name="connsiteY28" fmla="*/ 312683 h 629206"/>
              <a:gd name="connsiteX29" fmla="*/ 864158 w 1773534"/>
              <a:gd name="connsiteY29" fmla="*/ 297611 h 629206"/>
              <a:gd name="connsiteX30" fmla="*/ 828989 w 1773534"/>
              <a:gd name="connsiteY30" fmla="*/ 267466 h 629206"/>
              <a:gd name="connsiteX31" fmla="*/ 818941 w 1773534"/>
              <a:gd name="connsiteY31" fmla="*/ 257417 h 629206"/>
              <a:gd name="connsiteX32" fmla="*/ 803868 w 1773534"/>
              <a:gd name="connsiteY32" fmla="*/ 252393 h 629206"/>
              <a:gd name="connsiteX33" fmla="*/ 758651 w 1773534"/>
              <a:gd name="connsiteY33" fmla="*/ 227272 h 629206"/>
              <a:gd name="connsiteX34" fmla="*/ 728506 w 1773534"/>
              <a:gd name="connsiteY34" fmla="*/ 212200 h 629206"/>
              <a:gd name="connsiteX35" fmla="*/ 713433 w 1773534"/>
              <a:gd name="connsiteY35" fmla="*/ 202151 h 629206"/>
              <a:gd name="connsiteX36" fmla="*/ 673240 w 1773534"/>
              <a:gd name="connsiteY36" fmla="*/ 187079 h 629206"/>
              <a:gd name="connsiteX37" fmla="*/ 653143 w 1773534"/>
              <a:gd name="connsiteY37" fmla="*/ 177031 h 629206"/>
              <a:gd name="connsiteX38" fmla="*/ 622998 w 1773534"/>
              <a:gd name="connsiteY38" fmla="*/ 172006 h 629206"/>
              <a:gd name="connsiteX39" fmla="*/ 607925 w 1773534"/>
              <a:gd name="connsiteY39" fmla="*/ 166982 h 629206"/>
              <a:gd name="connsiteX40" fmla="*/ 547635 w 1773534"/>
              <a:gd name="connsiteY40" fmla="*/ 141861 h 629206"/>
              <a:gd name="connsiteX41" fmla="*/ 527539 w 1773534"/>
              <a:gd name="connsiteY41" fmla="*/ 131813 h 629206"/>
              <a:gd name="connsiteX42" fmla="*/ 512466 w 1773534"/>
              <a:gd name="connsiteY42" fmla="*/ 126789 h 629206"/>
              <a:gd name="connsiteX43" fmla="*/ 165798 w 1773534"/>
              <a:gd name="connsiteY43" fmla="*/ 121765 h 629206"/>
              <a:gd name="connsiteX44" fmla="*/ 90435 w 1773534"/>
              <a:gd name="connsiteY44" fmla="*/ 116740 h 629206"/>
              <a:gd name="connsiteX45" fmla="*/ 85411 w 1773534"/>
              <a:gd name="connsiteY45" fmla="*/ 101668 h 629206"/>
              <a:gd name="connsiteX46" fmla="*/ 75363 w 1773534"/>
              <a:gd name="connsiteY46" fmla="*/ 66499 h 629206"/>
              <a:gd name="connsiteX47" fmla="*/ 65314 w 1773534"/>
              <a:gd name="connsiteY47" fmla="*/ 56450 h 629206"/>
              <a:gd name="connsiteX48" fmla="*/ 35169 w 1773534"/>
              <a:gd name="connsiteY48" fmla="*/ 21281 h 629206"/>
              <a:gd name="connsiteX49" fmla="*/ 20097 w 1773534"/>
              <a:gd name="connsiteY49" fmla="*/ 16257 h 629206"/>
              <a:gd name="connsiteX50" fmla="*/ 0 w 1773534"/>
              <a:gd name="connsiteY50" fmla="*/ 1184 h 629206"/>
              <a:gd name="connsiteX51" fmla="*/ 0 w 1773534"/>
              <a:gd name="connsiteY51" fmla="*/ 1184 h 629206"/>
              <a:gd name="connsiteX52" fmla="*/ 10049 w 1773534"/>
              <a:gd name="connsiteY52" fmla="*/ 1184 h 62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73534" h="629206">
                <a:moveTo>
                  <a:pt x="1773534" y="629206"/>
                </a:moveTo>
                <a:lnTo>
                  <a:pt x="1773534" y="629206"/>
                </a:lnTo>
                <a:cubicBezTo>
                  <a:pt x="1755112" y="627531"/>
                  <a:pt x="1736604" y="626627"/>
                  <a:pt x="1718268" y="624182"/>
                </a:cubicBezTo>
                <a:cubicBezTo>
                  <a:pt x="1711424" y="623269"/>
                  <a:pt x="1705048" y="619783"/>
                  <a:pt x="1698172" y="619158"/>
                </a:cubicBezTo>
                <a:cubicBezTo>
                  <a:pt x="1668104" y="616425"/>
                  <a:pt x="1637881" y="615809"/>
                  <a:pt x="1607736" y="614134"/>
                </a:cubicBezTo>
                <a:cubicBezTo>
                  <a:pt x="1577194" y="593771"/>
                  <a:pt x="1609643" y="612964"/>
                  <a:pt x="1572567" y="599061"/>
                </a:cubicBezTo>
                <a:cubicBezTo>
                  <a:pt x="1520021" y="579357"/>
                  <a:pt x="1583961" y="596885"/>
                  <a:pt x="1532374" y="583989"/>
                </a:cubicBezTo>
                <a:cubicBezTo>
                  <a:pt x="1525675" y="580639"/>
                  <a:pt x="1518780" y="577656"/>
                  <a:pt x="1512277" y="573940"/>
                </a:cubicBezTo>
                <a:cubicBezTo>
                  <a:pt x="1507034" y="570944"/>
                  <a:pt x="1502723" y="566344"/>
                  <a:pt x="1497205" y="563892"/>
                </a:cubicBezTo>
                <a:cubicBezTo>
                  <a:pt x="1487526" y="559590"/>
                  <a:pt x="1467060" y="553844"/>
                  <a:pt x="1467060" y="553844"/>
                </a:cubicBezTo>
                <a:cubicBezTo>
                  <a:pt x="1463710" y="550494"/>
                  <a:pt x="1461365" y="545661"/>
                  <a:pt x="1457011" y="543795"/>
                </a:cubicBezTo>
                <a:cubicBezTo>
                  <a:pt x="1449162" y="540431"/>
                  <a:pt x="1440175" y="540842"/>
                  <a:pt x="1431890" y="538771"/>
                </a:cubicBezTo>
                <a:cubicBezTo>
                  <a:pt x="1426752" y="537487"/>
                  <a:pt x="1421686" y="535833"/>
                  <a:pt x="1416818" y="533747"/>
                </a:cubicBezTo>
                <a:cubicBezTo>
                  <a:pt x="1409934" y="530797"/>
                  <a:pt x="1403605" y="526649"/>
                  <a:pt x="1396721" y="523699"/>
                </a:cubicBezTo>
                <a:cubicBezTo>
                  <a:pt x="1391853" y="521613"/>
                  <a:pt x="1386517" y="520761"/>
                  <a:pt x="1381649" y="518675"/>
                </a:cubicBezTo>
                <a:cubicBezTo>
                  <a:pt x="1338195" y="500051"/>
                  <a:pt x="1381824" y="515383"/>
                  <a:pt x="1346479" y="503602"/>
                </a:cubicBezTo>
                <a:cubicBezTo>
                  <a:pt x="1309759" y="479122"/>
                  <a:pt x="1355930" y="509003"/>
                  <a:pt x="1311310" y="483505"/>
                </a:cubicBezTo>
                <a:cubicBezTo>
                  <a:pt x="1306067" y="480509"/>
                  <a:pt x="1301481" y="476453"/>
                  <a:pt x="1296238" y="473457"/>
                </a:cubicBezTo>
                <a:cubicBezTo>
                  <a:pt x="1278857" y="463525"/>
                  <a:pt x="1277976" y="464021"/>
                  <a:pt x="1261068" y="458384"/>
                </a:cubicBezTo>
                <a:cubicBezTo>
                  <a:pt x="1256044" y="453360"/>
                  <a:pt x="1251990" y="447126"/>
                  <a:pt x="1245996" y="443312"/>
                </a:cubicBezTo>
                <a:cubicBezTo>
                  <a:pt x="1209243" y="419924"/>
                  <a:pt x="1209538" y="423749"/>
                  <a:pt x="1170633" y="418191"/>
                </a:cubicBezTo>
                <a:cubicBezTo>
                  <a:pt x="1165609" y="414842"/>
                  <a:pt x="1161111" y="410522"/>
                  <a:pt x="1155561" y="408143"/>
                </a:cubicBezTo>
                <a:cubicBezTo>
                  <a:pt x="1105071" y="386504"/>
                  <a:pt x="1172872" y="426845"/>
                  <a:pt x="1105319" y="393070"/>
                </a:cubicBezTo>
                <a:cubicBezTo>
                  <a:pt x="1038634" y="359729"/>
                  <a:pt x="1121919" y="400186"/>
                  <a:pt x="1070150" y="377998"/>
                </a:cubicBezTo>
                <a:cubicBezTo>
                  <a:pt x="1033368" y="362234"/>
                  <a:pt x="1067008" y="372187"/>
                  <a:pt x="1029956" y="362925"/>
                </a:cubicBezTo>
                <a:cubicBezTo>
                  <a:pt x="1023257" y="357901"/>
                  <a:pt x="1017589" y="351074"/>
                  <a:pt x="1009860" y="347853"/>
                </a:cubicBezTo>
                <a:cubicBezTo>
                  <a:pt x="997112" y="342541"/>
                  <a:pt x="969666" y="337804"/>
                  <a:pt x="969666" y="337804"/>
                </a:cubicBezTo>
                <a:cubicBezTo>
                  <a:pt x="964642" y="334455"/>
                  <a:pt x="960112" y="330208"/>
                  <a:pt x="954594" y="327756"/>
                </a:cubicBezTo>
                <a:cubicBezTo>
                  <a:pt x="931962" y="317697"/>
                  <a:pt x="928229" y="320224"/>
                  <a:pt x="909376" y="312683"/>
                </a:cubicBezTo>
                <a:cubicBezTo>
                  <a:pt x="877844" y="300071"/>
                  <a:pt x="893004" y="304822"/>
                  <a:pt x="864158" y="297611"/>
                </a:cubicBezTo>
                <a:cubicBezTo>
                  <a:pt x="815778" y="249229"/>
                  <a:pt x="867251" y="298076"/>
                  <a:pt x="828989" y="267466"/>
                </a:cubicBezTo>
                <a:cubicBezTo>
                  <a:pt x="825290" y="264507"/>
                  <a:pt x="823003" y="259854"/>
                  <a:pt x="818941" y="257417"/>
                </a:cubicBezTo>
                <a:cubicBezTo>
                  <a:pt x="814400" y="254692"/>
                  <a:pt x="808892" y="254068"/>
                  <a:pt x="803868" y="252393"/>
                </a:cubicBezTo>
                <a:cubicBezTo>
                  <a:pt x="756572" y="205097"/>
                  <a:pt x="832409" y="276441"/>
                  <a:pt x="758651" y="227272"/>
                </a:cubicBezTo>
                <a:cubicBezTo>
                  <a:pt x="739172" y="214287"/>
                  <a:pt x="749307" y="219134"/>
                  <a:pt x="728506" y="212200"/>
                </a:cubicBezTo>
                <a:cubicBezTo>
                  <a:pt x="723482" y="208850"/>
                  <a:pt x="718834" y="204852"/>
                  <a:pt x="713433" y="202151"/>
                </a:cubicBezTo>
                <a:cubicBezTo>
                  <a:pt x="671813" y="181341"/>
                  <a:pt x="703669" y="200120"/>
                  <a:pt x="673240" y="187079"/>
                </a:cubicBezTo>
                <a:cubicBezTo>
                  <a:pt x="666356" y="184129"/>
                  <a:pt x="660317" y="179183"/>
                  <a:pt x="653143" y="177031"/>
                </a:cubicBezTo>
                <a:cubicBezTo>
                  <a:pt x="643386" y="174104"/>
                  <a:pt x="632942" y="174216"/>
                  <a:pt x="622998" y="172006"/>
                </a:cubicBezTo>
                <a:cubicBezTo>
                  <a:pt x="617828" y="170857"/>
                  <a:pt x="612949" y="168657"/>
                  <a:pt x="607925" y="166982"/>
                </a:cubicBezTo>
                <a:cubicBezTo>
                  <a:pt x="560273" y="135214"/>
                  <a:pt x="649525" y="192806"/>
                  <a:pt x="547635" y="141861"/>
                </a:cubicBezTo>
                <a:cubicBezTo>
                  <a:pt x="540936" y="138512"/>
                  <a:pt x="534423" y="134763"/>
                  <a:pt x="527539" y="131813"/>
                </a:cubicBezTo>
                <a:cubicBezTo>
                  <a:pt x="522671" y="129727"/>
                  <a:pt x="517760" y="126936"/>
                  <a:pt x="512466" y="126789"/>
                </a:cubicBezTo>
                <a:cubicBezTo>
                  <a:pt x="396942" y="123580"/>
                  <a:pt x="281354" y="123440"/>
                  <a:pt x="165798" y="121765"/>
                </a:cubicBezTo>
                <a:cubicBezTo>
                  <a:pt x="140677" y="120090"/>
                  <a:pt x="114860" y="122846"/>
                  <a:pt x="90435" y="116740"/>
                </a:cubicBezTo>
                <a:cubicBezTo>
                  <a:pt x="85297" y="115456"/>
                  <a:pt x="86866" y="106760"/>
                  <a:pt x="85411" y="101668"/>
                </a:cubicBezTo>
                <a:cubicBezTo>
                  <a:pt x="84217" y="97487"/>
                  <a:pt x="78649" y="71975"/>
                  <a:pt x="75363" y="66499"/>
                </a:cubicBezTo>
                <a:cubicBezTo>
                  <a:pt x="72926" y="62437"/>
                  <a:pt x="68273" y="60149"/>
                  <a:pt x="65314" y="56450"/>
                </a:cubicBezTo>
                <a:cubicBezTo>
                  <a:pt x="57132" y="46222"/>
                  <a:pt x="48363" y="25679"/>
                  <a:pt x="35169" y="21281"/>
                </a:cubicBezTo>
                <a:lnTo>
                  <a:pt x="20097" y="16257"/>
                </a:lnTo>
                <a:cubicBezTo>
                  <a:pt x="3840" y="0"/>
                  <a:pt x="12129" y="1184"/>
                  <a:pt x="0" y="1184"/>
                </a:cubicBezTo>
                <a:lnTo>
                  <a:pt x="0" y="1184"/>
                </a:lnTo>
                <a:lnTo>
                  <a:pt x="10049" y="1184"/>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80" name="Freeform 79"/>
          <p:cNvSpPr/>
          <p:nvPr/>
        </p:nvSpPr>
        <p:spPr bwMode="auto">
          <a:xfrm>
            <a:off x="2573838" y="4060170"/>
            <a:ext cx="907635" cy="1427488"/>
          </a:xfrm>
          <a:custGeom>
            <a:avLst/>
            <a:gdLst>
              <a:gd name="connsiteX0" fmla="*/ 1622808 w 1622808"/>
              <a:gd name="connsiteY0" fmla="*/ 2552281 h 2552281"/>
              <a:gd name="connsiteX1" fmla="*/ 1622808 w 1622808"/>
              <a:gd name="connsiteY1" fmla="*/ 2552281 h 2552281"/>
              <a:gd name="connsiteX2" fmla="*/ 1421841 w 1622808"/>
              <a:gd name="connsiteY2" fmla="*/ 2436725 h 2552281"/>
              <a:gd name="connsiteX3" fmla="*/ 1391696 w 1622808"/>
              <a:gd name="connsiteY3" fmla="*/ 2411604 h 2552281"/>
              <a:gd name="connsiteX4" fmla="*/ 1371600 w 1622808"/>
              <a:gd name="connsiteY4" fmla="*/ 2406580 h 2552281"/>
              <a:gd name="connsiteX5" fmla="*/ 1341455 w 1622808"/>
              <a:gd name="connsiteY5" fmla="*/ 2396532 h 2552281"/>
              <a:gd name="connsiteX6" fmla="*/ 1271116 w 1622808"/>
              <a:gd name="connsiteY6" fmla="*/ 2376435 h 2552281"/>
              <a:gd name="connsiteX7" fmla="*/ 1251019 w 1622808"/>
              <a:gd name="connsiteY7" fmla="*/ 2361362 h 2552281"/>
              <a:gd name="connsiteX8" fmla="*/ 1225898 w 1622808"/>
              <a:gd name="connsiteY8" fmla="*/ 2356338 h 2552281"/>
              <a:gd name="connsiteX9" fmla="*/ 1205802 w 1622808"/>
              <a:gd name="connsiteY9" fmla="*/ 2351314 h 2552281"/>
              <a:gd name="connsiteX10" fmla="*/ 1175657 w 1622808"/>
              <a:gd name="connsiteY10" fmla="*/ 2336242 h 2552281"/>
              <a:gd name="connsiteX11" fmla="*/ 1110342 w 1622808"/>
              <a:gd name="connsiteY11" fmla="*/ 2326193 h 2552281"/>
              <a:gd name="connsiteX12" fmla="*/ 1075173 w 1622808"/>
              <a:gd name="connsiteY12" fmla="*/ 2316145 h 2552281"/>
              <a:gd name="connsiteX13" fmla="*/ 1055076 w 1622808"/>
              <a:gd name="connsiteY13" fmla="*/ 2311121 h 2552281"/>
              <a:gd name="connsiteX14" fmla="*/ 1004835 w 1622808"/>
              <a:gd name="connsiteY14" fmla="*/ 2296048 h 2552281"/>
              <a:gd name="connsiteX15" fmla="*/ 959617 w 1622808"/>
              <a:gd name="connsiteY15" fmla="*/ 2275951 h 2552281"/>
              <a:gd name="connsiteX16" fmla="*/ 929472 w 1622808"/>
              <a:gd name="connsiteY16" fmla="*/ 2270927 h 2552281"/>
              <a:gd name="connsiteX17" fmla="*/ 874206 w 1622808"/>
              <a:gd name="connsiteY17" fmla="*/ 2250831 h 2552281"/>
              <a:gd name="connsiteX18" fmla="*/ 839037 w 1622808"/>
              <a:gd name="connsiteY18" fmla="*/ 2235758 h 2552281"/>
              <a:gd name="connsiteX19" fmla="*/ 683287 w 1622808"/>
              <a:gd name="connsiteY19" fmla="*/ 2230734 h 2552281"/>
              <a:gd name="connsiteX20" fmla="*/ 572756 w 1622808"/>
              <a:gd name="connsiteY20" fmla="*/ 2225710 h 2552281"/>
              <a:gd name="connsiteX21" fmla="*/ 527538 w 1622808"/>
              <a:gd name="connsiteY21" fmla="*/ 2210637 h 2552281"/>
              <a:gd name="connsiteX22" fmla="*/ 512465 w 1622808"/>
              <a:gd name="connsiteY22" fmla="*/ 2205613 h 2552281"/>
              <a:gd name="connsiteX23" fmla="*/ 487345 w 1622808"/>
              <a:gd name="connsiteY23" fmla="*/ 2175468 h 2552281"/>
              <a:gd name="connsiteX24" fmla="*/ 477296 w 1622808"/>
              <a:gd name="connsiteY24" fmla="*/ 2140299 h 2552281"/>
              <a:gd name="connsiteX25" fmla="*/ 462224 w 1622808"/>
              <a:gd name="connsiteY25" fmla="*/ 2110154 h 2552281"/>
              <a:gd name="connsiteX26" fmla="*/ 447151 w 1622808"/>
              <a:gd name="connsiteY26" fmla="*/ 2080009 h 2552281"/>
              <a:gd name="connsiteX27" fmla="*/ 432079 w 1622808"/>
              <a:gd name="connsiteY27" fmla="*/ 1507253 h 2552281"/>
              <a:gd name="connsiteX28" fmla="*/ 411982 w 1622808"/>
              <a:gd name="connsiteY28" fmla="*/ 1462035 h 2552281"/>
              <a:gd name="connsiteX29" fmla="*/ 401934 w 1622808"/>
              <a:gd name="connsiteY29" fmla="*/ 1441938 h 2552281"/>
              <a:gd name="connsiteX30" fmla="*/ 391885 w 1622808"/>
              <a:gd name="connsiteY30" fmla="*/ 1381648 h 2552281"/>
              <a:gd name="connsiteX31" fmla="*/ 361740 w 1622808"/>
              <a:gd name="connsiteY31" fmla="*/ 1296237 h 2552281"/>
              <a:gd name="connsiteX32" fmla="*/ 351692 w 1622808"/>
              <a:gd name="connsiteY32" fmla="*/ 1215850 h 2552281"/>
              <a:gd name="connsiteX33" fmla="*/ 341644 w 1622808"/>
              <a:gd name="connsiteY33" fmla="*/ 1075173 h 2552281"/>
              <a:gd name="connsiteX34" fmla="*/ 321547 w 1622808"/>
              <a:gd name="connsiteY34" fmla="*/ 1024932 h 2552281"/>
              <a:gd name="connsiteX35" fmla="*/ 321547 w 1622808"/>
              <a:gd name="connsiteY35" fmla="*/ 341644 h 2552281"/>
              <a:gd name="connsiteX36" fmla="*/ 341644 w 1622808"/>
              <a:gd name="connsiteY36" fmla="*/ 266281 h 2552281"/>
              <a:gd name="connsiteX37" fmla="*/ 336619 w 1622808"/>
              <a:gd name="connsiteY37" fmla="*/ 160773 h 2552281"/>
              <a:gd name="connsiteX38" fmla="*/ 331595 w 1622808"/>
              <a:gd name="connsiteY38" fmla="*/ 145701 h 2552281"/>
              <a:gd name="connsiteX39" fmla="*/ 316523 w 1622808"/>
              <a:gd name="connsiteY39" fmla="*/ 135653 h 2552281"/>
              <a:gd name="connsiteX40" fmla="*/ 306474 w 1622808"/>
              <a:gd name="connsiteY40" fmla="*/ 125604 h 2552281"/>
              <a:gd name="connsiteX41" fmla="*/ 246184 w 1622808"/>
              <a:gd name="connsiteY41" fmla="*/ 130628 h 2552281"/>
              <a:gd name="connsiteX42" fmla="*/ 231112 w 1622808"/>
              <a:gd name="connsiteY42" fmla="*/ 125604 h 2552281"/>
              <a:gd name="connsiteX43" fmla="*/ 190918 w 1622808"/>
              <a:gd name="connsiteY43" fmla="*/ 110532 h 2552281"/>
              <a:gd name="connsiteX44" fmla="*/ 150725 w 1622808"/>
              <a:gd name="connsiteY44" fmla="*/ 105507 h 2552281"/>
              <a:gd name="connsiteX45" fmla="*/ 120580 w 1622808"/>
              <a:gd name="connsiteY45" fmla="*/ 100483 h 2552281"/>
              <a:gd name="connsiteX46" fmla="*/ 105507 w 1622808"/>
              <a:gd name="connsiteY46" fmla="*/ 85411 h 2552281"/>
              <a:gd name="connsiteX47" fmla="*/ 75362 w 1622808"/>
              <a:gd name="connsiteY47" fmla="*/ 70338 h 2552281"/>
              <a:gd name="connsiteX48" fmla="*/ 60290 w 1622808"/>
              <a:gd name="connsiteY48" fmla="*/ 35169 h 2552281"/>
              <a:gd name="connsiteX49" fmla="*/ 40193 w 1622808"/>
              <a:gd name="connsiteY49" fmla="*/ 15072 h 2552281"/>
              <a:gd name="connsiteX50" fmla="*/ 0 w 1622808"/>
              <a:gd name="connsiteY50" fmla="*/ 0 h 2552281"/>
              <a:gd name="connsiteX51" fmla="*/ 0 w 1622808"/>
              <a:gd name="connsiteY51" fmla="*/ 0 h 25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622808" h="2552281">
                <a:moveTo>
                  <a:pt x="1622808" y="2552281"/>
                </a:moveTo>
                <a:lnTo>
                  <a:pt x="1622808" y="2552281"/>
                </a:lnTo>
                <a:cubicBezTo>
                  <a:pt x="1555819" y="2513762"/>
                  <a:pt x="1476482" y="2491366"/>
                  <a:pt x="1421841" y="2436725"/>
                </a:cubicBezTo>
                <a:cubicBezTo>
                  <a:pt x="1412787" y="2427671"/>
                  <a:pt x="1403937" y="2416850"/>
                  <a:pt x="1391696" y="2411604"/>
                </a:cubicBezTo>
                <a:cubicBezTo>
                  <a:pt x="1385349" y="2408884"/>
                  <a:pt x="1378214" y="2408564"/>
                  <a:pt x="1371600" y="2406580"/>
                </a:cubicBezTo>
                <a:cubicBezTo>
                  <a:pt x="1361455" y="2403537"/>
                  <a:pt x="1351430" y="2400094"/>
                  <a:pt x="1341455" y="2396532"/>
                </a:cubicBezTo>
                <a:cubicBezTo>
                  <a:pt x="1287059" y="2377105"/>
                  <a:pt x="1318696" y="2384365"/>
                  <a:pt x="1271116" y="2376435"/>
                </a:cubicBezTo>
                <a:cubicBezTo>
                  <a:pt x="1264417" y="2371411"/>
                  <a:pt x="1258671" y="2364763"/>
                  <a:pt x="1251019" y="2361362"/>
                </a:cubicBezTo>
                <a:cubicBezTo>
                  <a:pt x="1243216" y="2357894"/>
                  <a:pt x="1234234" y="2358190"/>
                  <a:pt x="1225898" y="2356338"/>
                </a:cubicBezTo>
                <a:cubicBezTo>
                  <a:pt x="1219158" y="2354840"/>
                  <a:pt x="1212213" y="2353878"/>
                  <a:pt x="1205802" y="2351314"/>
                </a:cubicBezTo>
                <a:cubicBezTo>
                  <a:pt x="1195371" y="2347142"/>
                  <a:pt x="1186315" y="2339795"/>
                  <a:pt x="1175657" y="2336242"/>
                </a:cubicBezTo>
                <a:cubicBezTo>
                  <a:pt x="1170421" y="2334497"/>
                  <a:pt x="1113060" y="2326581"/>
                  <a:pt x="1110342" y="2326193"/>
                </a:cubicBezTo>
                <a:lnTo>
                  <a:pt x="1075173" y="2316145"/>
                </a:lnTo>
                <a:cubicBezTo>
                  <a:pt x="1068511" y="2314328"/>
                  <a:pt x="1061423" y="2313841"/>
                  <a:pt x="1055076" y="2311121"/>
                </a:cubicBezTo>
                <a:cubicBezTo>
                  <a:pt x="1009378" y="2291535"/>
                  <a:pt x="1086722" y="2307746"/>
                  <a:pt x="1004835" y="2296048"/>
                </a:cubicBezTo>
                <a:cubicBezTo>
                  <a:pt x="991793" y="2289527"/>
                  <a:pt x="975051" y="2279381"/>
                  <a:pt x="959617" y="2275951"/>
                </a:cubicBezTo>
                <a:cubicBezTo>
                  <a:pt x="949673" y="2273741"/>
                  <a:pt x="939520" y="2272602"/>
                  <a:pt x="929472" y="2270927"/>
                </a:cubicBezTo>
                <a:cubicBezTo>
                  <a:pt x="907096" y="2263468"/>
                  <a:pt x="902415" y="2262114"/>
                  <a:pt x="874206" y="2250831"/>
                </a:cubicBezTo>
                <a:cubicBezTo>
                  <a:pt x="862364" y="2246094"/>
                  <a:pt x="851721" y="2237093"/>
                  <a:pt x="839037" y="2235758"/>
                </a:cubicBezTo>
                <a:cubicBezTo>
                  <a:pt x="787379" y="2230320"/>
                  <a:pt x="735194" y="2232693"/>
                  <a:pt x="683287" y="2230734"/>
                </a:cubicBezTo>
                <a:lnTo>
                  <a:pt x="572756" y="2225710"/>
                </a:lnTo>
                <a:lnTo>
                  <a:pt x="527538" y="2210637"/>
                </a:lnTo>
                <a:lnTo>
                  <a:pt x="512465" y="2205613"/>
                </a:lnTo>
                <a:cubicBezTo>
                  <a:pt x="501354" y="2194502"/>
                  <a:pt x="494340" y="2189457"/>
                  <a:pt x="487345" y="2175468"/>
                </a:cubicBezTo>
                <a:cubicBezTo>
                  <a:pt x="480033" y="2160845"/>
                  <a:pt x="483739" y="2156407"/>
                  <a:pt x="477296" y="2140299"/>
                </a:cubicBezTo>
                <a:cubicBezTo>
                  <a:pt x="473124" y="2129868"/>
                  <a:pt x="466787" y="2120420"/>
                  <a:pt x="462224" y="2110154"/>
                </a:cubicBezTo>
                <a:cubicBezTo>
                  <a:pt x="448359" y="2078956"/>
                  <a:pt x="468041" y="2111341"/>
                  <a:pt x="447151" y="2080009"/>
                </a:cubicBezTo>
                <a:cubicBezTo>
                  <a:pt x="444507" y="1791751"/>
                  <a:pt x="509804" y="1688610"/>
                  <a:pt x="432079" y="1507253"/>
                </a:cubicBezTo>
                <a:cubicBezTo>
                  <a:pt x="425582" y="1492092"/>
                  <a:pt x="418894" y="1477011"/>
                  <a:pt x="411982" y="1462035"/>
                </a:cubicBezTo>
                <a:cubicBezTo>
                  <a:pt x="408843" y="1455235"/>
                  <a:pt x="405283" y="1448637"/>
                  <a:pt x="401934" y="1441938"/>
                </a:cubicBezTo>
                <a:cubicBezTo>
                  <a:pt x="400069" y="1428886"/>
                  <a:pt x="396082" y="1396336"/>
                  <a:pt x="391885" y="1381648"/>
                </a:cubicBezTo>
                <a:cubicBezTo>
                  <a:pt x="384045" y="1354207"/>
                  <a:pt x="371803" y="1323071"/>
                  <a:pt x="361740" y="1296237"/>
                </a:cubicBezTo>
                <a:cubicBezTo>
                  <a:pt x="355979" y="1261671"/>
                  <a:pt x="354375" y="1256103"/>
                  <a:pt x="351692" y="1215850"/>
                </a:cubicBezTo>
                <a:cubicBezTo>
                  <a:pt x="350595" y="1199397"/>
                  <a:pt x="348975" y="1109383"/>
                  <a:pt x="341644" y="1075173"/>
                </a:cubicBezTo>
                <a:cubicBezTo>
                  <a:pt x="336988" y="1053446"/>
                  <a:pt x="330844" y="1043526"/>
                  <a:pt x="321547" y="1024932"/>
                </a:cubicBezTo>
                <a:cubicBezTo>
                  <a:pt x="263043" y="790904"/>
                  <a:pt x="312154" y="994473"/>
                  <a:pt x="321547" y="341644"/>
                </a:cubicBezTo>
                <a:cubicBezTo>
                  <a:pt x="321968" y="312415"/>
                  <a:pt x="331209" y="292368"/>
                  <a:pt x="341644" y="266281"/>
                </a:cubicBezTo>
                <a:cubicBezTo>
                  <a:pt x="339969" y="231112"/>
                  <a:pt x="339543" y="195861"/>
                  <a:pt x="336619" y="160773"/>
                </a:cubicBezTo>
                <a:cubicBezTo>
                  <a:pt x="336179" y="155496"/>
                  <a:pt x="334903" y="149836"/>
                  <a:pt x="331595" y="145701"/>
                </a:cubicBezTo>
                <a:cubicBezTo>
                  <a:pt x="327823" y="140986"/>
                  <a:pt x="321238" y="139425"/>
                  <a:pt x="316523" y="135653"/>
                </a:cubicBezTo>
                <a:cubicBezTo>
                  <a:pt x="312824" y="132694"/>
                  <a:pt x="309824" y="128954"/>
                  <a:pt x="306474" y="125604"/>
                </a:cubicBezTo>
                <a:cubicBezTo>
                  <a:pt x="286377" y="127279"/>
                  <a:pt x="266350" y="130628"/>
                  <a:pt x="246184" y="130628"/>
                </a:cubicBezTo>
                <a:cubicBezTo>
                  <a:pt x="240888" y="130628"/>
                  <a:pt x="236089" y="127414"/>
                  <a:pt x="231112" y="125604"/>
                </a:cubicBezTo>
                <a:cubicBezTo>
                  <a:pt x="217664" y="120714"/>
                  <a:pt x="204800" y="114002"/>
                  <a:pt x="190918" y="110532"/>
                </a:cubicBezTo>
                <a:cubicBezTo>
                  <a:pt x="177819" y="107257"/>
                  <a:pt x="164091" y="107417"/>
                  <a:pt x="150725" y="105507"/>
                </a:cubicBezTo>
                <a:cubicBezTo>
                  <a:pt x="140640" y="104066"/>
                  <a:pt x="130628" y="102158"/>
                  <a:pt x="120580" y="100483"/>
                </a:cubicBezTo>
                <a:cubicBezTo>
                  <a:pt x="115556" y="95459"/>
                  <a:pt x="111676" y="88936"/>
                  <a:pt x="105507" y="85411"/>
                </a:cubicBezTo>
                <a:cubicBezTo>
                  <a:pt x="62298" y="60721"/>
                  <a:pt x="102997" y="97973"/>
                  <a:pt x="75362" y="70338"/>
                </a:cubicBezTo>
                <a:cubicBezTo>
                  <a:pt x="71482" y="58697"/>
                  <a:pt x="67739" y="45101"/>
                  <a:pt x="60290" y="35169"/>
                </a:cubicBezTo>
                <a:cubicBezTo>
                  <a:pt x="54606" y="27590"/>
                  <a:pt x="49181" y="18068"/>
                  <a:pt x="40193" y="15072"/>
                </a:cubicBezTo>
                <a:cubicBezTo>
                  <a:pt x="6495" y="3840"/>
                  <a:pt x="19522" y="9761"/>
                  <a:pt x="0" y="0"/>
                </a:cubicBezTo>
                <a:lnTo>
                  <a:pt x="0" y="0"/>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83" name="Freeform 82"/>
          <p:cNvSpPr/>
          <p:nvPr/>
        </p:nvSpPr>
        <p:spPr bwMode="auto">
          <a:xfrm>
            <a:off x="1556477" y="3937884"/>
            <a:ext cx="690113" cy="365301"/>
          </a:xfrm>
          <a:custGeom>
            <a:avLst/>
            <a:gdLst>
              <a:gd name="connsiteX0" fmla="*/ 0 w 1233889"/>
              <a:gd name="connsiteY0" fmla="*/ 476871 h 653141"/>
              <a:gd name="connsiteX1" fmla="*/ 0 w 1233889"/>
              <a:gd name="connsiteY1" fmla="*/ 476871 h 653141"/>
              <a:gd name="connsiteX2" fmla="*/ 22034 w 1233889"/>
              <a:gd name="connsiteY2" fmla="*/ 576023 h 653141"/>
              <a:gd name="connsiteX3" fmla="*/ 132202 w 1233889"/>
              <a:gd name="connsiteY3" fmla="*/ 631107 h 653141"/>
              <a:gd name="connsiteX4" fmla="*/ 275421 w 1233889"/>
              <a:gd name="connsiteY4" fmla="*/ 653141 h 653141"/>
              <a:gd name="connsiteX5" fmla="*/ 462708 w 1233889"/>
              <a:gd name="connsiteY5" fmla="*/ 642124 h 653141"/>
              <a:gd name="connsiteX6" fmla="*/ 528809 w 1233889"/>
              <a:gd name="connsiteY6" fmla="*/ 609074 h 653141"/>
              <a:gd name="connsiteX7" fmla="*/ 583894 w 1233889"/>
              <a:gd name="connsiteY7" fmla="*/ 587040 h 653141"/>
              <a:gd name="connsiteX8" fmla="*/ 627961 w 1233889"/>
              <a:gd name="connsiteY8" fmla="*/ 520939 h 653141"/>
              <a:gd name="connsiteX9" fmla="*/ 672029 w 1233889"/>
              <a:gd name="connsiteY9" fmla="*/ 432804 h 653141"/>
              <a:gd name="connsiteX10" fmla="*/ 683046 w 1233889"/>
              <a:gd name="connsiteY10" fmla="*/ 399753 h 653141"/>
              <a:gd name="connsiteX11" fmla="*/ 694062 w 1233889"/>
              <a:gd name="connsiteY11" fmla="*/ 135348 h 653141"/>
              <a:gd name="connsiteX12" fmla="*/ 760164 w 1233889"/>
              <a:gd name="connsiteY12" fmla="*/ 102298 h 653141"/>
              <a:gd name="connsiteX13" fmla="*/ 804231 w 1233889"/>
              <a:gd name="connsiteY13" fmla="*/ 69247 h 653141"/>
              <a:gd name="connsiteX14" fmla="*/ 914400 w 1233889"/>
              <a:gd name="connsiteY14" fmla="*/ 47213 h 653141"/>
              <a:gd name="connsiteX15" fmla="*/ 925417 w 1233889"/>
              <a:gd name="connsiteY15" fmla="*/ 14163 h 653141"/>
              <a:gd name="connsiteX16" fmla="*/ 969484 w 1233889"/>
              <a:gd name="connsiteY16" fmla="*/ 3146 h 653141"/>
              <a:gd name="connsiteX17" fmla="*/ 1233889 w 1233889"/>
              <a:gd name="connsiteY17" fmla="*/ 3146 h 653141"/>
              <a:gd name="connsiteX18" fmla="*/ 1233889 w 1233889"/>
              <a:gd name="connsiteY18" fmla="*/ 3146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3889" h="653141">
                <a:moveTo>
                  <a:pt x="0" y="476871"/>
                </a:moveTo>
                <a:lnTo>
                  <a:pt x="0" y="476871"/>
                </a:lnTo>
                <a:cubicBezTo>
                  <a:pt x="7345" y="509922"/>
                  <a:pt x="4290" y="547188"/>
                  <a:pt x="22034" y="576023"/>
                </a:cubicBezTo>
                <a:cubicBezTo>
                  <a:pt x="42475" y="609240"/>
                  <a:pt x="95754" y="624675"/>
                  <a:pt x="132202" y="631107"/>
                </a:cubicBezTo>
                <a:cubicBezTo>
                  <a:pt x="179768" y="639501"/>
                  <a:pt x="227681" y="645796"/>
                  <a:pt x="275421" y="653141"/>
                </a:cubicBezTo>
                <a:cubicBezTo>
                  <a:pt x="337850" y="649469"/>
                  <a:pt x="401096" y="652839"/>
                  <a:pt x="462708" y="642124"/>
                </a:cubicBezTo>
                <a:cubicBezTo>
                  <a:pt x="486978" y="637903"/>
                  <a:pt x="506383" y="619268"/>
                  <a:pt x="528809" y="609074"/>
                </a:cubicBezTo>
                <a:cubicBezTo>
                  <a:pt x="546813" y="600891"/>
                  <a:pt x="565532" y="594385"/>
                  <a:pt x="583894" y="587040"/>
                </a:cubicBezTo>
                <a:cubicBezTo>
                  <a:pt x="598583" y="565006"/>
                  <a:pt x="618126" y="545526"/>
                  <a:pt x="627961" y="520939"/>
                </a:cubicBezTo>
                <a:cubicBezTo>
                  <a:pt x="654912" y="453560"/>
                  <a:pt x="639025" y="482309"/>
                  <a:pt x="672029" y="432804"/>
                </a:cubicBezTo>
                <a:cubicBezTo>
                  <a:pt x="675701" y="421787"/>
                  <a:pt x="682188" y="411334"/>
                  <a:pt x="683046" y="399753"/>
                </a:cubicBezTo>
                <a:cubicBezTo>
                  <a:pt x="689562" y="311783"/>
                  <a:pt x="680649" y="222534"/>
                  <a:pt x="694062" y="135348"/>
                </a:cubicBezTo>
                <a:cubicBezTo>
                  <a:pt x="696371" y="120342"/>
                  <a:pt x="749990" y="105689"/>
                  <a:pt x="760164" y="102298"/>
                </a:cubicBezTo>
                <a:cubicBezTo>
                  <a:pt x="774853" y="91281"/>
                  <a:pt x="786939" y="75423"/>
                  <a:pt x="804231" y="69247"/>
                </a:cubicBezTo>
                <a:cubicBezTo>
                  <a:pt x="839499" y="56651"/>
                  <a:pt x="914400" y="47213"/>
                  <a:pt x="914400" y="47213"/>
                </a:cubicBezTo>
                <a:cubicBezTo>
                  <a:pt x="918072" y="36196"/>
                  <a:pt x="916349" y="21417"/>
                  <a:pt x="925417" y="14163"/>
                </a:cubicBezTo>
                <a:cubicBezTo>
                  <a:pt x="937240" y="4704"/>
                  <a:pt x="954353" y="3686"/>
                  <a:pt x="969484" y="3146"/>
                </a:cubicBezTo>
                <a:cubicBezTo>
                  <a:pt x="1057563" y="0"/>
                  <a:pt x="1145754" y="3146"/>
                  <a:pt x="1233889" y="3146"/>
                </a:cubicBezTo>
                <a:lnTo>
                  <a:pt x="1233889" y="3146"/>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84" name="Freeform 83"/>
          <p:cNvSpPr/>
          <p:nvPr/>
        </p:nvSpPr>
        <p:spPr bwMode="auto">
          <a:xfrm>
            <a:off x="1494860" y="4119698"/>
            <a:ext cx="757892" cy="257429"/>
          </a:xfrm>
          <a:custGeom>
            <a:avLst/>
            <a:gdLst>
              <a:gd name="connsiteX0" fmla="*/ 0 w 1355075"/>
              <a:gd name="connsiteY0" fmla="*/ 151797 h 460270"/>
              <a:gd name="connsiteX1" fmla="*/ 0 w 1355075"/>
              <a:gd name="connsiteY1" fmla="*/ 151797 h 460270"/>
              <a:gd name="connsiteX2" fmla="*/ 22034 w 1355075"/>
              <a:gd name="connsiteY2" fmla="*/ 328067 h 460270"/>
              <a:gd name="connsiteX3" fmla="*/ 110169 w 1355075"/>
              <a:gd name="connsiteY3" fmla="*/ 416202 h 460270"/>
              <a:gd name="connsiteX4" fmla="*/ 143219 w 1355075"/>
              <a:gd name="connsiteY4" fmla="*/ 427219 h 460270"/>
              <a:gd name="connsiteX5" fmla="*/ 176270 w 1355075"/>
              <a:gd name="connsiteY5" fmla="*/ 449253 h 460270"/>
              <a:gd name="connsiteX6" fmla="*/ 396607 w 1355075"/>
              <a:gd name="connsiteY6" fmla="*/ 460270 h 460270"/>
              <a:gd name="connsiteX7" fmla="*/ 627962 w 1355075"/>
              <a:gd name="connsiteY7" fmla="*/ 449253 h 460270"/>
              <a:gd name="connsiteX8" fmla="*/ 661012 w 1355075"/>
              <a:gd name="connsiteY8" fmla="*/ 438236 h 460270"/>
              <a:gd name="connsiteX9" fmla="*/ 694063 w 1355075"/>
              <a:gd name="connsiteY9" fmla="*/ 416202 h 460270"/>
              <a:gd name="connsiteX10" fmla="*/ 716096 w 1355075"/>
              <a:gd name="connsiteY10" fmla="*/ 350101 h 460270"/>
              <a:gd name="connsiteX11" fmla="*/ 738130 w 1355075"/>
              <a:gd name="connsiteY11" fmla="*/ 317050 h 460270"/>
              <a:gd name="connsiteX12" fmla="*/ 760164 w 1355075"/>
              <a:gd name="connsiteY12" fmla="*/ 250949 h 460270"/>
              <a:gd name="connsiteX13" fmla="*/ 815248 w 1355075"/>
              <a:gd name="connsiteY13" fmla="*/ 184848 h 460270"/>
              <a:gd name="connsiteX14" fmla="*/ 848299 w 1355075"/>
              <a:gd name="connsiteY14" fmla="*/ 151797 h 460270"/>
              <a:gd name="connsiteX15" fmla="*/ 870333 w 1355075"/>
              <a:gd name="connsiteY15" fmla="*/ 118747 h 460270"/>
              <a:gd name="connsiteX16" fmla="*/ 903383 w 1355075"/>
              <a:gd name="connsiteY16" fmla="*/ 96713 h 460270"/>
              <a:gd name="connsiteX17" fmla="*/ 991518 w 1355075"/>
              <a:gd name="connsiteY17" fmla="*/ 63662 h 460270"/>
              <a:gd name="connsiteX18" fmla="*/ 1024569 w 1355075"/>
              <a:gd name="connsiteY18" fmla="*/ 41629 h 460270"/>
              <a:gd name="connsiteX19" fmla="*/ 1355075 w 1355075"/>
              <a:gd name="connsiteY19" fmla="*/ 19595 h 460270"/>
              <a:gd name="connsiteX20" fmla="*/ 1355075 w 1355075"/>
              <a:gd name="connsiteY20" fmla="*/ 19595 h 46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5075" h="460270">
                <a:moveTo>
                  <a:pt x="0" y="151797"/>
                </a:moveTo>
                <a:lnTo>
                  <a:pt x="0" y="151797"/>
                </a:lnTo>
                <a:cubicBezTo>
                  <a:pt x="1949" y="171288"/>
                  <a:pt x="11783" y="293898"/>
                  <a:pt x="22034" y="328067"/>
                </a:cubicBezTo>
                <a:cubicBezTo>
                  <a:pt x="35358" y="372480"/>
                  <a:pt x="63543" y="400659"/>
                  <a:pt x="110169" y="416202"/>
                </a:cubicBezTo>
                <a:cubicBezTo>
                  <a:pt x="121186" y="419874"/>
                  <a:pt x="132832" y="422026"/>
                  <a:pt x="143219" y="427219"/>
                </a:cubicBezTo>
                <a:cubicBezTo>
                  <a:pt x="155062" y="433141"/>
                  <a:pt x="163140" y="447540"/>
                  <a:pt x="176270" y="449253"/>
                </a:cubicBezTo>
                <a:cubicBezTo>
                  <a:pt x="249190" y="458764"/>
                  <a:pt x="323161" y="456598"/>
                  <a:pt x="396607" y="460270"/>
                </a:cubicBezTo>
                <a:cubicBezTo>
                  <a:pt x="473725" y="456598"/>
                  <a:pt x="551023" y="455665"/>
                  <a:pt x="627962" y="449253"/>
                </a:cubicBezTo>
                <a:cubicBezTo>
                  <a:pt x="639535" y="448289"/>
                  <a:pt x="650625" y="443429"/>
                  <a:pt x="661012" y="438236"/>
                </a:cubicBezTo>
                <a:cubicBezTo>
                  <a:pt x="672855" y="432314"/>
                  <a:pt x="683046" y="423547"/>
                  <a:pt x="694063" y="416202"/>
                </a:cubicBezTo>
                <a:cubicBezTo>
                  <a:pt x="701407" y="394168"/>
                  <a:pt x="703213" y="369426"/>
                  <a:pt x="716096" y="350101"/>
                </a:cubicBezTo>
                <a:cubicBezTo>
                  <a:pt x="723441" y="339084"/>
                  <a:pt x="732752" y="329150"/>
                  <a:pt x="738130" y="317050"/>
                </a:cubicBezTo>
                <a:cubicBezTo>
                  <a:pt x="747563" y="295826"/>
                  <a:pt x="743741" y="267372"/>
                  <a:pt x="760164" y="250949"/>
                </a:cubicBezTo>
                <a:cubicBezTo>
                  <a:pt x="856725" y="154388"/>
                  <a:pt x="738558" y="276877"/>
                  <a:pt x="815248" y="184848"/>
                </a:cubicBezTo>
                <a:cubicBezTo>
                  <a:pt x="825222" y="172879"/>
                  <a:pt x="838325" y="163766"/>
                  <a:pt x="848299" y="151797"/>
                </a:cubicBezTo>
                <a:cubicBezTo>
                  <a:pt x="856775" y="141625"/>
                  <a:pt x="860971" y="128109"/>
                  <a:pt x="870333" y="118747"/>
                </a:cubicBezTo>
                <a:cubicBezTo>
                  <a:pt x="879695" y="109385"/>
                  <a:pt x="891887" y="103282"/>
                  <a:pt x="903383" y="96713"/>
                </a:cubicBezTo>
                <a:cubicBezTo>
                  <a:pt x="948190" y="71109"/>
                  <a:pt x="943322" y="75711"/>
                  <a:pt x="991518" y="63662"/>
                </a:cubicBezTo>
                <a:cubicBezTo>
                  <a:pt x="1002535" y="56318"/>
                  <a:pt x="1012126" y="46154"/>
                  <a:pt x="1024569" y="41629"/>
                </a:cubicBezTo>
                <a:cubicBezTo>
                  <a:pt x="1139050" y="0"/>
                  <a:pt x="1221238" y="19595"/>
                  <a:pt x="1355075" y="19595"/>
                </a:cubicBezTo>
                <a:lnTo>
                  <a:pt x="1355075" y="19595"/>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78" name="Freeform 77"/>
          <p:cNvSpPr/>
          <p:nvPr/>
        </p:nvSpPr>
        <p:spPr bwMode="auto">
          <a:xfrm>
            <a:off x="2576648" y="3888178"/>
            <a:ext cx="39340" cy="23061"/>
          </a:xfrm>
          <a:custGeom>
            <a:avLst/>
            <a:gdLst>
              <a:gd name="connsiteX0" fmla="*/ 70338 w 70338"/>
              <a:gd name="connsiteY0" fmla="*/ 41232 h 41232"/>
              <a:gd name="connsiteX1" fmla="*/ 70338 w 70338"/>
              <a:gd name="connsiteY1" fmla="*/ 41232 h 41232"/>
              <a:gd name="connsiteX2" fmla="*/ 25121 w 70338"/>
              <a:gd name="connsiteY2" fmla="*/ 1039 h 41232"/>
              <a:gd name="connsiteX3" fmla="*/ 0 w 70338"/>
              <a:gd name="connsiteY3" fmla="*/ 1039 h 41232"/>
              <a:gd name="connsiteX4" fmla="*/ 0 w 70338"/>
              <a:gd name="connsiteY4" fmla="*/ 1039 h 4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38" h="41232">
                <a:moveTo>
                  <a:pt x="70338" y="41232"/>
                </a:moveTo>
                <a:lnTo>
                  <a:pt x="70338" y="41232"/>
                </a:lnTo>
                <a:cubicBezTo>
                  <a:pt x="54077" y="22261"/>
                  <a:pt x="48897" y="4011"/>
                  <a:pt x="25121" y="1039"/>
                </a:cubicBezTo>
                <a:cubicBezTo>
                  <a:pt x="16812" y="0"/>
                  <a:pt x="8374" y="1039"/>
                  <a:pt x="0" y="1039"/>
                </a:cubicBezTo>
                <a:lnTo>
                  <a:pt x="0" y="1039"/>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79" name="Freeform 78"/>
          <p:cNvSpPr/>
          <p:nvPr/>
        </p:nvSpPr>
        <p:spPr bwMode="auto">
          <a:xfrm>
            <a:off x="2579458" y="3908429"/>
            <a:ext cx="39340" cy="21127"/>
          </a:xfrm>
          <a:custGeom>
            <a:avLst/>
            <a:gdLst>
              <a:gd name="connsiteX0" fmla="*/ 70338 w 70338"/>
              <a:gd name="connsiteY0" fmla="*/ 0 h 37774"/>
              <a:gd name="connsiteX1" fmla="*/ 70338 w 70338"/>
              <a:gd name="connsiteY1" fmla="*/ 0 h 37774"/>
              <a:gd name="connsiteX2" fmla="*/ 0 w 70338"/>
              <a:gd name="connsiteY2" fmla="*/ 30145 h 37774"/>
              <a:gd name="connsiteX3" fmla="*/ 0 w 70338"/>
              <a:gd name="connsiteY3" fmla="*/ 30145 h 37774"/>
            </a:gdLst>
            <a:ahLst/>
            <a:cxnLst>
              <a:cxn ang="0">
                <a:pos x="connsiteX0" y="connsiteY0"/>
              </a:cxn>
              <a:cxn ang="0">
                <a:pos x="connsiteX1" y="connsiteY1"/>
              </a:cxn>
              <a:cxn ang="0">
                <a:pos x="connsiteX2" y="connsiteY2"/>
              </a:cxn>
              <a:cxn ang="0">
                <a:pos x="connsiteX3" y="connsiteY3"/>
              </a:cxn>
            </a:cxnLst>
            <a:rect l="l" t="t" r="r" b="b"/>
            <a:pathLst>
              <a:path w="70338" h="37774">
                <a:moveTo>
                  <a:pt x="70338" y="0"/>
                </a:moveTo>
                <a:lnTo>
                  <a:pt x="70338" y="0"/>
                </a:lnTo>
                <a:cubicBezTo>
                  <a:pt x="26268" y="37774"/>
                  <a:pt x="50609" y="30145"/>
                  <a:pt x="0" y="30145"/>
                </a:cubicBezTo>
                <a:lnTo>
                  <a:pt x="0" y="30145"/>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81" name="Freeform 80"/>
          <p:cNvSpPr/>
          <p:nvPr/>
        </p:nvSpPr>
        <p:spPr bwMode="auto">
          <a:xfrm>
            <a:off x="2576648" y="4091080"/>
            <a:ext cx="44960" cy="11240"/>
          </a:xfrm>
          <a:custGeom>
            <a:avLst/>
            <a:gdLst>
              <a:gd name="connsiteX0" fmla="*/ 80387 w 80387"/>
              <a:gd name="connsiteY0" fmla="*/ 20096 h 20096"/>
              <a:gd name="connsiteX1" fmla="*/ 80387 w 80387"/>
              <a:gd name="connsiteY1" fmla="*/ 20096 h 20096"/>
              <a:gd name="connsiteX2" fmla="*/ 35169 w 80387"/>
              <a:gd name="connsiteY2" fmla="*/ 10048 h 20096"/>
              <a:gd name="connsiteX3" fmla="*/ 20096 w 80387"/>
              <a:gd name="connsiteY3" fmla="*/ 5024 h 20096"/>
              <a:gd name="connsiteX4" fmla="*/ 0 w 80387"/>
              <a:gd name="connsiteY4" fmla="*/ 0 h 20096"/>
              <a:gd name="connsiteX5" fmla="*/ 0 w 80387"/>
              <a:gd name="connsiteY5" fmla="*/ 0 h 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87" h="20096">
                <a:moveTo>
                  <a:pt x="80387" y="20096"/>
                </a:moveTo>
                <a:lnTo>
                  <a:pt x="80387" y="20096"/>
                </a:lnTo>
                <a:cubicBezTo>
                  <a:pt x="65314" y="16747"/>
                  <a:pt x="50148" y="13793"/>
                  <a:pt x="35169" y="10048"/>
                </a:cubicBezTo>
                <a:cubicBezTo>
                  <a:pt x="30031" y="8764"/>
                  <a:pt x="25188" y="6479"/>
                  <a:pt x="20096" y="5024"/>
                </a:cubicBezTo>
                <a:cubicBezTo>
                  <a:pt x="13457" y="3127"/>
                  <a:pt x="0" y="0"/>
                  <a:pt x="0" y="0"/>
                </a:cubicBezTo>
                <a:lnTo>
                  <a:pt x="0" y="0"/>
                </a:lnTo>
              </a:path>
            </a:pathLst>
          </a:custGeom>
          <a:solidFill>
            <a:schemeClr val="accent1"/>
          </a:solid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82" name="Freeform 81"/>
          <p:cNvSpPr/>
          <p:nvPr/>
        </p:nvSpPr>
        <p:spPr bwMode="auto">
          <a:xfrm>
            <a:off x="2573838" y="4105131"/>
            <a:ext cx="53390" cy="14050"/>
          </a:xfrm>
          <a:custGeom>
            <a:avLst/>
            <a:gdLst>
              <a:gd name="connsiteX0" fmla="*/ 95459 w 95459"/>
              <a:gd name="connsiteY0" fmla="*/ 0 h 25120"/>
              <a:gd name="connsiteX1" fmla="*/ 95459 w 95459"/>
              <a:gd name="connsiteY1" fmla="*/ 0 h 25120"/>
              <a:gd name="connsiteX2" fmla="*/ 55265 w 95459"/>
              <a:gd name="connsiteY2" fmla="*/ 20096 h 25120"/>
              <a:gd name="connsiteX3" fmla="*/ 0 w 95459"/>
              <a:gd name="connsiteY3" fmla="*/ 25120 h 25120"/>
              <a:gd name="connsiteX4" fmla="*/ 0 w 95459"/>
              <a:gd name="connsiteY4" fmla="*/ 25120 h 2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59" h="25120">
                <a:moveTo>
                  <a:pt x="95459" y="0"/>
                </a:moveTo>
                <a:lnTo>
                  <a:pt x="95459" y="0"/>
                </a:lnTo>
                <a:cubicBezTo>
                  <a:pt x="82061" y="6699"/>
                  <a:pt x="69751" y="16284"/>
                  <a:pt x="55265" y="20096"/>
                </a:cubicBezTo>
                <a:cubicBezTo>
                  <a:pt x="37376" y="24803"/>
                  <a:pt x="0" y="25120"/>
                  <a:pt x="0" y="25120"/>
                </a:cubicBezTo>
                <a:lnTo>
                  <a:pt x="0" y="25120"/>
                </a:lnTo>
              </a:path>
            </a:pathLst>
          </a:custGeom>
          <a:solidFill>
            <a:schemeClr val="accent1"/>
          </a:solid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noFill/>
              </a:ln>
              <a:solidFill>
                <a:srgbClr val="000000"/>
              </a:solidFill>
              <a:effectLst/>
              <a:latin typeface="Arial" charset="0"/>
            </a:endParaRPr>
          </a:p>
        </p:txBody>
      </p:sp>
      <p:sp>
        <p:nvSpPr>
          <p:cNvPr id="7" name="TextBox 6"/>
          <p:cNvSpPr txBox="1"/>
          <p:nvPr/>
        </p:nvSpPr>
        <p:spPr>
          <a:xfrm>
            <a:off x="2175020" y="3799388"/>
            <a:ext cx="466794" cy="276999"/>
          </a:xfrm>
          <a:prstGeom prst="rect">
            <a:avLst/>
          </a:prstGeom>
          <a:noFill/>
          <a:ln>
            <a:noFill/>
          </a:ln>
        </p:spPr>
        <p:txBody>
          <a:bodyPr wrap="none" rtlCol="0">
            <a:spAutoFit/>
          </a:bodyPr>
          <a:lstStyle/>
          <a:p>
            <a:pPr algn="ctr"/>
            <a:r>
              <a:rPr lang="en-US" sz="1200" b="1" dirty="0">
                <a:solidFill>
                  <a:srgbClr val="00B050"/>
                </a:solidFill>
                <a:latin typeface="Comic Sans MS" pitchFamily="66" charset="0"/>
              </a:rPr>
              <a:t>FPS</a:t>
            </a:r>
          </a:p>
        </p:txBody>
      </p:sp>
      <p:sp>
        <p:nvSpPr>
          <p:cNvPr id="8" name="TextBox 7"/>
          <p:cNvSpPr txBox="1"/>
          <p:nvPr/>
        </p:nvSpPr>
        <p:spPr>
          <a:xfrm>
            <a:off x="2175020" y="4000758"/>
            <a:ext cx="466794" cy="276999"/>
          </a:xfrm>
          <a:prstGeom prst="rect">
            <a:avLst/>
          </a:prstGeom>
          <a:noFill/>
          <a:ln>
            <a:noFill/>
          </a:ln>
        </p:spPr>
        <p:txBody>
          <a:bodyPr wrap="none" rtlCol="0">
            <a:spAutoFit/>
          </a:bodyPr>
          <a:lstStyle/>
          <a:p>
            <a:pPr algn="ctr"/>
            <a:r>
              <a:rPr lang="en-US" sz="1200" b="1" dirty="0">
                <a:solidFill>
                  <a:srgbClr val="00B050"/>
                </a:solidFill>
                <a:latin typeface="Comic Sans MS" pitchFamily="66" charset="0"/>
              </a:rPr>
              <a:t>FPS</a:t>
            </a:r>
          </a:p>
        </p:txBody>
      </p:sp>
      <p:sp>
        <p:nvSpPr>
          <p:cNvPr id="9" name="TextBox 8"/>
          <p:cNvSpPr txBox="1"/>
          <p:nvPr/>
        </p:nvSpPr>
        <p:spPr>
          <a:xfrm>
            <a:off x="2175020" y="4202128"/>
            <a:ext cx="466794" cy="276999"/>
          </a:xfrm>
          <a:prstGeom prst="rect">
            <a:avLst/>
          </a:prstGeom>
          <a:noFill/>
          <a:ln>
            <a:noFill/>
          </a:ln>
        </p:spPr>
        <p:txBody>
          <a:bodyPr wrap="none" rtlCol="0">
            <a:spAutoFit/>
          </a:bodyPr>
          <a:lstStyle/>
          <a:p>
            <a:pPr algn="ctr"/>
            <a:r>
              <a:rPr lang="en-US" sz="1200" b="1" dirty="0">
                <a:solidFill>
                  <a:srgbClr val="00B050"/>
                </a:solidFill>
                <a:latin typeface="Comic Sans MS" pitchFamily="66" charset="0"/>
              </a:rPr>
              <a:t>FPS</a:t>
            </a:r>
          </a:p>
        </p:txBody>
      </p:sp>
      <p:sp>
        <p:nvSpPr>
          <p:cNvPr id="10" name="TextBox 9"/>
          <p:cNvSpPr txBox="1"/>
          <p:nvPr/>
        </p:nvSpPr>
        <p:spPr>
          <a:xfrm>
            <a:off x="2175020" y="4403498"/>
            <a:ext cx="466794" cy="276999"/>
          </a:xfrm>
          <a:prstGeom prst="rect">
            <a:avLst/>
          </a:prstGeom>
          <a:noFill/>
          <a:ln>
            <a:noFill/>
          </a:ln>
        </p:spPr>
        <p:txBody>
          <a:bodyPr wrap="none" rtlCol="0">
            <a:spAutoFit/>
          </a:bodyPr>
          <a:lstStyle/>
          <a:p>
            <a:pPr algn="ctr"/>
            <a:r>
              <a:rPr lang="en-US" sz="1200" b="1" dirty="0">
                <a:solidFill>
                  <a:srgbClr val="00B050"/>
                </a:solidFill>
                <a:latin typeface="Comic Sans MS" pitchFamily="66" charset="0"/>
              </a:rPr>
              <a:t>FPS</a:t>
            </a:r>
          </a:p>
        </p:txBody>
      </p:sp>
      <p:sp>
        <p:nvSpPr>
          <p:cNvPr id="11" name="TextBox 10"/>
          <p:cNvSpPr txBox="1"/>
          <p:nvPr/>
        </p:nvSpPr>
        <p:spPr>
          <a:xfrm>
            <a:off x="2175020" y="4604868"/>
            <a:ext cx="466794" cy="276999"/>
          </a:xfrm>
          <a:prstGeom prst="rect">
            <a:avLst/>
          </a:prstGeom>
          <a:noFill/>
          <a:ln>
            <a:noFill/>
          </a:ln>
        </p:spPr>
        <p:txBody>
          <a:bodyPr wrap="none" rtlCol="0">
            <a:spAutoFit/>
          </a:bodyPr>
          <a:lstStyle/>
          <a:p>
            <a:pPr algn="ctr"/>
            <a:r>
              <a:rPr lang="en-US" sz="1200" b="1" dirty="0">
                <a:solidFill>
                  <a:srgbClr val="00B050"/>
                </a:solidFill>
                <a:latin typeface="Comic Sans MS" pitchFamily="66" charset="0"/>
              </a:rPr>
              <a:t>FPS</a:t>
            </a:r>
          </a:p>
        </p:txBody>
      </p:sp>
      <p:sp>
        <p:nvSpPr>
          <p:cNvPr id="12" name="TextBox 11"/>
          <p:cNvSpPr txBox="1"/>
          <p:nvPr/>
        </p:nvSpPr>
        <p:spPr>
          <a:xfrm>
            <a:off x="2175020" y="4806238"/>
            <a:ext cx="466794" cy="276999"/>
          </a:xfrm>
          <a:prstGeom prst="rect">
            <a:avLst/>
          </a:prstGeom>
          <a:noFill/>
          <a:ln>
            <a:noFill/>
          </a:ln>
        </p:spPr>
        <p:txBody>
          <a:bodyPr wrap="none" rtlCol="0">
            <a:spAutoFit/>
          </a:bodyPr>
          <a:lstStyle/>
          <a:p>
            <a:pPr algn="ctr"/>
            <a:r>
              <a:rPr lang="en-US" sz="1200" b="1" dirty="0">
                <a:solidFill>
                  <a:srgbClr val="00B050"/>
                </a:solidFill>
                <a:latin typeface="Comic Sans MS" pitchFamily="66" charset="0"/>
              </a:rPr>
              <a:t>FPS</a:t>
            </a:r>
          </a:p>
        </p:txBody>
      </p:sp>
      <p:sp>
        <p:nvSpPr>
          <p:cNvPr id="13" name="Freeform 12"/>
          <p:cNvSpPr/>
          <p:nvPr/>
        </p:nvSpPr>
        <p:spPr>
          <a:xfrm rot="10800000" flipV="1">
            <a:off x="2239915" y="3802243"/>
            <a:ext cx="347982" cy="198515"/>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Freeform 13"/>
          <p:cNvSpPr/>
          <p:nvPr/>
        </p:nvSpPr>
        <p:spPr>
          <a:xfrm rot="10800000" flipV="1">
            <a:off x="2239915" y="4000758"/>
            <a:ext cx="347982" cy="201370"/>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Freeform 14"/>
          <p:cNvSpPr/>
          <p:nvPr/>
        </p:nvSpPr>
        <p:spPr>
          <a:xfrm rot="10800000" flipV="1">
            <a:off x="2225430" y="4202128"/>
            <a:ext cx="362467" cy="201370"/>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Freeform 15"/>
          <p:cNvSpPr/>
          <p:nvPr/>
        </p:nvSpPr>
        <p:spPr>
          <a:xfrm rot="10800000" flipV="1">
            <a:off x="2225430" y="4403498"/>
            <a:ext cx="362467" cy="201370"/>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Freeform 16"/>
          <p:cNvSpPr/>
          <p:nvPr/>
        </p:nvSpPr>
        <p:spPr>
          <a:xfrm rot="10800000" flipV="1">
            <a:off x="2225430" y="4604868"/>
            <a:ext cx="362467" cy="201370"/>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Freeform 17"/>
          <p:cNvSpPr/>
          <p:nvPr/>
        </p:nvSpPr>
        <p:spPr>
          <a:xfrm rot="10800000" flipV="1">
            <a:off x="2225430" y="4806238"/>
            <a:ext cx="362467" cy="201370"/>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Freeform 36"/>
          <p:cNvSpPr/>
          <p:nvPr/>
        </p:nvSpPr>
        <p:spPr>
          <a:xfrm>
            <a:off x="825083" y="3676492"/>
            <a:ext cx="911130" cy="2232901"/>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49" name="Group 148"/>
          <p:cNvGrpSpPr/>
          <p:nvPr/>
        </p:nvGrpSpPr>
        <p:grpSpPr>
          <a:xfrm>
            <a:off x="918739" y="3848785"/>
            <a:ext cx="724516" cy="372482"/>
            <a:chOff x="918739" y="3560753"/>
            <a:chExt cx="724516" cy="372482"/>
          </a:xfrm>
        </p:grpSpPr>
        <p:sp>
          <p:nvSpPr>
            <p:cNvPr id="38" name="Freeform 37"/>
            <p:cNvSpPr/>
            <p:nvPr/>
          </p:nvSpPr>
          <p:spPr>
            <a:xfrm rot="10800000">
              <a:off x="918739" y="3573564"/>
              <a:ext cx="724516" cy="357683"/>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Freeform 38"/>
            <p:cNvSpPr/>
            <p:nvPr/>
          </p:nvSpPr>
          <p:spPr>
            <a:xfrm>
              <a:off x="997078" y="3578490"/>
              <a:ext cx="22902" cy="342920"/>
            </a:xfrm>
            <a:custGeom>
              <a:avLst/>
              <a:gdLst>
                <a:gd name="connsiteX0" fmla="*/ 0 w 40947"/>
                <a:gd name="connsiteY0" fmla="*/ 0 h 613124"/>
                <a:gd name="connsiteX1" fmla="*/ 0 w 40947"/>
                <a:gd name="connsiteY1" fmla="*/ 0 h 613124"/>
                <a:gd name="connsiteX2" fmla="*/ 15857 w 40947"/>
                <a:gd name="connsiteY2" fmla="*/ 613124 h 613124"/>
                <a:gd name="connsiteX3" fmla="*/ 15857 w 40947"/>
                <a:gd name="connsiteY3" fmla="*/ 613124 h 613124"/>
              </a:gdLst>
              <a:ahLst/>
              <a:cxnLst>
                <a:cxn ang="0">
                  <a:pos x="connsiteX0" y="connsiteY0"/>
                </a:cxn>
                <a:cxn ang="0">
                  <a:pos x="connsiteX1" y="connsiteY1"/>
                </a:cxn>
                <a:cxn ang="0">
                  <a:pos x="connsiteX2" y="connsiteY2"/>
                </a:cxn>
                <a:cxn ang="0">
                  <a:pos x="connsiteX3" y="connsiteY3"/>
                </a:cxn>
              </a:cxnLst>
              <a:rect l="l" t="t" r="r" b="b"/>
              <a:pathLst>
                <a:path w="40947" h="613124">
                  <a:moveTo>
                    <a:pt x="0" y="0"/>
                  </a:moveTo>
                  <a:lnTo>
                    <a:pt x="0" y="0"/>
                  </a:lnTo>
                  <a:cubicBezTo>
                    <a:pt x="40947" y="272977"/>
                    <a:pt x="15857" y="70080"/>
                    <a:pt x="15857" y="613124"/>
                  </a:cubicBezTo>
                  <a:lnTo>
                    <a:pt x="15857" y="613124"/>
                  </a:lnTo>
                </a:path>
              </a:pathLst>
            </a:custGeom>
            <a:ln w="38100">
              <a:solidFill>
                <a:srgbClr val="B2B2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40" name="Freeform 39"/>
            <p:cNvSpPr/>
            <p:nvPr/>
          </p:nvSpPr>
          <p:spPr>
            <a:xfrm>
              <a:off x="1076895" y="3581447"/>
              <a:ext cx="8869" cy="342919"/>
            </a:xfrm>
            <a:custGeom>
              <a:avLst/>
              <a:gdLst>
                <a:gd name="connsiteX0" fmla="*/ 15857 w 15857"/>
                <a:gd name="connsiteY0" fmla="*/ 0 h 613123"/>
                <a:gd name="connsiteX1" fmla="*/ 15857 w 15857"/>
                <a:gd name="connsiteY1" fmla="*/ 0 h 613123"/>
                <a:gd name="connsiteX2" fmla="*/ 10571 w 15857"/>
                <a:gd name="connsiteY2" fmla="*/ 354132 h 613123"/>
                <a:gd name="connsiteX3" fmla="*/ 5285 w 15857"/>
                <a:gd name="connsiteY3" fmla="*/ 369988 h 613123"/>
                <a:gd name="connsiteX4" fmla="*/ 0 w 15857"/>
                <a:gd name="connsiteY4" fmla="*/ 396416 h 613123"/>
                <a:gd name="connsiteX5" fmla="*/ 5285 w 15857"/>
                <a:gd name="connsiteY5" fmla="*/ 613123 h 613123"/>
                <a:gd name="connsiteX6" fmla="*/ 5285 w 15857"/>
                <a:gd name="connsiteY6" fmla="*/ 613123 h 6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7" h="613123">
                  <a:moveTo>
                    <a:pt x="15857" y="0"/>
                  </a:moveTo>
                  <a:lnTo>
                    <a:pt x="15857" y="0"/>
                  </a:lnTo>
                  <a:cubicBezTo>
                    <a:pt x="14095" y="118044"/>
                    <a:pt x="13943" y="236123"/>
                    <a:pt x="10571" y="354132"/>
                  </a:cubicBezTo>
                  <a:cubicBezTo>
                    <a:pt x="10412" y="359701"/>
                    <a:pt x="6636" y="364583"/>
                    <a:pt x="5285" y="369988"/>
                  </a:cubicBezTo>
                  <a:cubicBezTo>
                    <a:pt x="3106" y="378704"/>
                    <a:pt x="1762" y="387607"/>
                    <a:pt x="0" y="396416"/>
                  </a:cubicBezTo>
                  <a:lnTo>
                    <a:pt x="5285" y="613123"/>
                  </a:lnTo>
                  <a:lnTo>
                    <a:pt x="5285" y="613123"/>
                  </a:lnTo>
                </a:path>
              </a:pathLst>
            </a:custGeom>
            <a:ln w="38100">
              <a:solidFill>
                <a:srgbClr val="B2B2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41" name="Freeform 40"/>
            <p:cNvSpPr/>
            <p:nvPr/>
          </p:nvSpPr>
          <p:spPr>
            <a:xfrm>
              <a:off x="1171095" y="3578490"/>
              <a:ext cx="3355" cy="348832"/>
            </a:xfrm>
            <a:custGeom>
              <a:avLst/>
              <a:gdLst>
                <a:gd name="connsiteX0" fmla="*/ 5999 w 5999"/>
                <a:gd name="connsiteY0" fmla="*/ 0 h 623695"/>
                <a:gd name="connsiteX1" fmla="*/ 5999 w 5999"/>
                <a:gd name="connsiteY1" fmla="*/ 0 h 623695"/>
                <a:gd name="connsiteX2" fmla="*/ 713 w 5999"/>
                <a:gd name="connsiteY2" fmla="*/ 623695 h 623695"/>
                <a:gd name="connsiteX3" fmla="*/ 713 w 5999"/>
                <a:gd name="connsiteY3" fmla="*/ 623695 h 623695"/>
              </a:gdLst>
              <a:ahLst/>
              <a:cxnLst>
                <a:cxn ang="0">
                  <a:pos x="connsiteX0" y="connsiteY0"/>
                </a:cxn>
                <a:cxn ang="0">
                  <a:pos x="connsiteX1" y="connsiteY1"/>
                </a:cxn>
                <a:cxn ang="0">
                  <a:pos x="connsiteX2" y="connsiteY2"/>
                </a:cxn>
                <a:cxn ang="0">
                  <a:pos x="connsiteX3" y="connsiteY3"/>
                </a:cxn>
              </a:cxnLst>
              <a:rect l="l" t="t" r="r" b="b"/>
              <a:pathLst>
                <a:path w="5999" h="623695">
                  <a:moveTo>
                    <a:pt x="5999" y="0"/>
                  </a:moveTo>
                  <a:lnTo>
                    <a:pt x="5999" y="0"/>
                  </a:lnTo>
                  <a:cubicBezTo>
                    <a:pt x="0" y="503885"/>
                    <a:pt x="713" y="295980"/>
                    <a:pt x="713" y="623695"/>
                  </a:cubicBezTo>
                  <a:lnTo>
                    <a:pt x="713" y="623695"/>
                  </a:lnTo>
                </a:path>
              </a:pathLst>
            </a:custGeom>
            <a:ln w="38100">
              <a:solidFill>
                <a:srgbClr val="B2B2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42" name="Freeform 41"/>
            <p:cNvSpPr/>
            <p:nvPr/>
          </p:nvSpPr>
          <p:spPr>
            <a:xfrm>
              <a:off x="1247330" y="3581447"/>
              <a:ext cx="6938" cy="342919"/>
            </a:xfrm>
            <a:custGeom>
              <a:avLst/>
              <a:gdLst>
                <a:gd name="connsiteX0" fmla="*/ 12404 w 12404"/>
                <a:gd name="connsiteY0" fmla="*/ 0 h 613123"/>
                <a:gd name="connsiteX1" fmla="*/ 12404 w 12404"/>
                <a:gd name="connsiteY1" fmla="*/ 0 h 613123"/>
                <a:gd name="connsiteX2" fmla="*/ 7118 w 12404"/>
                <a:gd name="connsiteY2" fmla="*/ 613123 h 613123"/>
                <a:gd name="connsiteX3" fmla="*/ 7118 w 12404"/>
                <a:gd name="connsiteY3" fmla="*/ 613123 h 613123"/>
              </a:gdLst>
              <a:ahLst/>
              <a:cxnLst>
                <a:cxn ang="0">
                  <a:pos x="connsiteX0" y="connsiteY0"/>
                </a:cxn>
                <a:cxn ang="0">
                  <a:pos x="connsiteX1" y="connsiteY1"/>
                </a:cxn>
                <a:cxn ang="0">
                  <a:pos x="connsiteX2" y="connsiteY2"/>
                </a:cxn>
                <a:cxn ang="0">
                  <a:pos x="connsiteX3" y="connsiteY3"/>
                </a:cxn>
              </a:cxnLst>
              <a:rect l="l" t="t" r="r" b="b"/>
              <a:pathLst>
                <a:path w="12404" h="613123">
                  <a:moveTo>
                    <a:pt x="12404" y="0"/>
                  </a:moveTo>
                  <a:lnTo>
                    <a:pt x="12404" y="0"/>
                  </a:lnTo>
                  <a:cubicBezTo>
                    <a:pt x="0" y="285264"/>
                    <a:pt x="7118" y="81006"/>
                    <a:pt x="7118" y="613123"/>
                  </a:cubicBezTo>
                  <a:lnTo>
                    <a:pt x="7118" y="613123"/>
                  </a:lnTo>
                </a:path>
              </a:pathLst>
            </a:custGeom>
            <a:ln w="38100">
              <a:solidFill>
                <a:srgbClr val="B2B2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43" name="Freeform 42"/>
            <p:cNvSpPr/>
            <p:nvPr/>
          </p:nvSpPr>
          <p:spPr>
            <a:xfrm>
              <a:off x="1342953" y="3584403"/>
              <a:ext cx="0" cy="345876"/>
            </a:xfrm>
            <a:custGeom>
              <a:avLst/>
              <a:gdLst>
                <a:gd name="connsiteX0" fmla="*/ 0 w 0"/>
                <a:gd name="connsiteY0" fmla="*/ 0 h 618410"/>
                <a:gd name="connsiteX1" fmla="*/ 0 w 0"/>
                <a:gd name="connsiteY1" fmla="*/ 0 h 618410"/>
                <a:gd name="connsiteX2" fmla="*/ 0 w 0"/>
                <a:gd name="connsiteY2" fmla="*/ 618410 h 618410"/>
                <a:gd name="connsiteX3" fmla="*/ 0 w 0"/>
                <a:gd name="connsiteY3" fmla="*/ 618410 h 618410"/>
              </a:gdLst>
              <a:ahLst/>
              <a:cxnLst>
                <a:cxn ang="0">
                  <a:pos x="connsiteX0" y="connsiteY0"/>
                </a:cxn>
                <a:cxn ang="0">
                  <a:pos x="connsiteX1" y="connsiteY1"/>
                </a:cxn>
                <a:cxn ang="0">
                  <a:pos x="connsiteX2" y="connsiteY2"/>
                </a:cxn>
                <a:cxn ang="0">
                  <a:pos x="connsiteX3" y="connsiteY3"/>
                </a:cxn>
              </a:cxnLst>
              <a:rect l="l" t="t" r="r" b="b"/>
              <a:pathLst>
                <a:path h="618410">
                  <a:moveTo>
                    <a:pt x="0" y="0"/>
                  </a:moveTo>
                  <a:lnTo>
                    <a:pt x="0" y="0"/>
                  </a:lnTo>
                  <a:lnTo>
                    <a:pt x="0" y="618410"/>
                  </a:lnTo>
                  <a:lnTo>
                    <a:pt x="0" y="618410"/>
                  </a:lnTo>
                </a:path>
              </a:pathLst>
            </a:custGeom>
            <a:ln w="38100">
              <a:solidFill>
                <a:srgbClr val="B2B2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44" name="Freeform 43"/>
            <p:cNvSpPr/>
            <p:nvPr/>
          </p:nvSpPr>
          <p:spPr>
            <a:xfrm>
              <a:off x="1431640" y="3581447"/>
              <a:ext cx="32589" cy="351788"/>
            </a:xfrm>
            <a:custGeom>
              <a:avLst/>
              <a:gdLst>
                <a:gd name="connsiteX0" fmla="*/ 0 w 58267"/>
                <a:gd name="connsiteY0" fmla="*/ 628980 h 628980"/>
                <a:gd name="connsiteX1" fmla="*/ 0 w 58267"/>
                <a:gd name="connsiteY1" fmla="*/ 628980 h 628980"/>
                <a:gd name="connsiteX2" fmla="*/ 31713 w 58267"/>
                <a:gd name="connsiteY2" fmla="*/ 290705 h 628980"/>
                <a:gd name="connsiteX3" fmla="*/ 21142 w 58267"/>
                <a:gd name="connsiteY3" fmla="*/ 163852 h 628980"/>
                <a:gd name="connsiteX4" fmla="*/ 10571 w 58267"/>
                <a:gd name="connsiteY4" fmla="*/ 100425 h 628980"/>
                <a:gd name="connsiteX5" fmla="*/ 5285 w 58267"/>
                <a:gd name="connsiteY5" fmla="*/ 0 h 628980"/>
                <a:gd name="connsiteX6" fmla="*/ 5285 w 58267"/>
                <a:gd name="connsiteY6" fmla="*/ 0 h 62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67" h="628980">
                  <a:moveTo>
                    <a:pt x="0" y="628980"/>
                  </a:moveTo>
                  <a:lnTo>
                    <a:pt x="0" y="628980"/>
                  </a:lnTo>
                  <a:cubicBezTo>
                    <a:pt x="58267" y="445855"/>
                    <a:pt x="40104" y="546645"/>
                    <a:pt x="31713" y="290705"/>
                  </a:cubicBezTo>
                  <a:cubicBezTo>
                    <a:pt x="25007" y="86163"/>
                    <a:pt x="33257" y="248650"/>
                    <a:pt x="21142" y="163852"/>
                  </a:cubicBezTo>
                  <a:cubicBezTo>
                    <a:pt x="12290" y="101890"/>
                    <a:pt x="21931" y="134510"/>
                    <a:pt x="10571" y="100425"/>
                  </a:cubicBezTo>
                  <a:lnTo>
                    <a:pt x="5285" y="0"/>
                  </a:lnTo>
                  <a:lnTo>
                    <a:pt x="5285" y="0"/>
                  </a:lnTo>
                </a:path>
              </a:pathLst>
            </a:custGeom>
            <a:ln w="38100">
              <a:solidFill>
                <a:srgbClr val="B2B2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45" name="Freeform 44"/>
            <p:cNvSpPr/>
            <p:nvPr/>
          </p:nvSpPr>
          <p:spPr>
            <a:xfrm>
              <a:off x="1511457" y="3560753"/>
              <a:ext cx="6725" cy="360657"/>
            </a:xfrm>
            <a:custGeom>
              <a:avLst/>
              <a:gdLst>
                <a:gd name="connsiteX0" fmla="*/ 0 w 12024"/>
                <a:gd name="connsiteY0" fmla="*/ 644837 h 644837"/>
                <a:gd name="connsiteX1" fmla="*/ 0 w 12024"/>
                <a:gd name="connsiteY1" fmla="*/ 644837 h 644837"/>
                <a:gd name="connsiteX2" fmla="*/ 10571 w 12024"/>
                <a:gd name="connsiteY2" fmla="*/ 523269 h 644837"/>
                <a:gd name="connsiteX3" fmla="*/ 5285 w 12024"/>
                <a:gd name="connsiteY3" fmla="*/ 0 h 644837"/>
                <a:gd name="connsiteX4" fmla="*/ 5285 w 12024"/>
                <a:gd name="connsiteY4" fmla="*/ 0 h 644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 h="644837">
                  <a:moveTo>
                    <a:pt x="0" y="644837"/>
                  </a:moveTo>
                  <a:lnTo>
                    <a:pt x="0" y="644837"/>
                  </a:lnTo>
                  <a:cubicBezTo>
                    <a:pt x="3524" y="604314"/>
                    <a:pt x="10232" y="563943"/>
                    <a:pt x="10571" y="523269"/>
                  </a:cubicBezTo>
                  <a:cubicBezTo>
                    <a:pt x="12024" y="348843"/>
                    <a:pt x="5285" y="174432"/>
                    <a:pt x="5285" y="0"/>
                  </a:cubicBezTo>
                  <a:lnTo>
                    <a:pt x="5285" y="0"/>
                  </a:lnTo>
                </a:path>
              </a:pathLst>
            </a:custGeom>
            <a:ln w="38100">
              <a:solidFill>
                <a:srgbClr val="B2B2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48" name="Freeform 47"/>
          <p:cNvSpPr/>
          <p:nvPr/>
        </p:nvSpPr>
        <p:spPr>
          <a:xfrm rot="10800000">
            <a:off x="2053300" y="3674387"/>
            <a:ext cx="911130" cy="2232901"/>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Freeform 50"/>
          <p:cNvSpPr/>
          <p:nvPr/>
        </p:nvSpPr>
        <p:spPr>
          <a:xfrm rot="10800000">
            <a:off x="3393377" y="5175177"/>
            <a:ext cx="456394" cy="658118"/>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Freeform 52"/>
          <p:cNvSpPr/>
          <p:nvPr/>
        </p:nvSpPr>
        <p:spPr>
          <a:xfrm rot="10800000">
            <a:off x="3393377" y="3885375"/>
            <a:ext cx="458322" cy="658118"/>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Freeform 53"/>
          <p:cNvSpPr/>
          <p:nvPr/>
        </p:nvSpPr>
        <p:spPr>
          <a:xfrm rot="10800000">
            <a:off x="3561090" y="3927993"/>
            <a:ext cx="127856" cy="572881"/>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Freeform 84"/>
          <p:cNvSpPr/>
          <p:nvPr/>
        </p:nvSpPr>
        <p:spPr>
          <a:xfrm rot="10800000">
            <a:off x="3559163" y="5217796"/>
            <a:ext cx="127856" cy="572881"/>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Freeform 87"/>
          <p:cNvSpPr/>
          <p:nvPr/>
        </p:nvSpPr>
        <p:spPr>
          <a:xfrm>
            <a:off x="8079005" y="4143709"/>
            <a:ext cx="230469" cy="222562"/>
          </a:xfrm>
          <a:custGeom>
            <a:avLst/>
            <a:gdLst>
              <a:gd name="connsiteX0" fmla="*/ 205516 w 402098"/>
              <a:gd name="connsiteY0" fmla="*/ 8935 h 381248"/>
              <a:gd name="connsiteX1" fmla="*/ 205516 w 402098"/>
              <a:gd name="connsiteY1" fmla="*/ 8935 h 381248"/>
              <a:gd name="connsiteX2" fmla="*/ 169774 w 402098"/>
              <a:gd name="connsiteY2" fmla="*/ 5957 h 381248"/>
              <a:gd name="connsiteX3" fmla="*/ 160839 w 402098"/>
              <a:gd name="connsiteY3" fmla="*/ 2978 h 381248"/>
              <a:gd name="connsiteX4" fmla="*/ 128075 w 402098"/>
              <a:gd name="connsiteY4" fmla="*/ 5957 h 381248"/>
              <a:gd name="connsiteX5" fmla="*/ 110204 w 402098"/>
              <a:gd name="connsiteY5" fmla="*/ 11914 h 381248"/>
              <a:gd name="connsiteX6" fmla="*/ 101269 w 402098"/>
              <a:gd name="connsiteY6" fmla="*/ 14892 h 381248"/>
              <a:gd name="connsiteX7" fmla="*/ 92333 w 402098"/>
              <a:gd name="connsiteY7" fmla="*/ 23828 h 381248"/>
              <a:gd name="connsiteX8" fmla="*/ 86376 w 402098"/>
              <a:gd name="connsiteY8" fmla="*/ 32763 h 381248"/>
              <a:gd name="connsiteX9" fmla="*/ 68505 w 402098"/>
              <a:gd name="connsiteY9" fmla="*/ 38720 h 381248"/>
              <a:gd name="connsiteX10" fmla="*/ 59570 w 402098"/>
              <a:gd name="connsiteY10" fmla="*/ 41699 h 381248"/>
              <a:gd name="connsiteX11" fmla="*/ 50634 w 402098"/>
              <a:gd name="connsiteY11" fmla="*/ 47656 h 381248"/>
              <a:gd name="connsiteX12" fmla="*/ 44677 w 402098"/>
              <a:gd name="connsiteY12" fmla="*/ 56591 h 381248"/>
              <a:gd name="connsiteX13" fmla="*/ 23828 w 402098"/>
              <a:gd name="connsiteY13" fmla="*/ 83398 h 381248"/>
              <a:gd name="connsiteX14" fmla="*/ 11914 w 402098"/>
              <a:gd name="connsiteY14" fmla="*/ 119140 h 381248"/>
              <a:gd name="connsiteX15" fmla="*/ 5957 w 402098"/>
              <a:gd name="connsiteY15" fmla="*/ 137011 h 381248"/>
              <a:gd name="connsiteX16" fmla="*/ 0 w 402098"/>
              <a:gd name="connsiteY16" fmla="*/ 163817 h 381248"/>
              <a:gd name="connsiteX17" fmla="*/ 2978 w 402098"/>
              <a:gd name="connsiteY17" fmla="*/ 241258 h 381248"/>
              <a:gd name="connsiteX18" fmla="*/ 8935 w 402098"/>
              <a:gd name="connsiteY18" fmla="*/ 250194 h 381248"/>
              <a:gd name="connsiteX19" fmla="*/ 14892 w 402098"/>
              <a:gd name="connsiteY19" fmla="*/ 271043 h 381248"/>
              <a:gd name="connsiteX20" fmla="*/ 20849 w 402098"/>
              <a:gd name="connsiteY20" fmla="*/ 279979 h 381248"/>
              <a:gd name="connsiteX21" fmla="*/ 23828 w 402098"/>
              <a:gd name="connsiteY21" fmla="*/ 288914 h 381248"/>
              <a:gd name="connsiteX22" fmla="*/ 32763 w 402098"/>
              <a:gd name="connsiteY22" fmla="*/ 294871 h 381248"/>
              <a:gd name="connsiteX23" fmla="*/ 44677 w 402098"/>
              <a:gd name="connsiteY23" fmla="*/ 306785 h 381248"/>
              <a:gd name="connsiteX24" fmla="*/ 53613 w 402098"/>
              <a:gd name="connsiteY24" fmla="*/ 315721 h 381248"/>
              <a:gd name="connsiteX25" fmla="*/ 71484 w 402098"/>
              <a:gd name="connsiteY25" fmla="*/ 324656 h 381248"/>
              <a:gd name="connsiteX26" fmla="*/ 83398 w 402098"/>
              <a:gd name="connsiteY26" fmla="*/ 339549 h 381248"/>
              <a:gd name="connsiteX27" fmla="*/ 89355 w 402098"/>
              <a:gd name="connsiteY27" fmla="*/ 348484 h 381248"/>
              <a:gd name="connsiteX28" fmla="*/ 98290 w 402098"/>
              <a:gd name="connsiteY28" fmla="*/ 354441 h 381248"/>
              <a:gd name="connsiteX29" fmla="*/ 160839 w 402098"/>
              <a:gd name="connsiteY29" fmla="*/ 363377 h 381248"/>
              <a:gd name="connsiteX30" fmla="*/ 169774 w 402098"/>
              <a:gd name="connsiteY30" fmla="*/ 366355 h 381248"/>
              <a:gd name="connsiteX31" fmla="*/ 187645 w 402098"/>
              <a:gd name="connsiteY31" fmla="*/ 378269 h 381248"/>
              <a:gd name="connsiteX32" fmla="*/ 196581 w 402098"/>
              <a:gd name="connsiteY32" fmla="*/ 381248 h 381248"/>
              <a:gd name="connsiteX33" fmla="*/ 256151 w 402098"/>
              <a:gd name="connsiteY33" fmla="*/ 378269 h 381248"/>
              <a:gd name="connsiteX34" fmla="*/ 271043 w 402098"/>
              <a:gd name="connsiteY34" fmla="*/ 375291 h 381248"/>
              <a:gd name="connsiteX35" fmla="*/ 297850 w 402098"/>
              <a:gd name="connsiteY35" fmla="*/ 372312 h 381248"/>
              <a:gd name="connsiteX36" fmla="*/ 306785 w 402098"/>
              <a:gd name="connsiteY36" fmla="*/ 369334 h 381248"/>
              <a:gd name="connsiteX37" fmla="*/ 312743 w 402098"/>
              <a:gd name="connsiteY37" fmla="*/ 363377 h 381248"/>
              <a:gd name="connsiteX38" fmla="*/ 321678 w 402098"/>
              <a:gd name="connsiteY38" fmla="*/ 357420 h 381248"/>
              <a:gd name="connsiteX39" fmla="*/ 327635 w 402098"/>
              <a:gd name="connsiteY39" fmla="*/ 348484 h 381248"/>
              <a:gd name="connsiteX40" fmla="*/ 345506 w 402098"/>
              <a:gd name="connsiteY40" fmla="*/ 339549 h 381248"/>
              <a:gd name="connsiteX41" fmla="*/ 357420 w 402098"/>
              <a:gd name="connsiteY41" fmla="*/ 333592 h 381248"/>
              <a:gd name="connsiteX42" fmla="*/ 363377 w 402098"/>
              <a:gd name="connsiteY42" fmla="*/ 324656 h 381248"/>
              <a:gd name="connsiteX43" fmla="*/ 369334 w 402098"/>
              <a:gd name="connsiteY43" fmla="*/ 303807 h 381248"/>
              <a:gd name="connsiteX44" fmla="*/ 384227 w 402098"/>
              <a:gd name="connsiteY44" fmla="*/ 285936 h 381248"/>
              <a:gd name="connsiteX45" fmla="*/ 396141 w 402098"/>
              <a:gd name="connsiteY45" fmla="*/ 268065 h 381248"/>
              <a:gd name="connsiteX46" fmla="*/ 402098 w 402098"/>
              <a:gd name="connsiteY46" fmla="*/ 259129 h 381248"/>
              <a:gd name="connsiteX47" fmla="*/ 399119 w 402098"/>
              <a:gd name="connsiteY47" fmla="*/ 148925 h 381248"/>
              <a:gd name="connsiteX48" fmla="*/ 396141 w 402098"/>
              <a:gd name="connsiteY48" fmla="*/ 139989 h 381248"/>
              <a:gd name="connsiteX49" fmla="*/ 390184 w 402098"/>
              <a:gd name="connsiteY49" fmla="*/ 107226 h 381248"/>
              <a:gd name="connsiteX50" fmla="*/ 381248 w 402098"/>
              <a:gd name="connsiteY50" fmla="*/ 98290 h 381248"/>
              <a:gd name="connsiteX51" fmla="*/ 372313 w 402098"/>
              <a:gd name="connsiteY51" fmla="*/ 80419 h 381248"/>
              <a:gd name="connsiteX52" fmla="*/ 363377 w 402098"/>
              <a:gd name="connsiteY52" fmla="*/ 71484 h 381248"/>
              <a:gd name="connsiteX53" fmla="*/ 351463 w 402098"/>
              <a:gd name="connsiteY53" fmla="*/ 53613 h 381248"/>
              <a:gd name="connsiteX54" fmla="*/ 336571 w 402098"/>
              <a:gd name="connsiteY54" fmla="*/ 35742 h 381248"/>
              <a:gd name="connsiteX55" fmla="*/ 324657 w 402098"/>
              <a:gd name="connsiteY55" fmla="*/ 32763 h 381248"/>
              <a:gd name="connsiteX56" fmla="*/ 294871 w 402098"/>
              <a:gd name="connsiteY56" fmla="*/ 23828 h 381248"/>
              <a:gd name="connsiteX57" fmla="*/ 285936 w 402098"/>
              <a:gd name="connsiteY57" fmla="*/ 14892 h 381248"/>
              <a:gd name="connsiteX58" fmla="*/ 265086 w 402098"/>
              <a:gd name="connsiteY58" fmla="*/ 8935 h 381248"/>
              <a:gd name="connsiteX59" fmla="*/ 256151 w 402098"/>
              <a:gd name="connsiteY59" fmla="*/ 2978 h 381248"/>
              <a:gd name="connsiteX60" fmla="*/ 247215 w 402098"/>
              <a:gd name="connsiteY60" fmla="*/ 0 h 381248"/>
              <a:gd name="connsiteX61" fmla="*/ 205516 w 402098"/>
              <a:gd name="connsiteY61" fmla="*/ 8935 h 38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02098" h="381248">
                <a:moveTo>
                  <a:pt x="205516" y="8935"/>
                </a:moveTo>
                <a:lnTo>
                  <a:pt x="205516" y="8935"/>
                </a:lnTo>
                <a:cubicBezTo>
                  <a:pt x="193602" y="7942"/>
                  <a:pt x="181624" y="7537"/>
                  <a:pt x="169774" y="5957"/>
                </a:cubicBezTo>
                <a:cubicBezTo>
                  <a:pt x="166662" y="5542"/>
                  <a:pt x="163979" y="2978"/>
                  <a:pt x="160839" y="2978"/>
                </a:cubicBezTo>
                <a:cubicBezTo>
                  <a:pt x="149873" y="2978"/>
                  <a:pt x="138996" y="4964"/>
                  <a:pt x="128075" y="5957"/>
                </a:cubicBezTo>
                <a:lnTo>
                  <a:pt x="110204" y="11914"/>
                </a:lnTo>
                <a:lnTo>
                  <a:pt x="101269" y="14892"/>
                </a:lnTo>
                <a:cubicBezTo>
                  <a:pt x="98290" y="17871"/>
                  <a:pt x="95030" y="20592"/>
                  <a:pt x="92333" y="23828"/>
                </a:cubicBezTo>
                <a:cubicBezTo>
                  <a:pt x="90041" y="26578"/>
                  <a:pt x="89412" y="30866"/>
                  <a:pt x="86376" y="32763"/>
                </a:cubicBezTo>
                <a:cubicBezTo>
                  <a:pt x="81051" y="36091"/>
                  <a:pt x="74462" y="36734"/>
                  <a:pt x="68505" y="38720"/>
                </a:cubicBezTo>
                <a:cubicBezTo>
                  <a:pt x="65527" y="39713"/>
                  <a:pt x="62182" y="39958"/>
                  <a:pt x="59570" y="41699"/>
                </a:cubicBezTo>
                <a:lnTo>
                  <a:pt x="50634" y="47656"/>
                </a:lnTo>
                <a:cubicBezTo>
                  <a:pt x="48648" y="50634"/>
                  <a:pt x="46969" y="53841"/>
                  <a:pt x="44677" y="56591"/>
                </a:cubicBezTo>
                <a:cubicBezTo>
                  <a:pt x="36112" y="66869"/>
                  <a:pt x="28845" y="68346"/>
                  <a:pt x="23828" y="83398"/>
                </a:cubicBezTo>
                <a:lnTo>
                  <a:pt x="11914" y="119140"/>
                </a:lnTo>
                <a:lnTo>
                  <a:pt x="5957" y="137011"/>
                </a:lnTo>
                <a:cubicBezTo>
                  <a:pt x="1750" y="153836"/>
                  <a:pt x="3781" y="144911"/>
                  <a:pt x="0" y="163817"/>
                </a:cubicBezTo>
                <a:cubicBezTo>
                  <a:pt x="993" y="189631"/>
                  <a:pt x="320" y="215562"/>
                  <a:pt x="2978" y="241258"/>
                </a:cubicBezTo>
                <a:cubicBezTo>
                  <a:pt x="3346" y="244819"/>
                  <a:pt x="7525" y="246904"/>
                  <a:pt x="8935" y="250194"/>
                </a:cubicBezTo>
                <a:cubicBezTo>
                  <a:pt x="14656" y="263543"/>
                  <a:pt x="9101" y="259460"/>
                  <a:pt x="14892" y="271043"/>
                </a:cubicBezTo>
                <a:cubicBezTo>
                  <a:pt x="16493" y="274245"/>
                  <a:pt x="19248" y="276777"/>
                  <a:pt x="20849" y="279979"/>
                </a:cubicBezTo>
                <a:cubicBezTo>
                  <a:pt x="22253" y="282787"/>
                  <a:pt x="21867" y="286462"/>
                  <a:pt x="23828" y="288914"/>
                </a:cubicBezTo>
                <a:cubicBezTo>
                  <a:pt x="26064" y="291709"/>
                  <a:pt x="29785" y="292885"/>
                  <a:pt x="32763" y="294871"/>
                </a:cubicBezTo>
                <a:cubicBezTo>
                  <a:pt x="38437" y="311893"/>
                  <a:pt x="31061" y="297708"/>
                  <a:pt x="44677" y="306785"/>
                </a:cubicBezTo>
                <a:cubicBezTo>
                  <a:pt x="48182" y="309122"/>
                  <a:pt x="50377" y="313024"/>
                  <a:pt x="53613" y="315721"/>
                </a:cubicBezTo>
                <a:cubicBezTo>
                  <a:pt x="61312" y="322137"/>
                  <a:pt x="62527" y="321671"/>
                  <a:pt x="71484" y="324656"/>
                </a:cubicBezTo>
                <a:cubicBezTo>
                  <a:pt x="77281" y="342051"/>
                  <a:pt x="69926" y="326078"/>
                  <a:pt x="83398" y="339549"/>
                </a:cubicBezTo>
                <a:cubicBezTo>
                  <a:pt x="85929" y="342080"/>
                  <a:pt x="86824" y="345953"/>
                  <a:pt x="89355" y="348484"/>
                </a:cubicBezTo>
                <a:cubicBezTo>
                  <a:pt x="91886" y="351015"/>
                  <a:pt x="95019" y="352987"/>
                  <a:pt x="98290" y="354441"/>
                </a:cubicBezTo>
                <a:cubicBezTo>
                  <a:pt x="120899" y="364490"/>
                  <a:pt x="132291" y="361473"/>
                  <a:pt x="160839" y="363377"/>
                </a:cubicBezTo>
                <a:cubicBezTo>
                  <a:pt x="163817" y="364370"/>
                  <a:pt x="167030" y="364830"/>
                  <a:pt x="169774" y="366355"/>
                </a:cubicBezTo>
                <a:cubicBezTo>
                  <a:pt x="176032" y="369832"/>
                  <a:pt x="180853" y="376005"/>
                  <a:pt x="187645" y="378269"/>
                </a:cubicBezTo>
                <a:lnTo>
                  <a:pt x="196581" y="381248"/>
                </a:lnTo>
                <a:cubicBezTo>
                  <a:pt x="216438" y="380255"/>
                  <a:pt x="236333" y="379854"/>
                  <a:pt x="256151" y="378269"/>
                </a:cubicBezTo>
                <a:cubicBezTo>
                  <a:pt x="261197" y="377865"/>
                  <a:pt x="266032" y="376007"/>
                  <a:pt x="271043" y="375291"/>
                </a:cubicBezTo>
                <a:cubicBezTo>
                  <a:pt x="279943" y="374020"/>
                  <a:pt x="288914" y="373305"/>
                  <a:pt x="297850" y="372312"/>
                </a:cubicBezTo>
                <a:cubicBezTo>
                  <a:pt x="300828" y="371319"/>
                  <a:pt x="304093" y="370949"/>
                  <a:pt x="306785" y="369334"/>
                </a:cubicBezTo>
                <a:cubicBezTo>
                  <a:pt x="309193" y="367889"/>
                  <a:pt x="310550" y="365131"/>
                  <a:pt x="312743" y="363377"/>
                </a:cubicBezTo>
                <a:cubicBezTo>
                  <a:pt x="315538" y="361141"/>
                  <a:pt x="318700" y="359406"/>
                  <a:pt x="321678" y="357420"/>
                </a:cubicBezTo>
                <a:cubicBezTo>
                  <a:pt x="323664" y="354441"/>
                  <a:pt x="325104" y="351015"/>
                  <a:pt x="327635" y="348484"/>
                </a:cubicBezTo>
                <a:cubicBezTo>
                  <a:pt x="334790" y="341329"/>
                  <a:pt x="337027" y="343183"/>
                  <a:pt x="345506" y="339549"/>
                </a:cubicBezTo>
                <a:cubicBezTo>
                  <a:pt x="349587" y="337800"/>
                  <a:pt x="353449" y="335578"/>
                  <a:pt x="357420" y="333592"/>
                </a:cubicBezTo>
                <a:cubicBezTo>
                  <a:pt x="359406" y="330613"/>
                  <a:pt x="361967" y="327946"/>
                  <a:pt x="363377" y="324656"/>
                </a:cubicBezTo>
                <a:cubicBezTo>
                  <a:pt x="369098" y="311307"/>
                  <a:pt x="363543" y="315390"/>
                  <a:pt x="369334" y="303807"/>
                </a:cubicBezTo>
                <a:cubicBezTo>
                  <a:pt x="375721" y="291032"/>
                  <a:pt x="375002" y="297796"/>
                  <a:pt x="384227" y="285936"/>
                </a:cubicBezTo>
                <a:cubicBezTo>
                  <a:pt x="388623" y="280285"/>
                  <a:pt x="392170" y="274022"/>
                  <a:pt x="396141" y="268065"/>
                </a:cubicBezTo>
                <a:lnTo>
                  <a:pt x="402098" y="259129"/>
                </a:lnTo>
                <a:cubicBezTo>
                  <a:pt x="401105" y="222394"/>
                  <a:pt x="400954" y="185627"/>
                  <a:pt x="399119" y="148925"/>
                </a:cubicBezTo>
                <a:cubicBezTo>
                  <a:pt x="398962" y="145789"/>
                  <a:pt x="396703" y="143078"/>
                  <a:pt x="396141" y="139989"/>
                </a:cubicBezTo>
                <a:cubicBezTo>
                  <a:pt x="395937" y="138866"/>
                  <a:pt x="394452" y="113628"/>
                  <a:pt x="390184" y="107226"/>
                </a:cubicBezTo>
                <a:cubicBezTo>
                  <a:pt x="387847" y="103721"/>
                  <a:pt x="384227" y="101269"/>
                  <a:pt x="381248" y="98290"/>
                </a:cubicBezTo>
                <a:cubicBezTo>
                  <a:pt x="378263" y="89335"/>
                  <a:pt x="378728" y="88117"/>
                  <a:pt x="372313" y="80419"/>
                </a:cubicBezTo>
                <a:cubicBezTo>
                  <a:pt x="369616" y="77183"/>
                  <a:pt x="365963" y="74809"/>
                  <a:pt x="363377" y="71484"/>
                </a:cubicBezTo>
                <a:cubicBezTo>
                  <a:pt x="358981" y="65833"/>
                  <a:pt x="355434" y="59570"/>
                  <a:pt x="351463" y="53613"/>
                </a:cubicBezTo>
                <a:cubicBezTo>
                  <a:pt x="347667" y="47919"/>
                  <a:pt x="342746" y="39271"/>
                  <a:pt x="336571" y="35742"/>
                </a:cubicBezTo>
                <a:cubicBezTo>
                  <a:pt x="333017" y="33711"/>
                  <a:pt x="328578" y="33939"/>
                  <a:pt x="324657" y="32763"/>
                </a:cubicBezTo>
                <a:cubicBezTo>
                  <a:pt x="288423" y="21893"/>
                  <a:pt x="322315" y="30688"/>
                  <a:pt x="294871" y="23828"/>
                </a:cubicBezTo>
                <a:cubicBezTo>
                  <a:pt x="291893" y="20849"/>
                  <a:pt x="289441" y="17229"/>
                  <a:pt x="285936" y="14892"/>
                </a:cubicBezTo>
                <a:cubicBezTo>
                  <a:pt x="283375" y="13185"/>
                  <a:pt x="266670" y="9331"/>
                  <a:pt x="265086" y="8935"/>
                </a:cubicBezTo>
                <a:cubicBezTo>
                  <a:pt x="262108" y="6949"/>
                  <a:pt x="259353" y="4579"/>
                  <a:pt x="256151" y="2978"/>
                </a:cubicBezTo>
                <a:cubicBezTo>
                  <a:pt x="253343" y="1574"/>
                  <a:pt x="250355" y="0"/>
                  <a:pt x="247215" y="0"/>
                </a:cubicBezTo>
                <a:cubicBezTo>
                  <a:pt x="165441" y="0"/>
                  <a:pt x="212466" y="7446"/>
                  <a:pt x="205516" y="8935"/>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tx1"/>
              </a:solidFill>
              <a:latin typeface="Comic Sans MS" pitchFamily="66" charset="0"/>
            </a:endParaRPr>
          </a:p>
        </p:txBody>
      </p:sp>
      <p:sp>
        <p:nvSpPr>
          <p:cNvPr id="89" name="Freeform 88"/>
          <p:cNvSpPr/>
          <p:nvPr/>
        </p:nvSpPr>
        <p:spPr>
          <a:xfrm>
            <a:off x="8515757" y="4410610"/>
            <a:ext cx="230469" cy="222562"/>
          </a:xfrm>
          <a:custGeom>
            <a:avLst/>
            <a:gdLst>
              <a:gd name="connsiteX0" fmla="*/ 205516 w 402098"/>
              <a:gd name="connsiteY0" fmla="*/ 8935 h 381248"/>
              <a:gd name="connsiteX1" fmla="*/ 205516 w 402098"/>
              <a:gd name="connsiteY1" fmla="*/ 8935 h 381248"/>
              <a:gd name="connsiteX2" fmla="*/ 169774 w 402098"/>
              <a:gd name="connsiteY2" fmla="*/ 5957 h 381248"/>
              <a:gd name="connsiteX3" fmla="*/ 160839 w 402098"/>
              <a:gd name="connsiteY3" fmla="*/ 2978 h 381248"/>
              <a:gd name="connsiteX4" fmla="*/ 128075 w 402098"/>
              <a:gd name="connsiteY4" fmla="*/ 5957 h 381248"/>
              <a:gd name="connsiteX5" fmla="*/ 110204 w 402098"/>
              <a:gd name="connsiteY5" fmla="*/ 11914 h 381248"/>
              <a:gd name="connsiteX6" fmla="*/ 101269 w 402098"/>
              <a:gd name="connsiteY6" fmla="*/ 14892 h 381248"/>
              <a:gd name="connsiteX7" fmla="*/ 92333 w 402098"/>
              <a:gd name="connsiteY7" fmla="*/ 23828 h 381248"/>
              <a:gd name="connsiteX8" fmla="*/ 86376 w 402098"/>
              <a:gd name="connsiteY8" fmla="*/ 32763 h 381248"/>
              <a:gd name="connsiteX9" fmla="*/ 68505 w 402098"/>
              <a:gd name="connsiteY9" fmla="*/ 38720 h 381248"/>
              <a:gd name="connsiteX10" fmla="*/ 59570 w 402098"/>
              <a:gd name="connsiteY10" fmla="*/ 41699 h 381248"/>
              <a:gd name="connsiteX11" fmla="*/ 50634 w 402098"/>
              <a:gd name="connsiteY11" fmla="*/ 47656 h 381248"/>
              <a:gd name="connsiteX12" fmla="*/ 44677 w 402098"/>
              <a:gd name="connsiteY12" fmla="*/ 56591 h 381248"/>
              <a:gd name="connsiteX13" fmla="*/ 23828 w 402098"/>
              <a:gd name="connsiteY13" fmla="*/ 83398 h 381248"/>
              <a:gd name="connsiteX14" fmla="*/ 11914 w 402098"/>
              <a:gd name="connsiteY14" fmla="*/ 119140 h 381248"/>
              <a:gd name="connsiteX15" fmla="*/ 5957 w 402098"/>
              <a:gd name="connsiteY15" fmla="*/ 137011 h 381248"/>
              <a:gd name="connsiteX16" fmla="*/ 0 w 402098"/>
              <a:gd name="connsiteY16" fmla="*/ 163817 h 381248"/>
              <a:gd name="connsiteX17" fmla="*/ 2978 w 402098"/>
              <a:gd name="connsiteY17" fmla="*/ 241258 h 381248"/>
              <a:gd name="connsiteX18" fmla="*/ 8935 w 402098"/>
              <a:gd name="connsiteY18" fmla="*/ 250194 h 381248"/>
              <a:gd name="connsiteX19" fmla="*/ 14892 w 402098"/>
              <a:gd name="connsiteY19" fmla="*/ 271043 h 381248"/>
              <a:gd name="connsiteX20" fmla="*/ 20849 w 402098"/>
              <a:gd name="connsiteY20" fmla="*/ 279979 h 381248"/>
              <a:gd name="connsiteX21" fmla="*/ 23828 w 402098"/>
              <a:gd name="connsiteY21" fmla="*/ 288914 h 381248"/>
              <a:gd name="connsiteX22" fmla="*/ 32763 w 402098"/>
              <a:gd name="connsiteY22" fmla="*/ 294871 h 381248"/>
              <a:gd name="connsiteX23" fmla="*/ 44677 w 402098"/>
              <a:gd name="connsiteY23" fmla="*/ 306785 h 381248"/>
              <a:gd name="connsiteX24" fmla="*/ 53613 w 402098"/>
              <a:gd name="connsiteY24" fmla="*/ 315721 h 381248"/>
              <a:gd name="connsiteX25" fmla="*/ 71484 w 402098"/>
              <a:gd name="connsiteY25" fmla="*/ 324656 h 381248"/>
              <a:gd name="connsiteX26" fmla="*/ 83398 w 402098"/>
              <a:gd name="connsiteY26" fmla="*/ 339549 h 381248"/>
              <a:gd name="connsiteX27" fmla="*/ 89355 w 402098"/>
              <a:gd name="connsiteY27" fmla="*/ 348484 h 381248"/>
              <a:gd name="connsiteX28" fmla="*/ 98290 w 402098"/>
              <a:gd name="connsiteY28" fmla="*/ 354441 h 381248"/>
              <a:gd name="connsiteX29" fmla="*/ 160839 w 402098"/>
              <a:gd name="connsiteY29" fmla="*/ 363377 h 381248"/>
              <a:gd name="connsiteX30" fmla="*/ 169774 w 402098"/>
              <a:gd name="connsiteY30" fmla="*/ 366355 h 381248"/>
              <a:gd name="connsiteX31" fmla="*/ 187645 w 402098"/>
              <a:gd name="connsiteY31" fmla="*/ 378269 h 381248"/>
              <a:gd name="connsiteX32" fmla="*/ 196581 w 402098"/>
              <a:gd name="connsiteY32" fmla="*/ 381248 h 381248"/>
              <a:gd name="connsiteX33" fmla="*/ 256151 w 402098"/>
              <a:gd name="connsiteY33" fmla="*/ 378269 h 381248"/>
              <a:gd name="connsiteX34" fmla="*/ 271043 w 402098"/>
              <a:gd name="connsiteY34" fmla="*/ 375291 h 381248"/>
              <a:gd name="connsiteX35" fmla="*/ 297850 w 402098"/>
              <a:gd name="connsiteY35" fmla="*/ 372312 h 381248"/>
              <a:gd name="connsiteX36" fmla="*/ 306785 w 402098"/>
              <a:gd name="connsiteY36" fmla="*/ 369334 h 381248"/>
              <a:gd name="connsiteX37" fmla="*/ 312743 w 402098"/>
              <a:gd name="connsiteY37" fmla="*/ 363377 h 381248"/>
              <a:gd name="connsiteX38" fmla="*/ 321678 w 402098"/>
              <a:gd name="connsiteY38" fmla="*/ 357420 h 381248"/>
              <a:gd name="connsiteX39" fmla="*/ 327635 w 402098"/>
              <a:gd name="connsiteY39" fmla="*/ 348484 h 381248"/>
              <a:gd name="connsiteX40" fmla="*/ 345506 w 402098"/>
              <a:gd name="connsiteY40" fmla="*/ 339549 h 381248"/>
              <a:gd name="connsiteX41" fmla="*/ 357420 w 402098"/>
              <a:gd name="connsiteY41" fmla="*/ 333592 h 381248"/>
              <a:gd name="connsiteX42" fmla="*/ 363377 w 402098"/>
              <a:gd name="connsiteY42" fmla="*/ 324656 h 381248"/>
              <a:gd name="connsiteX43" fmla="*/ 369334 w 402098"/>
              <a:gd name="connsiteY43" fmla="*/ 303807 h 381248"/>
              <a:gd name="connsiteX44" fmla="*/ 384227 w 402098"/>
              <a:gd name="connsiteY44" fmla="*/ 285936 h 381248"/>
              <a:gd name="connsiteX45" fmla="*/ 396141 w 402098"/>
              <a:gd name="connsiteY45" fmla="*/ 268065 h 381248"/>
              <a:gd name="connsiteX46" fmla="*/ 402098 w 402098"/>
              <a:gd name="connsiteY46" fmla="*/ 259129 h 381248"/>
              <a:gd name="connsiteX47" fmla="*/ 399119 w 402098"/>
              <a:gd name="connsiteY47" fmla="*/ 148925 h 381248"/>
              <a:gd name="connsiteX48" fmla="*/ 396141 w 402098"/>
              <a:gd name="connsiteY48" fmla="*/ 139989 h 381248"/>
              <a:gd name="connsiteX49" fmla="*/ 390184 w 402098"/>
              <a:gd name="connsiteY49" fmla="*/ 107226 h 381248"/>
              <a:gd name="connsiteX50" fmla="*/ 381248 w 402098"/>
              <a:gd name="connsiteY50" fmla="*/ 98290 h 381248"/>
              <a:gd name="connsiteX51" fmla="*/ 372313 w 402098"/>
              <a:gd name="connsiteY51" fmla="*/ 80419 h 381248"/>
              <a:gd name="connsiteX52" fmla="*/ 363377 w 402098"/>
              <a:gd name="connsiteY52" fmla="*/ 71484 h 381248"/>
              <a:gd name="connsiteX53" fmla="*/ 351463 w 402098"/>
              <a:gd name="connsiteY53" fmla="*/ 53613 h 381248"/>
              <a:gd name="connsiteX54" fmla="*/ 336571 w 402098"/>
              <a:gd name="connsiteY54" fmla="*/ 35742 h 381248"/>
              <a:gd name="connsiteX55" fmla="*/ 324657 w 402098"/>
              <a:gd name="connsiteY55" fmla="*/ 32763 h 381248"/>
              <a:gd name="connsiteX56" fmla="*/ 294871 w 402098"/>
              <a:gd name="connsiteY56" fmla="*/ 23828 h 381248"/>
              <a:gd name="connsiteX57" fmla="*/ 285936 w 402098"/>
              <a:gd name="connsiteY57" fmla="*/ 14892 h 381248"/>
              <a:gd name="connsiteX58" fmla="*/ 265086 w 402098"/>
              <a:gd name="connsiteY58" fmla="*/ 8935 h 381248"/>
              <a:gd name="connsiteX59" fmla="*/ 256151 w 402098"/>
              <a:gd name="connsiteY59" fmla="*/ 2978 h 381248"/>
              <a:gd name="connsiteX60" fmla="*/ 247215 w 402098"/>
              <a:gd name="connsiteY60" fmla="*/ 0 h 381248"/>
              <a:gd name="connsiteX61" fmla="*/ 205516 w 402098"/>
              <a:gd name="connsiteY61" fmla="*/ 8935 h 38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02098" h="381248">
                <a:moveTo>
                  <a:pt x="205516" y="8935"/>
                </a:moveTo>
                <a:lnTo>
                  <a:pt x="205516" y="8935"/>
                </a:lnTo>
                <a:cubicBezTo>
                  <a:pt x="193602" y="7942"/>
                  <a:pt x="181624" y="7537"/>
                  <a:pt x="169774" y="5957"/>
                </a:cubicBezTo>
                <a:cubicBezTo>
                  <a:pt x="166662" y="5542"/>
                  <a:pt x="163979" y="2978"/>
                  <a:pt x="160839" y="2978"/>
                </a:cubicBezTo>
                <a:cubicBezTo>
                  <a:pt x="149873" y="2978"/>
                  <a:pt x="138996" y="4964"/>
                  <a:pt x="128075" y="5957"/>
                </a:cubicBezTo>
                <a:lnTo>
                  <a:pt x="110204" y="11914"/>
                </a:lnTo>
                <a:lnTo>
                  <a:pt x="101269" y="14892"/>
                </a:lnTo>
                <a:cubicBezTo>
                  <a:pt x="98290" y="17871"/>
                  <a:pt x="95030" y="20592"/>
                  <a:pt x="92333" y="23828"/>
                </a:cubicBezTo>
                <a:cubicBezTo>
                  <a:pt x="90041" y="26578"/>
                  <a:pt x="89412" y="30866"/>
                  <a:pt x="86376" y="32763"/>
                </a:cubicBezTo>
                <a:cubicBezTo>
                  <a:pt x="81051" y="36091"/>
                  <a:pt x="74462" y="36734"/>
                  <a:pt x="68505" y="38720"/>
                </a:cubicBezTo>
                <a:cubicBezTo>
                  <a:pt x="65527" y="39713"/>
                  <a:pt x="62182" y="39958"/>
                  <a:pt x="59570" y="41699"/>
                </a:cubicBezTo>
                <a:lnTo>
                  <a:pt x="50634" y="47656"/>
                </a:lnTo>
                <a:cubicBezTo>
                  <a:pt x="48648" y="50634"/>
                  <a:pt x="46969" y="53841"/>
                  <a:pt x="44677" y="56591"/>
                </a:cubicBezTo>
                <a:cubicBezTo>
                  <a:pt x="36112" y="66869"/>
                  <a:pt x="28845" y="68346"/>
                  <a:pt x="23828" y="83398"/>
                </a:cubicBezTo>
                <a:lnTo>
                  <a:pt x="11914" y="119140"/>
                </a:lnTo>
                <a:lnTo>
                  <a:pt x="5957" y="137011"/>
                </a:lnTo>
                <a:cubicBezTo>
                  <a:pt x="1750" y="153836"/>
                  <a:pt x="3781" y="144911"/>
                  <a:pt x="0" y="163817"/>
                </a:cubicBezTo>
                <a:cubicBezTo>
                  <a:pt x="993" y="189631"/>
                  <a:pt x="320" y="215562"/>
                  <a:pt x="2978" y="241258"/>
                </a:cubicBezTo>
                <a:cubicBezTo>
                  <a:pt x="3346" y="244819"/>
                  <a:pt x="7525" y="246904"/>
                  <a:pt x="8935" y="250194"/>
                </a:cubicBezTo>
                <a:cubicBezTo>
                  <a:pt x="14656" y="263543"/>
                  <a:pt x="9101" y="259460"/>
                  <a:pt x="14892" y="271043"/>
                </a:cubicBezTo>
                <a:cubicBezTo>
                  <a:pt x="16493" y="274245"/>
                  <a:pt x="19248" y="276777"/>
                  <a:pt x="20849" y="279979"/>
                </a:cubicBezTo>
                <a:cubicBezTo>
                  <a:pt x="22253" y="282787"/>
                  <a:pt x="21867" y="286462"/>
                  <a:pt x="23828" y="288914"/>
                </a:cubicBezTo>
                <a:cubicBezTo>
                  <a:pt x="26064" y="291709"/>
                  <a:pt x="29785" y="292885"/>
                  <a:pt x="32763" y="294871"/>
                </a:cubicBezTo>
                <a:cubicBezTo>
                  <a:pt x="38437" y="311893"/>
                  <a:pt x="31061" y="297708"/>
                  <a:pt x="44677" y="306785"/>
                </a:cubicBezTo>
                <a:cubicBezTo>
                  <a:pt x="48182" y="309122"/>
                  <a:pt x="50377" y="313024"/>
                  <a:pt x="53613" y="315721"/>
                </a:cubicBezTo>
                <a:cubicBezTo>
                  <a:pt x="61312" y="322137"/>
                  <a:pt x="62527" y="321671"/>
                  <a:pt x="71484" y="324656"/>
                </a:cubicBezTo>
                <a:cubicBezTo>
                  <a:pt x="77281" y="342051"/>
                  <a:pt x="69926" y="326078"/>
                  <a:pt x="83398" y="339549"/>
                </a:cubicBezTo>
                <a:cubicBezTo>
                  <a:pt x="85929" y="342080"/>
                  <a:pt x="86824" y="345953"/>
                  <a:pt x="89355" y="348484"/>
                </a:cubicBezTo>
                <a:cubicBezTo>
                  <a:pt x="91886" y="351015"/>
                  <a:pt x="95019" y="352987"/>
                  <a:pt x="98290" y="354441"/>
                </a:cubicBezTo>
                <a:cubicBezTo>
                  <a:pt x="120899" y="364490"/>
                  <a:pt x="132291" y="361473"/>
                  <a:pt x="160839" y="363377"/>
                </a:cubicBezTo>
                <a:cubicBezTo>
                  <a:pt x="163817" y="364370"/>
                  <a:pt x="167030" y="364830"/>
                  <a:pt x="169774" y="366355"/>
                </a:cubicBezTo>
                <a:cubicBezTo>
                  <a:pt x="176032" y="369832"/>
                  <a:pt x="180853" y="376005"/>
                  <a:pt x="187645" y="378269"/>
                </a:cubicBezTo>
                <a:lnTo>
                  <a:pt x="196581" y="381248"/>
                </a:lnTo>
                <a:cubicBezTo>
                  <a:pt x="216438" y="380255"/>
                  <a:pt x="236333" y="379854"/>
                  <a:pt x="256151" y="378269"/>
                </a:cubicBezTo>
                <a:cubicBezTo>
                  <a:pt x="261197" y="377865"/>
                  <a:pt x="266032" y="376007"/>
                  <a:pt x="271043" y="375291"/>
                </a:cubicBezTo>
                <a:cubicBezTo>
                  <a:pt x="279943" y="374020"/>
                  <a:pt x="288914" y="373305"/>
                  <a:pt x="297850" y="372312"/>
                </a:cubicBezTo>
                <a:cubicBezTo>
                  <a:pt x="300828" y="371319"/>
                  <a:pt x="304093" y="370949"/>
                  <a:pt x="306785" y="369334"/>
                </a:cubicBezTo>
                <a:cubicBezTo>
                  <a:pt x="309193" y="367889"/>
                  <a:pt x="310550" y="365131"/>
                  <a:pt x="312743" y="363377"/>
                </a:cubicBezTo>
                <a:cubicBezTo>
                  <a:pt x="315538" y="361141"/>
                  <a:pt x="318700" y="359406"/>
                  <a:pt x="321678" y="357420"/>
                </a:cubicBezTo>
                <a:cubicBezTo>
                  <a:pt x="323664" y="354441"/>
                  <a:pt x="325104" y="351015"/>
                  <a:pt x="327635" y="348484"/>
                </a:cubicBezTo>
                <a:cubicBezTo>
                  <a:pt x="334790" y="341329"/>
                  <a:pt x="337027" y="343183"/>
                  <a:pt x="345506" y="339549"/>
                </a:cubicBezTo>
                <a:cubicBezTo>
                  <a:pt x="349587" y="337800"/>
                  <a:pt x="353449" y="335578"/>
                  <a:pt x="357420" y="333592"/>
                </a:cubicBezTo>
                <a:cubicBezTo>
                  <a:pt x="359406" y="330613"/>
                  <a:pt x="361967" y="327946"/>
                  <a:pt x="363377" y="324656"/>
                </a:cubicBezTo>
                <a:cubicBezTo>
                  <a:pt x="369098" y="311307"/>
                  <a:pt x="363543" y="315390"/>
                  <a:pt x="369334" y="303807"/>
                </a:cubicBezTo>
                <a:cubicBezTo>
                  <a:pt x="375721" y="291032"/>
                  <a:pt x="375002" y="297796"/>
                  <a:pt x="384227" y="285936"/>
                </a:cubicBezTo>
                <a:cubicBezTo>
                  <a:pt x="388623" y="280285"/>
                  <a:pt x="392170" y="274022"/>
                  <a:pt x="396141" y="268065"/>
                </a:cubicBezTo>
                <a:lnTo>
                  <a:pt x="402098" y="259129"/>
                </a:lnTo>
                <a:cubicBezTo>
                  <a:pt x="401105" y="222394"/>
                  <a:pt x="400954" y="185627"/>
                  <a:pt x="399119" y="148925"/>
                </a:cubicBezTo>
                <a:cubicBezTo>
                  <a:pt x="398962" y="145789"/>
                  <a:pt x="396703" y="143078"/>
                  <a:pt x="396141" y="139989"/>
                </a:cubicBezTo>
                <a:cubicBezTo>
                  <a:pt x="395937" y="138866"/>
                  <a:pt x="394452" y="113628"/>
                  <a:pt x="390184" y="107226"/>
                </a:cubicBezTo>
                <a:cubicBezTo>
                  <a:pt x="387847" y="103721"/>
                  <a:pt x="384227" y="101269"/>
                  <a:pt x="381248" y="98290"/>
                </a:cubicBezTo>
                <a:cubicBezTo>
                  <a:pt x="378263" y="89335"/>
                  <a:pt x="378728" y="88117"/>
                  <a:pt x="372313" y="80419"/>
                </a:cubicBezTo>
                <a:cubicBezTo>
                  <a:pt x="369616" y="77183"/>
                  <a:pt x="365963" y="74809"/>
                  <a:pt x="363377" y="71484"/>
                </a:cubicBezTo>
                <a:cubicBezTo>
                  <a:pt x="358981" y="65833"/>
                  <a:pt x="355434" y="59570"/>
                  <a:pt x="351463" y="53613"/>
                </a:cubicBezTo>
                <a:cubicBezTo>
                  <a:pt x="347667" y="47919"/>
                  <a:pt x="342746" y="39271"/>
                  <a:pt x="336571" y="35742"/>
                </a:cubicBezTo>
                <a:cubicBezTo>
                  <a:pt x="333017" y="33711"/>
                  <a:pt x="328578" y="33939"/>
                  <a:pt x="324657" y="32763"/>
                </a:cubicBezTo>
                <a:cubicBezTo>
                  <a:pt x="288423" y="21893"/>
                  <a:pt x="322315" y="30688"/>
                  <a:pt x="294871" y="23828"/>
                </a:cubicBezTo>
                <a:cubicBezTo>
                  <a:pt x="291893" y="20849"/>
                  <a:pt x="289441" y="17229"/>
                  <a:pt x="285936" y="14892"/>
                </a:cubicBezTo>
                <a:cubicBezTo>
                  <a:pt x="283375" y="13185"/>
                  <a:pt x="266670" y="9331"/>
                  <a:pt x="265086" y="8935"/>
                </a:cubicBezTo>
                <a:cubicBezTo>
                  <a:pt x="262108" y="6949"/>
                  <a:pt x="259353" y="4579"/>
                  <a:pt x="256151" y="2978"/>
                </a:cubicBezTo>
                <a:cubicBezTo>
                  <a:pt x="253343" y="1574"/>
                  <a:pt x="250355" y="0"/>
                  <a:pt x="247215" y="0"/>
                </a:cubicBezTo>
                <a:cubicBezTo>
                  <a:pt x="165441" y="0"/>
                  <a:pt x="212466" y="7446"/>
                  <a:pt x="205516" y="8935"/>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tx1"/>
              </a:solidFill>
              <a:latin typeface="Comic Sans MS" pitchFamily="66" charset="0"/>
            </a:endParaRPr>
          </a:p>
        </p:txBody>
      </p:sp>
      <p:sp>
        <p:nvSpPr>
          <p:cNvPr id="90" name="Freeform 89"/>
          <p:cNvSpPr/>
          <p:nvPr/>
        </p:nvSpPr>
        <p:spPr bwMode="auto">
          <a:xfrm>
            <a:off x="8786140" y="4106465"/>
            <a:ext cx="6824" cy="172374"/>
          </a:xfrm>
          <a:custGeom>
            <a:avLst/>
            <a:gdLst>
              <a:gd name="connsiteX0" fmla="*/ 4762 w 11906"/>
              <a:gd name="connsiteY0" fmla="*/ 295275 h 295275"/>
              <a:gd name="connsiteX1" fmla="*/ 11906 w 11906"/>
              <a:gd name="connsiteY1" fmla="*/ 157163 h 295275"/>
              <a:gd name="connsiteX2" fmla="*/ 0 w 11906"/>
              <a:gd name="connsiteY2" fmla="*/ 0 h 295275"/>
            </a:gdLst>
            <a:ahLst/>
            <a:cxnLst>
              <a:cxn ang="0">
                <a:pos x="connsiteX0" y="connsiteY0"/>
              </a:cxn>
              <a:cxn ang="0">
                <a:pos x="connsiteX1" y="connsiteY1"/>
              </a:cxn>
              <a:cxn ang="0">
                <a:pos x="connsiteX2" y="connsiteY2"/>
              </a:cxn>
            </a:cxnLst>
            <a:rect l="l" t="t" r="r" b="b"/>
            <a:pathLst>
              <a:path w="11906" h="295275">
                <a:moveTo>
                  <a:pt x="4762" y="295275"/>
                </a:moveTo>
                <a:lnTo>
                  <a:pt x="11906" y="157163"/>
                </a:lnTo>
                <a:lnTo>
                  <a:pt x="0" y="0"/>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91" name="Freeform 90"/>
          <p:cNvSpPr/>
          <p:nvPr/>
        </p:nvSpPr>
        <p:spPr>
          <a:xfrm>
            <a:off x="8583500" y="3834661"/>
            <a:ext cx="26205" cy="364275"/>
          </a:xfrm>
          <a:custGeom>
            <a:avLst/>
            <a:gdLst>
              <a:gd name="connsiteX0" fmla="*/ 0 w 0"/>
              <a:gd name="connsiteY0" fmla="*/ 464344 h 464344"/>
              <a:gd name="connsiteX1" fmla="*/ 0 w 0"/>
              <a:gd name="connsiteY1" fmla="*/ 464344 h 464344"/>
              <a:gd name="connsiteX2" fmla="*/ 0 w 0"/>
              <a:gd name="connsiteY2" fmla="*/ 0 h 464344"/>
              <a:gd name="connsiteX3" fmla="*/ 0 w 0"/>
              <a:gd name="connsiteY3" fmla="*/ 0 h 464344"/>
            </a:gdLst>
            <a:ahLst/>
            <a:cxnLst>
              <a:cxn ang="0">
                <a:pos x="connsiteX0" y="connsiteY0"/>
              </a:cxn>
              <a:cxn ang="0">
                <a:pos x="connsiteX1" y="connsiteY1"/>
              </a:cxn>
              <a:cxn ang="0">
                <a:pos x="connsiteX2" y="connsiteY2"/>
              </a:cxn>
              <a:cxn ang="0">
                <a:pos x="connsiteX3" y="connsiteY3"/>
              </a:cxn>
            </a:cxnLst>
            <a:rect l="l" t="t" r="r" b="b"/>
            <a:pathLst>
              <a:path h="464344">
                <a:moveTo>
                  <a:pt x="0" y="464344"/>
                </a:moveTo>
                <a:lnTo>
                  <a:pt x="0" y="464344"/>
                </a:lnTo>
                <a:lnTo>
                  <a:pt x="0" y="0"/>
                </a:lnTo>
                <a:lnTo>
                  <a:pt x="0" y="0"/>
                </a:ln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92" name="Freeform 91"/>
          <p:cNvSpPr/>
          <p:nvPr/>
        </p:nvSpPr>
        <p:spPr bwMode="auto">
          <a:xfrm>
            <a:off x="8380779" y="4107856"/>
            <a:ext cx="413550" cy="170983"/>
          </a:xfrm>
          <a:custGeom>
            <a:avLst/>
            <a:gdLst>
              <a:gd name="connsiteX0" fmla="*/ 0 w 721519"/>
              <a:gd name="connsiteY0" fmla="*/ 0 h 292893"/>
              <a:gd name="connsiteX1" fmla="*/ 142875 w 721519"/>
              <a:gd name="connsiteY1" fmla="*/ 52387 h 292893"/>
              <a:gd name="connsiteX2" fmla="*/ 314325 w 721519"/>
              <a:gd name="connsiteY2" fmla="*/ 119062 h 292893"/>
              <a:gd name="connsiteX3" fmla="*/ 511969 w 721519"/>
              <a:gd name="connsiteY3" fmla="*/ 214312 h 292893"/>
              <a:gd name="connsiteX4" fmla="*/ 571500 w 721519"/>
              <a:gd name="connsiteY4" fmla="*/ 226218 h 292893"/>
              <a:gd name="connsiteX5" fmla="*/ 721519 w 721519"/>
              <a:gd name="connsiteY5" fmla="*/ 292893 h 29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519" h="292893">
                <a:moveTo>
                  <a:pt x="0" y="0"/>
                </a:moveTo>
                <a:lnTo>
                  <a:pt x="142875" y="52387"/>
                </a:lnTo>
                <a:lnTo>
                  <a:pt x="314325" y="119062"/>
                </a:lnTo>
                <a:lnTo>
                  <a:pt x="511969" y="214312"/>
                </a:lnTo>
                <a:lnTo>
                  <a:pt x="571500" y="226218"/>
                </a:lnTo>
                <a:lnTo>
                  <a:pt x="721519" y="292893"/>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93" name="Freeform 92"/>
          <p:cNvSpPr/>
          <p:nvPr/>
        </p:nvSpPr>
        <p:spPr bwMode="auto">
          <a:xfrm>
            <a:off x="8380779" y="4103685"/>
            <a:ext cx="414914" cy="176544"/>
          </a:xfrm>
          <a:custGeom>
            <a:avLst/>
            <a:gdLst>
              <a:gd name="connsiteX0" fmla="*/ 723900 w 723900"/>
              <a:gd name="connsiteY0" fmla="*/ 0 h 302419"/>
              <a:gd name="connsiteX1" fmla="*/ 552450 w 723900"/>
              <a:gd name="connsiteY1" fmla="*/ 80962 h 302419"/>
              <a:gd name="connsiteX2" fmla="*/ 354807 w 723900"/>
              <a:gd name="connsiteY2" fmla="*/ 142875 h 302419"/>
              <a:gd name="connsiteX3" fmla="*/ 307182 w 723900"/>
              <a:gd name="connsiteY3" fmla="*/ 173831 h 302419"/>
              <a:gd name="connsiteX4" fmla="*/ 142875 w 723900"/>
              <a:gd name="connsiteY4" fmla="*/ 230981 h 302419"/>
              <a:gd name="connsiteX5" fmla="*/ 0 w 723900"/>
              <a:gd name="connsiteY5" fmla="*/ 302419 h 30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00" h="302419">
                <a:moveTo>
                  <a:pt x="723900" y="0"/>
                </a:moveTo>
                <a:lnTo>
                  <a:pt x="552450" y="80962"/>
                </a:lnTo>
                <a:lnTo>
                  <a:pt x="354807" y="142875"/>
                </a:lnTo>
                <a:lnTo>
                  <a:pt x="307182" y="173831"/>
                </a:lnTo>
                <a:lnTo>
                  <a:pt x="142875" y="230981"/>
                </a:lnTo>
                <a:lnTo>
                  <a:pt x="0" y="302419"/>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94" name="Freeform 93"/>
          <p:cNvSpPr/>
          <p:nvPr/>
        </p:nvSpPr>
        <p:spPr bwMode="auto">
          <a:xfrm>
            <a:off x="8383508" y="4105075"/>
            <a:ext cx="6824" cy="177934"/>
          </a:xfrm>
          <a:custGeom>
            <a:avLst/>
            <a:gdLst>
              <a:gd name="connsiteX0" fmla="*/ 4762 w 11906"/>
              <a:gd name="connsiteY0" fmla="*/ 304800 h 304800"/>
              <a:gd name="connsiteX1" fmla="*/ 0 w 11906"/>
              <a:gd name="connsiteY1" fmla="*/ 250031 h 304800"/>
              <a:gd name="connsiteX2" fmla="*/ 11906 w 11906"/>
              <a:gd name="connsiteY2" fmla="*/ 95250 h 304800"/>
              <a:gd name="connsiteX3" fmla="*/ 9525 w 11906"/>
              <a:gd name="connsiteY3" fmla="*/ 0 h 304800"/>
            </a:gdLst>
            <a:ahLst/>
            <a:cxnLst>
              <a:cxn ang="0">
                <a:pos x="connsiteX0" y="connsiteY0"/>
              </a:cxn>
              <a:cxn ang="0">
                <a:pos x="connsiteX1" y="connsiteY1"/>
              </a:cxn>
              <a:cxn ang="0">
                <a:pos x="connsiteX2" y="connsiteY2"/>
              </a:cxn>
              <a:cxn ang="0">
                <a:pos x="connsiteX3" y="connsiteY3"/>
              </a:cxn>
            </a:cxnLst>
            <a:rect l="l" t="t" r="r" b="b"/>
            <a:pathLst>
              <a:path w="11906" h="304800">
                <a:moveTo>
                  <a:pt x="4762" y="304800"/>
                </a:moveTo>
                <a:lnTo>
                  <a:pt x="0" y="250031"/>
                </a:lnTo>
                <a:lnTo>
                  <a:pt x="11906" y="95250"/>
                </a:lnTo>
                <a:cubicBezTo>
                  <a:pt x="11112" y="63500"/>
                  <a:pt x="10319" y="31750"/>
                  <a:pt x="9525" y="0"/>
                </a:cubicBez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95" name="Freeform 94"/>
          <p:cNvSpPr/>
          <p:nvPr/>
        </p:nvSpPr>
        <p:spPr>
          <a:xfrm>
            <a:off x="8368154" y="3701812"/>
            <a:ext cx="425278" cy="134917"/>
          </a:xfrm>
          <a:custGeom>
            <a:avLst/>
            <a:gdLst>
              <a:gd name="connsiteX0" fmla="*/ 0 w 741982"/>
              <a:gd name="connsiteY0" fmla="*/ 231112 h 241236"/>
              <a:gd name="connsiteX1" fmla="*/ 0 w 741982"/>
              <a:gd name="connsiteY1" fmla="*/ 231112 h 241236"/>
              <a:gd name="connsiteX2" fmla="*/ 728506 w 741982"/>
              <a:gd name="connsiteY2" fmla="*/ 226088 h 241236"/>
              <a:gd name="connsiteX3" fmla="*/ 723482 w 741982"/>
              <a:gd name="connsiteY3" fmla="*/ 185895 h 241236"/>
              <a:gd name="connsiteX4" fmla="*/ 718457 w 741982"/>
              <a:gd name="connsiteY4" fmla="*/ 165798 h 241236"/>
              <a:gd name="connsiteX5" fmla="*/ 703385 w 741982"/>
              <a:gd name="connsiteY5" fmla="*/ 155750 h 241236"/>
              <a:gd name="connsiteX6" fmla="*/ 678264 w 741982"/>
              <a:gd name="connsiteY6" fmla="*/ 130629 h 241236"/>
              <a:gd name="connsiteX7" fmla="*/ 653143 w 741982"/>
              <a:gd name="connsiteY7" fmla="*/ 100484 h 241236"/>
              <a:gd name="connsiteX8" fmla="*/ 638071 w 741982"/>
              <a:gd name="connsiteY8" fmla="*/ 90435 h 241236"/>
              <a:gd name="connsiteX9" fmla="*/ 612950 w 741982"/>
              <a:gd name="connsiteY9" fmla="*/ 70339 h 241236"/>
              <a:gd name="connsiteX10" fmla="*/ 582805 w 741982"/>
              <a:gd name="connsiteY10" fmla="*/ 60290 h 241236"/>
              <a:gd name="connsiteX11" fmla="*/ 552660 w 741982"/>
              <a:gd name="connsiteY11" fmla="*/ 45218 h 241236"/>
              <a:gd name="connsiteX12" fmla="*/ 527539 w 741982"/>
              <a:gd name="connsiteY12" fmla="*/ 40194 h 241236"/>
              <a:gd name="connsiteX13" fmla="*/ 512466 w 741982"/>
              <a:gd name="connsiteY13" fmla="*/ 35169 h 241236"/>
              <a:gd name="connsiteX14" fmla="*/ 487345 w 741982"/>
              <a:gd name="connsiteY14" fmla="*/ 30145 h 241236"/>
              <a:gd name="connsiteX15" fmla="*/ 457200 w 741982"/>
              <a:gd name="connsiteY15" fmla="*/ 20097 h 241236"/>
              <a:gd name="connsiteX16" fmla="*/ 406959 w 741982"/>
              <a:gd name="connsiteY16" fmla="*/ 10048 h 241236"/>
              <a:gd name="connsiteX17" fmla="*/ 391886 w 741982"/>
              <a:gd name="connsiteY17" fmla="*/ 5024 h 241236"/>
              <a:gd name="connsiteX18" fmla="*/ 356717 w 741982"/>
              <a:gd name="connsiteY18" fmla="*/ 0 h 241236"/>
              <a:gd name="connsiteX19" fmla="*/ 205992 w 741982"/>
              <a:gd name="connsiteY19" fmla="*/ 5024 h 241236"/>
              <a:gd name="connsiteX20" fmla="*/ 160774 w 741982"/>
              <a:gd name="connsiteY20" fmla="*/ 25121 h 241236"/>
              <a:gd name="connsiteX21" fmla="*/ 120581 w 741982"/>
              <a:gd name="connsiteY21" fmla="*/ 35169 h 241236"/>
              <a:gd name="connsiteX22" fmla="*/ 75363 w 741982"/>
              <a:gd name="connsiteY22" fmla="*/ 60290 h 241236"/>
              <a:gd name="connsiteX23" fmla="*/ 60290 w 741982"/>
              <a:gd name="connsiteY23" fmla="*/ 70339 h 241236"/>
              <a:gd name="connsiteX24" fmla="*/ 50242 w 741982"/>
              <a:gd name="connsiteY24" fmla="*/ 105508 h 241236"/>
              <a:gd name="connsiteX25" fmla="*/ 40194 w 741982"/>
              <a:gd name="connsiteY25" fmla="*/ 120580 h 241236"/>
              <a:gd name="connsiteX26" fmla="*/ 35170 w 741982"/>
              <a:gd name="connsiteY26" fmla="*/ 150725 h 241236"/>
              <a:gd name="connsiteX27" fmla="*/ 30145 w 741982"/>
              <a:gd name="connsiteY27" fmla="*/ 165798 h 241236"/>
              <a:gd name="connsiteX28" fmla="*/ 25121 w 741982"/>
              <a:gd name="connsiteY28" fmla="*/ 190919 h 241236"/>
              <a:gd name="connsiteX29" fmla="*/ 15073 w 741982"/>
              <a:gd name="connsiteY29" fmla="*/ 226088 h 241236"/>
              <a:gd name="connsiteX30" fmla="*/ 0 w 741982"/>
              <a:gd name="connsiteY30" fmla="*/ 231112 h 241236"/>
              <a:gd name="connsiteX31" fmla="*/ 0 w 741982"/>
              <a:gd name="connsiteY31" fmla="*/ 231112 h 241236"/>
              <a:gd name="connsiteX0" fmla="*/ 728506 w 819946"/>
              <a:gd name="connsiteY0" fmla="*/ 226088 h 317528"/>
              <a:gd name="connsiteX1" fmla="*/ 723482 w 819946"/>
              <a:gd name="connsiteY1" fmla="*/ 185895 h 317528"/>
              <a:gd name="connsiteX2" fmla="*/ 718457 w 819946"/>
              <a:gd name="connsiteY2" fmla="*/ 165798 h 317528"/>
              <a:gd name="connsiteX3" fmla="*/ 703385 w 819946"/>
              <a:gd name="connsiteY3" fmla="*/ 155750 h 317528"/>
              <a:gd name="connsiteX4" fmla="*/ 678264 w 819946"/>
              <a:gd name="connsiteY4" fmla="*/ 130629 h 317528"/>
              <a:gd name="connsiteX5" fmla="*/ 653143 w 819946"/>
              <a:gd name="connsiteY5" fmla="*/ 100484 h 317528"/>
              <a:gd name="connsiteX6" fmla="*/ 638071 w 819946"/>
              <a:gd name="connsiteY6" fmla="*/ 90435 h 317528"/>
              <a:gd name="connsiteX7" fmla="*/ 612950 w 819946"/>
              <a:gd name="connsiteY7" fmla="*/ 70339 h 317528"/>
              <a:gd name="connsiteX8" fmla="*/ 582805 w 819946"/>
              <a:gd name="connsiteY8" fmla="*/ 60290 h 317528"/>
              <a:gd name="connsiteX9" fmla="*/ 552660 w 819946"/>
              <a:gd name="connsiteY9" fmla="*/ 45218 h 317528"/>
              <a:gd name="connsiteX10" fmla="*/ 527539 w 819946"/>
              <a:gd name="connsiteY10" fmla="*/ 40194 h 317528"/>
              <a:gd name="connsiteX11" fmla="*/ 512466 w 819946"/>
              <a:gd name="connsiteY11" fmla="*/ 35169 h 317528"/>
              <a:gd name="connsiteX12" fmla="*/ 487345 w 819946"/>
              <a:gd name="connsiteY12" fmla="*/ 30145 h 317528"/>
              <a:gd name="connsiteX13" fmla="*/ 457200 w 819946"/>
              <a:gd name="connsiteY13" fmla="*/ 20097 h 317528"/>
              <a:gd name="connsiteX14" fmla="*/ 406959 w 819946"/>
              <a:gd name="connsiteY14" fmla="*/ 10048 h 317528"/>
              <a:gd name="connsiteX15" fmla="*/ 391886 w 819946"/>
              <a:gd name="connsiteY15" fmla="*/ 5024 h 317528"/>
              <a:gd name="connsiteX16" fmla="*/ 356717 w 819946"/>
              <a:gd name="connsiteY16" fmla="*/ 0 h 317528"/>
              <a:gd name="connsiteX17" fmla="*/ 205992 w 819946"/>
              <a:gd name="connsiteY17" fmla="*/ 5024 h 317528"/>
              <a:gd name="connsiteX18" fmla="*/ 160774 w 819946"/>
              <a:gd name="connsiteY18" fmla="*/ 25121 h 317528"/>
              <a:gd name="connsiteX19" fmla="*/ 120581 w 819946"/>
              <a:gd name="connsiteY19" fmla="*/ 35169 h 317528"/>
              <a:gd name="connsiteX20" fmla="*/ 75363 w 819946"/>
              <a:gd name="connsiteY20" fmla="*/ 60290 h 317528"/>
              <a:gd name="connsiteX21" fmla="*/ 60290 w 819946"/>
              <a:gd name="connsiteY21" fmla="*/ 70339 h 317528"/>
              <a:gd name="connsiteX22" fmla="*/ 50242 w 819946"/>
              <a:gd name="connsiteY22" fmla="*/ 105508 h 317528"/>
              <a:gd name="connsiteX23" fmla="*/ 40194 w 819946"/>
              <a:gd name="connsiteY23" fmla="*/ 120580 h 317528"/>
              <a:gd name="connsiteX24" fmla="*/ 35170 w 819946"/>
              <a:gd name="connsiteY24" fmla="*/ 150725 h 317528"/>
              <a:gd name="connsiteX25" fmla="*/ 30145 w 819946"/>
              <a:gd name="connsiteY25" fmla="*/ 165798 h 317528"/>
              <a:gd name="connsiteX26" fmla="*/ 25121 w 819946"/>
              <a:gd name="connsiteY26" fmla="*/ 190919 h 317528"/>
              <a:gd name="connsiteX27" fmla="*/ 15073 w 819946"/>
              <a:gd name="connsiteY27" fmla="*/ 226088 h 317528"/>
              <a:gd name="connsiteX28" fmla="*/ 0 w 819946"/>
              <a:gd name="connsiteY28" fmla="*/ 231112 h 317528"/>
              <a:gd name="connsiteX29" fmla="*/ 0 w 819946"/>
              <a:gd name="connsiteY29" fmla="*/ 231112 h 317528"/>
              <a:gd name="connsiteX30" fmla="*/ 0 w 819946"/>
              <a:gd name="connsiteY30" fmla="*/ 231112 h 317528"/>
              <a:gd name="connsiteX31" fmla="*/ 819946 w 819946"/>
              <a:gd name="connsiteY31" fmla="*/ 317528 h 317528"/>
              <a:gd name="connsiteX0" fmla="*/ 728506 w 741982"/>
              <a:gd name="connsiteY0" fmla="*/ 226088 h 231112"/>
              <a:gd name="connsiteX1" fmla="*/ 723482 w 741982"/>
              <a:gd name="connsiteY1" fmla="*/ 185895 h 231112"/>
              <a:gd name="connsiteX2" fmla="*/ 718457 w 741982"/>
              <a:gd name="connsiteY2" fmla="*/ 165798 h 231112"/>
              <a:gd name="connsiteX3" fmla="*/ 703385 w 741982"/>
              <a:gd name="connsiteY3" fmla="*/ 155750 h 231112"/>
              <a:gd name="connsiteX4" fmla="*/ 678264 w 741982"/>
              <a:gd name="connsiteY4" fmla="*/ 130629 h 231112"/>
              <a:gd name="connsiteX5" fmla="*/ 653143 w 741982"/>
              <a:gd name="connsiteY5" fmla="*/ 100484 h 231112"/>
              <a:gd name="connsiteX6" fmla="*/ 638071 w 741982"/>
              <a:gd name="connsiteY6" fmla="*/ 90435 h 231112"/>
              <a:gd name="connsiteX7" fmla="*/ 612950 w 741982"/>
              <a:gd name="connsiteY7" fmla="*/ 70339 h 231112"/>
              <a:gd name="connsiteX8" fmla="*/ 582805 w 741982"/>
              <a:gd name="connsiteY8" fmla="*/ 60290 h 231112"/>
              <a:gd name="connsiteX9" fmla="*/ 552660 w 741982"/>
              <a:gd name="connsiteY9" fmla="*/ 45218 h 231112"/>
              <a:gd name="connsiteX10" fmla="*/ 527539 w 741982"/>
              <a:gd name="connsiteY10" fmla="*/ 40194 h 231112"/>
              <a:gd name="connsiteX11" fmla="*/ 512466 w 741982"/>
              <a:gd name="connsiteY11" fmla="*/ 35169 h 231112"/>
              <a:gd name="connsiteX12" fmla="*/ 487345 w 741982"/>
              <a:gd name="connsiteY12" fmla="*/ 30145 h 231112"/>
              <a:gd name="connsiteX13" fmla="*/ 457200 w 741982"/>
              <a:gd name="connsiteY13" fmla="*/ 20097 h 231112"/>
              <a:gd name="connsiteX14" fmla="*/ 406959 w 741982"/>
              <a:gd name="connsiteY14" fmla="*/ 10048 h 231112"/>
              <a:gd name="connsiteX15" fmla="*/ 391886 w 741982"/>
              <a:gd name="connsiteY15" fmla="*/ 5024 h 231112"/>
              <a:gd name="connsiteX16" fmla="*/ 356717 w 741982"/>
              <a:gd name="connsiteY16" fmla="*/ 0 h 231112"/>
              <a:gd name="connsiteX17" fmla="*/ 205992 w 741982"/>
              <a:gd name="connsiteY17" fmla="*/ 5024 h 231112"/>
              <a:gd name="connsiteX18" fmla="*/ 160774 w 741982"/>
              <a:gd name="connsiteY18" fmla="*/ 25121 h 231112"/>
              <a:gd name="connsiteX19" fmla="*/ 120581 w 741982"/>
              <a:gd name="connsiteY19" fmla="*/ 35169 h 231112"/>
              <a:gd name="connsiteX20" fmla="*/ 75363 w 741982"/>
              <a:gd name="connsiteY20" fmla="*/ 60290 h 231112"/>
              <a:gd name="connsiteX21" fmla="*/ 60290 w 741982"/>
              <a:gd name="connsiteY21" fmla="*/ 70339 h 231112"/>
              <a:gd name="connsiteX22" fmla="*/ 50242 w 741982"/>
              <a:gd name="connsiteY22" fmla="*/ 105508 h 231112"/>
              <a:gd name="connsiteX23" fmla="*/ 40194 w 741982"/>
              <a:gd name="connsiteY23" fmla="*/ 120580 h 231112"/>
              <a:gd name="connsiteX24" fmla="*/ 35170 w 741982"/>
              <a:gd name="connsiteY24" fmla="*/ 150725 h 231112"/>
              <a:gd name="connsiteX25" fmla="*/ 30145 w 741982"/>
              <a:gd name="connsiteY25" fmla="*/ 165798 h 231112"/>
              <a:gd name="connsiteX26" fmla="*/ 25121 w 741982"/>
              <a:gd name="connsiteY26" fmla="*/ 190919 h 231112"/>
              <a:gd name="connsiteX27" fmla="*/ 15073 w 741982"/>
              <a:gd name="connsiteY27" fmla="*/ 226088 h 231112"/>
              <a:gd name="connsiteX28" fmla="*/ 0 w 741982"/>
              <a:gd name="connsiteY28" fmla="*/ 231112 h 231112"/>
              <a:gd name="connsiteX29" fmla="*/ 0 w 741982"/>
              <a:gd name="connsiteY29" fmla="*/ 231112 h 231112"/>
              <a:gd name="connsiteX30" fmla="*/ 0 w 741982"/>
              <a:gd name="connsiteY30" fmla="*/ 231112 h 23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1982" h="231112">
                <a:moveTo>
                  <a:pt x="728506" y="226088"/>
                </a:moveTo>
                <a:cubicBezTo>
                  <a:pt x="741982" y="225246"/>
                  <a:pt x="725702" y="199213"/>
                  <a:pt x="723482" y="185895"/>
                </a:cubicBezTo>
                <a:cubicBezTo>
                  <a:pt x="722347" y="179084"/>
                  <a:pt x="722287" y="171543"/>
                  <a:pt x="718457" y="165798"/>
                </a:cubicBezTo>
                <a:cubicBezTo>
                  <a:pt x="715108" y="160774"/>
                  <a:pt x="707929" y="159726"/>
                  <a:pt x="703385" y="155750"/>
                </a:cubicBezTo>
                <a:cubicBezTo>
                  <a:pt x="694473" y="147952"/>
                  <a:pt x="684833" y="140482"/>
                  <a:pt x="678264" y="130629"/>
                </a:cubicBezTo>
                <a:cubicBezTo>
                  <a:pt x="668382" y="115805"/>
                  <a:pt x="667653" y="112576"/>
                  <a:pt x="653143" y="100484"/>
                </a:cubicBezTo>
                <a:cubicBezTo>
                  <a:pt x="648504" y="96618"/>
                  <a:pt x="642786" y="94207"/>
                  <a:pt x="638071" y="90435"/>
                </a:cubicBezTo>
                <a:cubicBezTo>
                  <a:pt x="625024" y="79997"/>
                  <a:pt x="630342" y="78069"/>
                  <a:pt x="612950" y="70339"/>
                </a:cubicBezTo>
                <a:cubicBezTo>
                  <a:pt x="603271" y="66037"/>
                  <a:pt x="591618" y="66165"/>
                  <a:pt x="582805" y="60290"/>
                </a:cubicBezTo>
                <a:cubicBezTo>
                  <a:pt x="568070" y="50467"/>
                  <a:pt x="569300" y="49378"/>
                  <a:pt x="552660" y="45218"/>
                </a:cubicBezTo>
                <a:cubicBezTo>
                  <a:pt x="544375" y="43147"/>
                  <a:pt x="535823" y="42265"/>
                  <a:pt x="527539" y="40194"/>
                </a:cubicBezTo>
                <a:cubicBezTo>
                  <a:pt x="522401" y="38909"/>
                  <a:pt x="517604" y="36454"/>
                  <a:pt x="512466" y="35169"/>
                </a:cubicBezTo>
                <a:cubicBezTo>
                  <a:pt x="504182" y="33098"/>
                  <a:pt x="495584" y="32392"/>
                  <a:pt x="487345" y="30145"/>
                </a:cubicBezTo>
                <a:cubicBezTo>
                  <a:pt x="477126" y="27358"/>
                  <a:pt x="467648" y="21838"/>
                  <a:pt x="457200" y="20097"/>
                </a:cubicBezTo>
                <a:cubicBezTo>
                  <a:pt x="433499" y="16147"/>
                  <a:pt x="427953" y="16047"/>
                  <a:pt x="406959" y="10048"/>
                </a:cubicBezTo>
                <a:cubicBezTo>
                  <a:pt x="401867" y="8593"/>
                  <a:pt x="397079" y="6063"/>
                  <a:pt x="391886" y="5024"/>
                </a:cubicBezTo>
                <a:cubicBezTo>
                  <a:pt x="380274" y="2702"/>
                  <a:pt x="368440" y="1675"/>
                  <a:pt x="356717" y="0"/>
                </a:cubicBezTo>
                <a:cubicBezTo>
                  <a:pt x="306475" y="1675"/>
                  <a:pt x="256088" y="849"/>
                  <a:pt x="205992" y="5024"/>
                </a:cubicBezTo>
                <a:cubicBezTo>
                  <a:pt x="174881" y="7617"/>
                  <a:pt x="181944" y="14536"/>
                  <a:pt x="160774" y="25121"/>
                </a:cubicBezTo>
                <a:cubicBezTo>
                  <a:pt x="150476" y="30270"/>
                  <a:pt x="130134" y="33258"/>
                  <a:pt x="120581" y="35169"/>
                </a:cubicBezTo>
                <a:cubicBezTo>
                  <a:pt x="86029" y="58204"/>
                  <a:pt x="101892" y="51447"/>
                  <a:pt x="75363" y="60290"/>
                </a:cubicBezTo>
                <a:cubicBezTo>
                  <a:pt x="70339" y="63640"/>
                  <a:pt x="64062" y="65624"/>
                  <a:pt x="60290" y="70339"/>
                </a:cubicBezTo>
                <a:cubicBezTo>
                  <a:pt x="57281" y="74100"/>
                  <a:pt x="51075" y="103564"/>
                  <a:pt x="50242" y="105508"/>
                </a:cubicBezTo>
                <a:cubicBezTo>
                  <a:pt x="47864" y="111058"/>
                  <a:pt x="43543" y="115556"/>
                  <a:pt x="40194" y="120580"/>
                </a:cubicBezTo>
                <a:cubicBezTo>
                  <a:pt x="38519" y="130628"/>
                  <a:pt x="37380" y="140781"/>
                  <a:pt x="35170" y="150725"/>
                </a:cubicBezTo>
                <a:cubicBezTo>
                  <a:pt x="34021" y="155895"/>
                  <a:pt x="31430" y="160660"/>
                  <a:pt x="30145" y="165798"/>
                </a:cubicBezTo>
                <a:cubicBezTo>
                  <a:pt x="28074" y="174082"/>
                  <a:pt x="26973" y="182583"/>
                  <a:pt x="25121" y="190919"/>
                </a:cubicBezTo>
                <a:cubicBezTo>
                  <a:pt x="25084" y="191086"/>
                  <a:pt x="17471" y="223690"/>
                  <a:pt x="15073" y="226088"/>
                </a:cubicBezTo>
                <a:cubicBezTo>
                  <a:pt x="11328" y="229833"/>
                  <a:pt x="4737" y="228744"/>
                  <a:pt x="0" y="231112"/>
                </a:cubicBezTo>
                <a:lnTo>
                  <a:pt x="0" y="231112"/>
                </a:lnTo>
                <a:lnTo>
                  <a:pt x="0" y="231112"/>
                </a:lnTo>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6" name="Freeform 95"/>
          <p:cNvSpPr/>
          <p:nvPr/>
        </p:nvSpPr>
        <p:spPr bwMode="auto">
          <a:xfrm>
            <a:off x="8378472" y="3830164"/>
            <a:ext cx="416410" cy="7312"/>
          </a:xfrm>
          <a:custGeom>
            <a:avLst/>
            <a:gdLst>
              <a:gd name="connsiteX0" fmla="*/ 726510 w 726510"/>
              <a:gd name="connsiteY0" fmla="*/ 10021 h 12526"/>
              <a:gd name="connsiteX1" fmla="*/ 491020 w 726510"/>
              <a:gd name="connsiteY1" fmla="*/ 0 h 12526"/>
              <a:gd name="connsiteX2" fmla="*/ 353234 w 726510"/>
              <a:gd name="connsiteY2" fmla="*/ 7516 h 12526"/>
              <a:gd name="connsiteX3" fmla="*/ 157828 w 726510"/>
              <a:gd name="connsiteY3" fmla="*/ 12526 h 12526"/>
              <a:gd name="connsiteX4" fmla="*/ 0 w 726510"/>
              <a:gd name="connsiteY4" fmla="*/ 10021 h 1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10" h="12526">
                <a:moveTo>
                  <a:pt x="726510" y="10021"/>
                </a:moveTo>
                <a:lnTo>
                  <a:pt x="491020" y="0"/>
                </a:lnTo>
                <a:lnTo>
                  <a:pt x="353234" y="7516"/>
                </a:lnTo>
                <a:lnTo>
                  <a:pt x="157828" y="12526"/>
                </a:lnTo>
                <a:lnTo>
                  <a:pt x="0" y="10021"/>
                </a:lnTo>
              </a:path>
            </a:pathLst>
          </a:custGeom>
          <a:solidFill>
            <a:schemeClr val="accent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97" name="Freeform 96"/>
          <p:cNvSpPr/>
          <p:nvPr/>
        </p:nvSpPr>
        <p:spPr bwMode="auto">
          <a:xfrm>
            <a:off x="8716220" y="5138884"/>
            <a:ext cx="6824" cy="172374"/>
          </a:xfrm>
          <a:custGeom>
            <a:avLst/>
            <a:gdLst>
              <a:gd name="connsiteX0" fmla="*/ 4762 w 11906"/>
              <a:gd name="connsiteY0" fmla="*/ 295275 h 295275"/>
              <a:gd name="connsiteX1" fmla="*/ 11906 w 11906"/>
              <a:gd name="connsiteY1" fmla="*/ 157163 h 295275"/>
              <a:gd name="connsiteX2" fmla="*/ 0 w 11906"/>
              <a:gd name="connsiteY2" fmla="*/ 0 h 295275"/>
            </a:gdLst>
            <a:ahLst/>
            <a:cxnLst>
              <a:cxn ang="0">
                <a:pos x="connsiteX0" y="connsiteY0"/>
              </a:cxn>
              <a:cxn ang="0">
                <a:pos x="connsiteX1" y="connsiteY1"/>
              </a:cxn>
              <a:cxn ang="0">
                <a:pos x="connsiteX2" y="connsiteY2"/>
              </a:cxn>
            </a:cxnLst>
            <a:rect l="l" t="t" r="r" b="b"/>
            <a:pathLst>
              <a:path w="11906" h="295275">
                <a:moveTo>
                  <a:pt x="4762" y="295275"/>
                </a:moveTo>
                <a:lnTo>
                  <a:pt x="11906" y="157163"/>
                </a:lnTo>
                <a:lnTo>
                  <a:pt x="0" y="0"/>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98" name="Freeform 97"/>
          <p:cNvSpPr/>
          <p:nvPr/>
        </p:nvSpPr>
        <p:spPr>
          <a:xfrm>
            <a:off x="8513580" y="4867079"/>
            <a:ext cx="26205" cy="364275"/>
          </a:xfrm>
          <a:custGeom>
            <a:avLst/>
            <a:gdLst>
              <a:gd name="connsiteX0" fmla="*/ 0 w 0"/>
              <a:gd name="connsiteY0" fmla="*/ 464344 h 464344"/>
              <a:gd name="connsiteX1" fmla="*/ 0 w 0"/>
              <a:gd name="connsiteY1" fmla="*/ 464344 h 464344"/>
              <a:gd name="connsiteX2" fmla="*/ 0 w 0"/>
              <a:gd name="connsiteY2" fmla="*/ 0 h 464344"/>
              <a:gd name="connsiteX3" fmla="*/ 0 w 0"/>
              <a:gd name="connsiteY3" fmla="*/ 0 h 464344"/>
            </a:gdLst>
            <a:ahLst/>
            <a:cxnLst>
              <a:cxn ang="0">
                <a:pos x="connsiteX0" y="connsiteY0"/>
              </a:cxn>
              <a:cxn ang="0">
                <a:pos x="connsiteX1" y="connsiteY1"/>
              </a:cxn>
              <a:cxn ang="0">
                <a:pos x="connsiteX2" y="connsiteY2"/>
              </a:cxn>
              <a:cxn ang="0">
                <a:pos x="connsiteX3" y="connsiteY3"/>
              </a:cxn>
            </a:cxnLst>
            <a:rect l="l" t="t" r="r" b="b"/>
            <a:pathLst>
              <a:path h="464344">
                <a:moveTo>
                  <a:pt x="0" y="464344"/>
                </a:moveTo>
                <a:lnTo>
                  <a:pt x="0" y="464344"/>
                </a:lnTo>
                <a:lnTo>
                  <a:pt x="0" y="0"/>
                </a:lnTo>
                <a:lnTo>
                  <a:pt x="0" y="0"/>
                </a:ln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99" name="Freeform 98"/>
          <p:cNvSpPr/>
          <p:nvPr/>
        </p:nvSpPr>
        <p:spPr bwMode="auto">
          <a:xfrm>
            <a:off x="8310858" y="5140274"/>
            <a:ext cx="413550" cy="170983"/>
          </a:xfrm>
          <a:custGeom>
            <a:avLst/>
            <a:gdLst>
              <a:gd name="connsiteX0" fmla="*/ 0 w 721519"/>
              <a:gd name="connsiteY0" fmla="*/ 0 h 292893"/>
              <a:gd name="connsiteX1" fmla="*/ 142875 w 721519"/>
              <a:gd name="connsiteY1" fmla="*/ 52387 h 292893"/>
              <a:gd name="connsiteX2" fmla="*/ 314325 w 721519"/>
              <a:gd name="connsiteY2" fmla="*/ 119062 h 292893"/>
              <a:gd name="connsiteX3" fmla="*/ 511969 w 721519"/>
              <a:gd name="connsiteY3" fmla="*/ 214312 h 292893"/>
              <a:gd name="connsiteX4" fmla="*/ 571500 w 721519"/>
              <a:gd name="connsiteY4" fmla="*/ 226218 h 292893"/>
              <a:gd name="connsiteX5" fmla="*/ 721519 w 721519"/>
              <a:gd name="connsiteY5" fmla="*/ 292893 h 29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519" h="292893">
                <a:moveTo>
                  <a:pt x="0" y="0"/>
                </a:moveTo>
                <a:lnTo>
                  <a:pt x="142875" y="52387"/>
                </a:lnTo>
                <a:lnTo>
                  <a:pt x="314325" y="119062"/>
                </a:lnTo>
                <a:lnTo>
                  <a:pt x="511969" y="214312"/>
                </a:lnTo>
                <a:lnTo>
                  <a:pt x="571500" y="226218"/>
                </a:lnTo>
                <a:lnTo>
                  <a:pt x="721519" y="292893"/>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00" name="Freeform 99"/>
          <p:cNvSpPr/>
          <p:nvPr/>
        </p:nvSpPr>
        <p:spPr bwMode="auto">
          <a:xfrm>
            <a:off x="8310858" y="5136104"/>
            <a:ext cx="414914" cy="176544"/>
          </a:xfrm>
          <a:custGeom>
            <a:avLst/>
            <a:gdLst>
              <a:gd name="connsiteX0" fmla="*/ 723900 w 723900"/>
              <a:gd name="connsiteY0" fmla="*/ 0 h 302419"/>
              <a:gd name="connsiteX1" fmla="*/ 552450 w 723900"/>
              <a:gd name="connsiteY1" fmla="*/ 80962 h 302419"/>
              <a:gd name="connsiteX2" fmla="*/ 354807 w 723900"/>
              <a:gd name="connsiteY2" fmla="*/ 142875 h 302419"/>
              <a:gd name="connsiteX3" fmla="*/ 307182 w 723900"/>
              <a:gd name="connsiteY3" fmla="*/ 173831 h 302419"/>
              <a:gd name="connsiteX4" fmla="*/ 142875 w 723900"/>
              <a:gd name="connsiteY4" fmla="*/ 230981 h 302419"/>
              <a:gd name="connsiteX5" fmla="*/ 0 w 723900"/>
              <a:gd name="connsiteY5" fmla="*/ 302419 h 30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00" h="302419">
                <a:moveTo>
                  <a:pt x="723900" y="0"/>
                </a:moveTo>
                <a:lnTo>
                  <a:pt x="552450" y="80962"/>
                </a:lnTo>
                <a:lnTo>
                  <a:pt x="354807" y="142875"/>
                </a:lnTo>
                <a:lnTo>
                  <a:pt x="307182" y="173831"/>
                </a:lnTo>
                <a:lnTo>
                  <a:pt x="142875" y="230981"/>
                </a:lnTo>
                <a:lnTo>
                  <a:pt x="0" y="302419"/>
                </a:ln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01" name="Freeform 100"/>
          <p:cNvSpPr/>
          <p:nvPr/>
        </p:nvSpPr>
        <p:spPr bwMode="auto">
          <a:xfrm>
            <a:off x="8313588" y="5137494"/>
            <a:ext cx="6824" cy="177934"/>
          </a:xfrm>
          <a:custGeom>
            <a:avLst/>
            <a:gdLst>
              <a:gd name="connsiteX0" fmla="*/ 4762 w 11906"/>
              <a:gd name="connsiteY0" fmla="*/ 304800 h 304800"/>
              <a:gd name="connsiteX1" fmla="*/ 0 w 11906"/>
              <a:gd name="connsiteY1" fmla="*/ 250031 h 304800"/>
              <a:gd name="connsiteX2" fmla="*/ 11906 w 11906"/>
              <a:gd name="connsiteY2" fmla="*/ 95250 h 304800"/>
              <a:gd name="connsiteX3" fmla="*/ 9525 w 11906"/>
              <a:gd name="connsiteY3" fmla="*/ 0 h 304800"/>
            </a:gdLst>
            <a:ahLst/>
            <a:cxnLst>
              <a:cxn ang="0">
                <a:pos x="connsiteX0" y="connsiteY0"/>
              </a:cxn>
              <a:cxn ang="0">
                <a:pos x="connsiteX1" y="connsiteY1"/>
              </a:cxn>
              <a:cxn ang="0">
                <a:pos x="connsiteX2" y="connsiteY2"/>
              </a:cxn>
              <a:cxn ang="0">
                <a:pos x="connsiteX3" y="connsiteY3"/>
              </a:cxn>
            </a:cxnLst>
            <a:rect l="l" t="t" r="r" b="b"/>
            <a:pathLst>
              <a:path w="11906" h="304800">
                <a:moveTo>
                  <a:pt x="4762" y="304800"/>
                </a:moveTo>
                <a:lnTo>
                  <a:pt x="0" y="250031"/>
                </a:lnTo>
                <a:lnTo>
                  <a:pt x="11906" y="95250"/>
                </a:lnTo>
                <a:cubicBezTo>
                  <a:pt x="11112" y="63500"/>
                  <a:pt x="10319" y="31750"/>
                  <a:pt x="9525" y="0"/>
                </a:cubicBezTo>
              </a:path>
            </a:pathLst>
          </a:cu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02" name="Freeform 101"/>
          <p:cNvSpPr/>
          <p:nvPr/>
        </p:nvSpPr>
        <p:spPr>
          <a:xfrm>
            <a:off x="8298234" y="4734231"/>
            <a:ext cx="425278" cy="134917"/>
          </a:xfrm>
          <a:custGeom>
            <a:avLst/>
            <a:gdLst>
              <a:gd name="connsiteX0" fmla="*/ 0 w 741982"/>
              <a:gd name="connsiteY0" fmla="*/ 231112 h 241236"/>
              <a:gd name="connsiteX1" fmla="*/ 0 w 741982"/>
              <a:gd name="connsiteY1" fmla="*/ 231112 h 241236"/>
              <a:gd name="connsiteX2" fmla="*/ 728506 w 741982"/>
              <a:gd name="connsiteY2" fmla="*/ 226088 h 241236"/>
              <a:gd name="connsiteX3" fmla="*/ 723482 w 741982"/>
              <a:gd name="connsiteY3" fmla="*/ 185895 h 241236"/>
              <a:gd name="connsiteX4" fmla="*/ 718457 w 741982"/>
              <a:gd name="connsiteY4" fmla="*/ 165798 h 241236"/>
              <a:gd name="connsiteX5" fmla="*/ 703385 w 741982"/>
              <a:gd name="connsiteY5" fmla="*/ 155750 h 241236"/>
              <a:gd name="connsiteX6" fmla="*/ 678264 w 741982"/>
              <a:gd name="connsiteY6" fmla="*/ 130629 h 241236"/>
              <a:gd name="connsiteX7" fmla="*/ 653143 w 741982"/>
              <a:gd name="connsiteY7" fmla="*/ 100484 h 241236"/>
              <a:gd name="connsiteX8" fmla="*/ 638071 w 741982"/>
              <a:gd name="connsiteY8" fmla="*/ 90435 h 241236"/>
              <a:gd name="connsiteX9" fmla="*/ 612950 w 741982"/>
              <a:gd name="connsiteY9" fmla="*/ 70339 h 241236"/>
              <a:gd name="connsiteX10" fmla="*/ 582805 w 741982"/>
              <a:gd name="connsiteY10" fmla="*/ 60290 h 241236"/>
              <a:gd name="connsiteX11" fmla="*/ 552660 w 741982"/>
              <a:gd name="connsiteY11" fmla="*/ 45218 h 241236"/>
              <a:gd name="connsiteX12" fmla="*/ 527539 w 741982"/>
              <a:gd name="connsiteY12" fmla="*/ 40194 h 241236"/>
              <a:gd name="connsiteX13" fmla="*/ 512466 w 741982"/>
              <a:gd name="connsiteY13" fmla="*/ 35169 h 241236"/>
              <a:gd name="connsiteX14" fmla="*/ 487345 w 741982"/>
              <a:gd name="connsiteY14" fmla="*/ 30145 h 241236"/>
              <a:gd name="connsiteX15" fmla="*/ 457200 w 741982"/>
              <a:gd name="connsiteY15" fmla="*/ 20097 h 241236"/>
              <a:gd name="connsiteX16" fmla="*/ 406959 w 741982"/>
              <a:gd name="connsiteY16" fmla="*/ 10048 h 241236"/>
              <a:gd name="connsiteX17" fmla="*/ 391886 w 741982"/>
              <a:gd name="connsiteY17" fmla="*/ 5024 h 241236"/>
              <a:gd name="connsiteX18" fmla="*/ 356717 w 741982"/>
              <a:gd name="connsiteY18" fmla="*/ 0 h 241236"/>
              <a:gd name="connsiteX19" fmla="*/ 205992 w 741982"/>
              <a:gd name="connsiteY19" fmla="*/ 5024 h 241236"/>
              <a:gd name="connsiteX20" fmla="*/ 160774 w 741982"/>
              <a:gd name="connsiteY20" fmla="*/ 25121 h 241236"/>
              <a:gd name="connsiteX21" fmla="*/ 120581 w 741982"/>
              <a:gd name="connsiteY21" fmla="*/ 35169 h 241236"/>
              <a:gd name="connsiteX22" fmla="*/ 75363 w 741982"/>
              <a:gd name="connsiteY22" fmla="*/ 60290 h 241236"/>
              <a:gd name="connsiteX23" fmla="*/ 60290 w 741982"/>
              <a:gd name="connsiteY23" fmla="*/ 70339 h 241236"/>
              <a:gd name="connsiteX24" fmla="*/ 50242 w 741982"/>
              <a:gd name="connsiteY24" fmla="*/ 105508 h 241236"/>
              <a:gd name="connsiteX25" fmla="*/ 40194 w 741982"/>
              <a:gd name="connsiteY25" fmla="*/ 120580 h 241236"/>
              <a:gd name="connsiteX26" fmla="*/ 35170 w 741982"/>
              <a:gd name="connsiteY26" fmla="*/ 150725 h 241236"/>
              <a:gd name="connsiteX27" fmla="*/ 30145 w 741982"/>
              <a:gd name="connsiteY27" fmla="*/ 165798 h 241236"/>
              <a:gd name="connsiteX28" fmla="*/ 25121 w 741982"/>
              <a:gd name="connsiteY28" fmla="*/ 190919 h 241236"/>
              <a:gd name="connsiteX29" fmla="*/ 15073 w 741982"/>
              <a:gd name="connsiteY29" fmla="*/ 226088 h 241236"/>
              <a:gd name="connsiteX30" fmla="*/ 0 w 741982"/>
              <a:gd name="connsiteY30" fmla="*/ 231112 h 241236"/>
              <a:gd name="connsiteX31" fmla="*/ 0 w 741982"/>
              <a:gd name="connsiteY31" fmla="*/ 231112 h 241236"/>
              <a:gd name="connsiteX0" fmla="*/ 728506 w 819946"/>
              <a:gd name="connsiteY0" fmla="*/ 226088 h 317528"/>
              <a:gd name="connsiteX1" fmla="*/ 723482 w 819946"/>
              <a:gd name="connsiteY1" fmla="*/ 185895 h 317528"/>
              <a:gd name="connsiteX2" fmla="*/ 718457 w 819946"/>
              <a:gd name="connsiteY2" fmla="*/ 165798 h 317528"/>
              <a:gd name="connsiteX3" fmla="*/ 703385 w 819946"/>
              <a:gd name="connsiteY3" fmla="*/ 155750 h 317528"/>
              <a:gd name="connsiteX4" fmla="*/ 678264 w 819946"/>
              <a:gd name="connsiteY4" fmla="*/ 130629 h 317528"/>
              <a:gd name="connsiteX5" fmla="*/ 653143 w 819946"/>
              <a:gd name="connsiteY5" fmla="*/ 100484 h 317528"/>
              <a:gd name="connsiteX6" fmla="*/ 638071 w 819946"/>
              <a:gd name="connsiteY6" fmla="*/ 90435 h 317528"/>
              <a:gd name="connsiteX7" fmla="*/ 612950 w 819946"/>
              <a:gd name="connsiteY7" fmla="*/ 70339 h 317528"/>
              <a:gd name="connsiteX8" fmla="*/ 582805 w 819946"/>
              <a:gd name="connsiteY8" fmla="*/ 60290 h 317528"/>
              <a:gd name="connsiteX9" fmla="*/ 552660 w 819946"/>
              <a:gd name="connsiteY9" fmla="*/ 45218 h 317528"/>
              <a:gd name="connsiteX10" fmla="*/ 527539 w 819946"/>
              <a:gd name="connsiteY10" fmla="*/ 40194 h 317528"/>
              <a:gd name="connsiteX11" fmla="*/ 512466 w 819946"/>
              <a:gd name="connsiteY11" fmla="*/ 35169 h 317528"/>
              <a:gd name="connsiteX12" fmla="*/ 487345 w 819946"/>
              <a:gd name="connsiteY12" fmla="*/ 30145 h 317528"/>
              <a:gd name="connsiteX13" fmla="*/ 457200 w 819946"/>
              <a:gd name="connsiteY13" fmla="*/ 20097 h 317528"/>
              <a:gd name="connsiteX14" fmla="*/ 406959 w 819946"/>
              <a:gd name="connsiteY14" fmla="*/ 10048 h 317528"/>
              <a:gd name="connsiteX15" fmla="*/ 391886 w 819946"/>
              <a:gd name="connsiteY15" fmla="*/ 5024 h 317528"/>
              <a:gd name="connsiteX16" fmla="*/ 356717 w 819946"/>
              <a:gd name="connsiteY16" fmla="*/ 0 h 317528"/>
              <a:gd name="connsiteX17" fmla="*/ 205992 w 819946"/>
              <a:gd name="connsiteY17" fmla="*/ 5024 h 317528"/>
              <a:gd name="connsiteX18" fmla="*/ 160774 w 819946"/>
              <a:gd name="connsiteY18" fmla="*/ 25121 h 317528"/>
              <a:gd name="connsiteX19" fmla="*/ 120581 w 819946"/>
              <a:gd name="connsiteY19" fmla="*/ 35169 h 317528"/>
              <a:gd name="connsiteX20" fmla="*/ 75363 w 819946"/>
              <a:gd name="connsiteY20" fmla="*/ 60290 h 317528"/>
              <a:gd name="connsiteX21" fmla="*/ 60290 w 819946"/>
              <a:gd name="connsiteY21" fmla="*/ 70339 h 317528"/>
              <a:gd name="connsiteX22" fmla="*/ 50242 w 819946"/>
              <a:gd name="connsiteY22" fmla="*/ 105508 h 317528"/>
              <a:gd name="connsiteX23" fmla="*/ 40194 w 819946"/>
              <a:gd name="connsiteY23" fmla="*/ 120580 h 317528"/>
              <a:gd name="connsiteX24" fmla="*/ 35170 w 819946"/>
              <a:gd name="connsiteY24" fmla="*/ 150725 h 317528"/>
              <a:gd name="connsiteX25" fmla="*/ 30145 w 819946"/>
              <a:gd name="connsiteY25" fmla="*/ 165798 h 317528"/>
              <a:gd name="connsiteX26" fmla="*/ 25121 w 819946"/>
              <a:gd name="connsiteY26" fmla="*/ 190919 h 317528"/>
              <a:gd name="connsiteX27" fmla="*/ 15073 w 819946"/>
              <a:gd name="connsiteY27" fmla="*/ 226088 h 317528"/>
              <a:gd name="connsiteX28" fmla="*/ 0 w 819946"/>
              <a:gd name="connsiteY28" fmla="*/ 231112 h 317528"/>
              <a:gd name="connsiteX29" fmla="*/ 0 w 819946"/>
              <a:gd name="connsiteY29" fmla="*/ 231112 h 317528"/>
              <a:gd name="connsiteX30" fmla="*/ 0 w 819946"/>
              <a:gd name="connsiteY30" fmla="*/ 231112 h 317528"/>
              <a:gd name="connsiteX31" fmla="*/ 819946 w 819946"/>
              <a:gd name="connsiteY31" fmla="*/ 317528 h 317528"/>
              <a:gd name="connsiteX0" fmla="*/ 728506 w 741982"/>
              <a:gd name="connsiteY0" fmla="*/ 226088 h 231112"/>
              <a:gd name="connsiteX1" fmla="*/ 723482 w 741982"/>
              <a:gd name="connsiteY1" fmla="*/ 185895 h 231112"/>
              <a:gd name="connsiteX2" fmla="*/ 718457 w 741982"/>
              <a:gd name="connsiteY2" fmla="*/ 165798 h 231112"/>
              <a:gd name="connsiteX3" fmla="*/ 703385 w 741982"/>
              <a:gd name="connsiteY3" fmla="*/ 155750 h 231112"/>
              <a:gd name="connsiteX4" fmla="*/ 678264 w 741982"/>
              <a:gd name="connsiteY4" fmla="*/ 130629 h 231112"/>
              <a:gd name="connsiteX5" fmla="*/ 653143 w 741982"/>
              <a:gd name="connsiteY5" fmla="*/ 100484 h 231112"/>
              <a:gd name="connsiteX6" fmla="*/ 638071 w 741982"/>
              <a:gd name="connsiteY6" fmla="*/ 90435 h 231112"/>
              <a:gd name="connsiteX7" fmla="*/ 612950 w 741982"/>
              <a:gd name="connsiteY7" fmla="*/ 70339 h 231112"/>
              <a:gd name="connsiteX8" fmla="*/ 582805 w 741982"/>
              <a:gd name="connsiteY8" fmla="*/ 60290 h 231112"/>
              <a:gd name="connsiteX9" fmla="*/ 552660 w 741982"/>
              <a:gd name="connsiteY9" fmla="*/ 45218 h 231112"/>
              <a:gd name="connsiteX10" fmla="*/ 527539 w 741982"/>
              <a:gd name="connsiteY10" fmla="*/ 40194 h 231112"/>
              <a:gd name="connsiteX11" fmla="*/ 512466 w 741982"/>
              <a:gd name="connsiteY11" fmla="*/ 35169 h 231112"/>
              <a:gd name="connsiteX12" fmla="*/ 487345 w 741982"/>
              <a:gd name="connsiteY12" fmla="*/ 30145 h 231112"/>
              <a:gd name="connsiteX13" fmla="*/ 457200 w 741982"/>
              <a:gd name="connsiteY13" fmla="*/ 20097 h 231112"/>
              <a:gd name="connsiteX14" fmla="*/ 406959 w 741982"/>
              <a:gd name="connsiteY14" fmla="*/ 10048 h 231112"/>
              <a:gd name="connsiteX15" fmla="*/ 391886 w 741982"/>
              <a:gd name="connsiteY15" fmla="*/ 5024 h 231112"/>
              <a:gd name="connsiteX16" fmla="*/ 356717 w 741982"/>
              <a:gd name="connsiteY16" fmla="*/ 0 h 231112"/>
              <a:gd name="connsiteX17" fmla="*/ 205992 w 741982"/>
              <a:gd name="connsiteY17" fmla="*/ 5024 h 231112"/>
              <a:gd name="connsiteX18" fmla="*/ 160774 w 741982"/>
              <a:gd name="connsiteY18" fmla="*/ 25121 h 231112"/>
              <a:gd name="connsiteX19" fmla="*/ 120581 w 741982"/>
              <a:gd name="connsiteY19" fmla="*/ 35169 h 231112"/>
              <a:gd name="connsiteX20" fmla="*/ 75363 w 741982"/>
              <a:gd name="connsiteY20" fmla="*/ 60290 h 231112"/>
              <a:gd name="connsiteX21" fmla="*/ 60290 w 741982"/>
              <a:gd name="connsiteY21" fmla="*/ 70339 h 231112"/>
              <a:gd name="connsiteX22" fmla="*/ 50242 w 741982"/>
              <a:gd name="connsiteY22" fmla="*/ 105508 h 231112"/>
              <a:gd name="connsiteX23" fmla="*/ 40194 w 741982"/>
              <a:gd name="connsiteY23" fmla="*/ 120580 h 231112"/>
              <a:gd name="connsiteX24" fmla="*/ 35170 w 741982"/>
              <a:gd name="connsiteY24" fmla="*/ 150725 h 231112"/>
              <a:gd name="connsiteX25" fmla="*/ 30145 w 741982"/>
              <a:gd name="connsiteY25" fmla="*/ 165798 h 231112"/>
              <a:gd name="connsiteX26" fmla="*/ 25121 w 741982"/>
              <a:gd name="connsiteY26" fmla="*/ 190919 h 231112"/>
              <a:gd name="connsiteX27" fmla="*/ 15073 w 741982"/>
              <a:gd name="connsiteY27" fmla="*/ 226088 h 231112"/>
              <a:gd name="connsiteX28" fmla="*/ 0 w 741982"/>
              <a:gd name="connsiteY28" fmla="*/ 231112 h 231112"/>
              <a:gd name="connsiteX29" fmla="*/ 0 w 741982"/>
              <a:gd name="connsiteY29" fmla="*/ 231112 h 231112"/>
              <a:gd name="connsiteX30" fmla="*/ 0 w 741982"/>
              <a:gd name="connsiteY30" fmla="*/ 231112 h 23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1982" h="231112">
                <a:moveTo>
                  <a:pt x="728506" y="226088"/>
                </a:moveTo>
                <a:cubicBezTo>
                  <a:pt x="741982" y="225246"/>
                  <a:pt x="725702" y="199213"/>
                  <a:pt x="723482" y="185895"/>
                </a:cubicBezTo>
                <a:cubicBezTo>
                  <a:pt x="722347" y="179084"/>
                  <a:pt x="722287" y="171543"/>
                  <a:pt x="718457" y="165798"/>
                </a:cubicBezTo>
                <a:cubicBezTo>
                  <a:pt x="715108" y="160774"/>
                  <a:pt x="707929" y="159726"/>
                  <a:pt x="703385" y="155750"/>
                </a:cubicBezTo>
                <a:cubicBezTo>
                  <a:pt x="694473" y="147952"/>
                  <a:pt x="684833" y="140482"/>
                  <a:pt x="678264" y="130629"/>
                </a:cubicBezTo>
                <a:cubicBezTo>
                  <a:pt x="668382" y="115805"/>
                  <a:pt x="667653" y="112576"/>
                  <a:pt x="653143" y="100484"/>
                </a:cubicBezTo>
                <a:cubicBezTo>
                  <a:pt x="648504" y="96618"/>
                  <a:pt x="642786" y="94207"/>
                  <a:pt x="638071" y="90435"/>
                </a:cubicBezTo>
                <a:cubicBezTo>
                  <a:pt x="625024" y="79997"/>
                  <a:pt x="630342" y="78069"/>
                  <a:pt x="612950" y="70339"/>
                </a:cubicBezTo>
                <a:cubicBezTo>
                  <a:pt x="603271" y="66037"/>
                  <a:pt x="591618" y="66165"/>
                  <a:pt x="582805" y="60290"/>
                </a:cubicBezTo>
                <a:cubicBezTo>
                  <a:pt x="568070" y="50467"/>
                  <a:pt x="569300" y="49378"/>
                  <a:pt x="552660" y="45218"/>
                </a:cubicBezTo>
                <a:cubicBezTo>
                  <a:pt x="544375" y="43147"/>
                  <a:pt x="535823" y="42265"/>
                  <a:pt x="527539" y="40194"/>
                </a:cubicBezTo>
                <a:cubicBezTo>
                  <a:pt x="522401" y="38909"/>
                  <a:pt x="517604" y="36454"/>
                  <a:pt x="512466" y="35169"/>
                </a:cubicBezTo>
                <a:cubicBezTo>
                  <a:pt x="504182" y="33098"/>
                  <a:pt x="495584" y="32392"/>
                  <a:pt x="487345" y="30145"/>
                </a:cubicBezTo>
                <a:cubicBezTo>
                  <a:pt x="477126" y="27358"/>
                  <a:pt x="467648" y="21838"/>
                  <a:pt x="457200" y="20097"/>
                </a:cubicBezTo>
                <a:cubicBezTo>
                  <a:pt x="433499" y="16147"/>
                  <a:pt x="427953" y="16047"/>
                  <a:pt x="406959" y="10048"/>
                </a:cubicBezTo>
                <a:cubicBezTo>
                  <a:pt x="401867" y="8593"/>
                  <a:pt x="397079" y="6063"/>
                  <a:pt x="391886" y="5024"/>
                </a:cubicBezTo>
                <a:cubicBezTo>
                  <a:pt x="380274" y="2702"/>
                  <a:pt x="368440" y="1675"/>
                  <a:pt x="356717" y="0"/>
                </a:cubicBezTo>
                <a:cubicBezTo>
                  <a:pt x="306475" y="1675"/>
                  <a:pt x="256088" y="849"/>
                  <a:pt x="205992" y="5024"/>
                </a:cubicBezTo>
                <a:cubicBezTo>
                  <a:pt x="174881" y="7617"/>
                  <a:pt x="181944" y="14536"/>
                  <a:pt x="160774" y="25121"/>
                </a:cubicBezTo>
                <a:cubicBezTo>
                  <a:pt x="150476" y="30270"/>
                  <a:pt x="130134" y="33258"/>
                  <a:pt x="120581" y="35169"/>
                </a:cubicBezTo>
                <a:cubicBezTo>
                  <a:pt x="86029" y="58204"/>
                  <a:pt x="101892" y="51447"/>
                  <a:pt x="75363" y="60290"/>
                </a:cubicBezTo>
                <a:cubicBezTo>
                  <a:pt x="70339" y="63640"/>
                  <a:pt x="64062" y="65624"/>
                  <a:pt x="60290" y="70339"/>
                </a:cubicBezTo>
                <a:cubicBezTo>
                  <a:pt x="57281" y="74100"/>
                  <a:pt x="51075" y="103564"/>
                  <a:pt x="50242" y="105508"/>
                </a:cubicBezTo>
                <a:cubicBezTo>
                  <a:pt x="47864" y="111058"/>
                  <a:pt x="43543" y="115556"/>
                  <a:pt x="40194" y="120580"/>
                </a:cubicBezTo>
                <a:cubicBezTo>
                  <a:pt x="38519" y="130628"/>
                  <a:pt x="37380" y="140781"/>
                  <a:pt x="35170" y="150725"/>
                </a:cubicBezTo>
                <a:cubicBezTo>
                  <a:pt x="34021" y="155895"/>
                  <a:pt x="31430" y="160660"/>
                  <a:pt x="30145" y="165798"/>
                </a:cubicBezTo>
                <a:cubicBezTo>
                  <a:pt x="28074" y="174082"/>
                  <a:pt x="26973" y="182583"/>
                  <a:pt x="25121" y="190919"/>
                </a:cubicBezTo>
                <a:cubicBezTo>
                  <a:pt x="25084" y="191086"/>
                  <a:pt x="17471" y="223690"/>
                  <a:pt x="15073" y="226088"/>
                </a:cubicBezTo>
                <a:cubicBezTo>
                  <a:pt x="11328" y="229833"/>
                  <a:pt x="4737" y="228744"/>
                  <a:pt x="0" y="231112"/>
                </a:cubicBezTo>
                <a:lnTo>
                  <a:pt x="0" y="231112"/>
                </a:lnTo>
                <a:lnTo>
                  <a:pt x="0" y="231112"/>
                </a:lnTo>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3" name="Freeform 102"/>
          <p:cNvSpPr/>
          <p:nvPr/>
        </p:nvSpPr>
        <p:spPr bwMode="auto">
          <a:xfrm>
            <a:off x="8308551" y="4862583"/>
            <a:ext cx="416410" cy="7312"/>
          </a:xfrm>
          <a:custGeom>
            <a:avLst/>
            <a:gdLst>
              <a:gd name="connsiteX0" fmla="*/ 726510 w 726510"/>
              <a:gd name="connsiteY0" fmla="*/ 10021 h 12526"/>
              <a:gd name="connsiteX1" fmla="*/ 491020 w 726510"/>
              <a:gd name="connsiteY1" fmla="*/ 0 h 12526"/>
              <a:gd name="connsiteX2" fmla="*/ 353234 w 726510"/>
              <a:gd name="connsiteY2" fmla="*/ 7516 h 12526"/>
              <a:gd name="connsiteX3" fmla="*/ 157828 w 726510"/>
              <a:gd name="connsiteY3" fmla="*/ 12526 h 12526"/>
              <a:gd name="connsiteX4" fmla="*/ 0 w 726510"/>
              <a:gd name="connsiteY4" fmla="*/ 10021 h 1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10" h="12526">
                <a:moveTo>
                  <a:pt x="726510" y="10021"/>
                </a:moveTo>
                <a:lnTo>
                  <a:pt x="491020" y="0"/>
                </a:lnTo>
                <a:lnTo>
                  <a:pt x="353234" y="7516"/>
                </a:lnTo>
                <a:lnTo>
                  <a:pt x="157828" y="12526"/>
                </a:lnTo>
                <a:lnTo>
                  <a:pt x="0" y="10021"/>
                </a:lnTo>
              </a:path>
            </a:pathLst>
          </a:custGeom>
          <a:solidFill>
            <a:schemeClr val="accent1"/>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04" name="TextBox 103"/>
          <p:cNvSpPr txBox="1"/>
          <p:nvPr/>
        </p:nvSpPr>
        <p:spPr>
          <a:xfrm>
            <a:off x="8051755" y="4103036"/>
            <a:ext cx="308098" cy="369332"/>
          </a:xfrm>
          <a:prstGeom prst="rect">
            <a:avLst/>
          </a:prstGeom>
          <a:noFill/>
          <a:ln>
            <a:noFill/>
          </a:ln>
        </p:spPr>
        <p:txBody>
          <a:bodyPr wrap="none" rtlCol="0">
            <a:spAutoFit/>
          </a:bodyPr>
          <a:lstStyle/>
          <a:p>
            <a:pPr algn="ctr"/>
            <a:r>
              <a:rPr lang="en-US" sz="1800" b="1" dirty="0">
                <a:latin typeface="Comic Sans MS" pitchFamily="66" charset="0"/>
              </a:rPr>
              <a:t>P</a:t>
            </a:r>
          </a:p>
        </p:txBody>
      </p:sp>
      <p:sp>
        <p:nvSpPr>
          <p:cNvPr id="105" name="TextBox 104"/>
          <p:cNvSpPr txBox="1"/>
          <p:nvPr/>
        </p:nvSpPr>
        <p:spPr>
          <a:xfrm>
            <a:off x="8468346" y="4386752"/>
            <a:ext cx="344966" cy="369332"/>
          </a:xfrm>
          <a:prstGeom prst="rect">
            <a:avLst/>
          </a:prstGeom>
          <a:noFill/>
          <a:ln>
            <a:noFill/>
          </a:ln>
        </p:spPr>
        <p:txBody>
          <a:bodyPr wrap="none" rtlCol="0">
            <a:spAutoFit/>
          </a:bodyPr>
          <a:lstStyle/>
          <a:p>
            <a:pPr algn="ctr"/>
            <a:r>
              <a:rPr lang="en-US" sz="1800" b="1" dirty="0">
                <a:latin typeface="Comic Sans MS" pitchFamily="66" charset="0"/>
              </a:rPr>
              <a:t>T</a:t>
            </a:r>
          </a:p>
        </p:txBody>
      </p:sp>
      <p:sp>
        <p:nvSpPr>
          <p:cNvPr id="106" name="Freeform 105"/>
          <p:cNvSpPr/>
          <p:nvPr/>
        </p:nvSpPr>
        <p:spPr>
          <a:xfrm>
            <a:off x="4882089" y="3639121"/>
            <a:ext cx="933719" cy="2330610"/>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150" name="Group 149"/>
          <p:cNvGrpSpPr/>
          <p:nvPr/>
        </p:nvGrpSpPr>
        <p:grpSpPr>
          <a:xfrm>
            <a:off x="4978067" y="3818954"/>
            <a:ext cx="742478" cy="388781"/>
            <a:chOff x="4978067" y="3530922"/>
            <a:chExt cx="742478" cy="388781"/>
          </a:xfrm>
        </p:grpSpPr>
        <p:sp>
          <p:nvSpPr>
            <p:cNvPr id="107" name="Freeform 106"/>
            <p:cNvSpPr/>
            <p:nvPr/>
          </p:nvSpPr>
          <p:spPr>
            <a:xfrm rot="10800000">
              <a:off x="4978067" y="3544292"/>
              <a:ext cx="742478" cy="373335"/>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8" name="Freeform 107"/>
            <p:cNvSpPr/>
            <p:nvPr/>
          </p:nvSpPr>
          <p:spPr>
            <a:xfrm>
              <a:off x="5058348" y="3549435"/>
              <a:ext cx="23469" cy="357925"/>
            </a:xfrm>
            <a:custGeom>
              <a:avLst/>
              <a:gdLst>
                <a:gd name="connsiteX0" fmla="*/ 0 w 40947"/>
                <a:gd name="connsiteY0" fmla="*/ 0 h 613124"/>
                <a:gd name="connsiteX1" fmla="*/ 0 w 40947"/>
                <a:gd name="connsiteY1" fmla="*/ 0 h 613124"/>
                <a:gd name="connsiteX2" fmla="*/ 15857 w 40947"/>
                <a:gd name="connsiteY2" fmla="*/ 613124 h 613124"/>
                <a:gd name="connsiteX3" fmla="*/ 15857 w 40947"/>
                <a:gd name="connsiteY3" fmla="*/ 613124 h 613124"/>
              </a:gdLst>
              <a:ahLst/>
              <a:cxnLst>
                <a:cxn ang="0">
                  <a:pos x="connsiteX0" y="connsiteY0"/>
                </a:cxn>
                <a:cxn ang="0">
                  <a:pos x="connsiteX1" y="connsiteY1"/>
                </a:cxn>
                <a:cxn ang="0">
                  <a:pos x="connsiteX2" y="connsiteY2"/>
                </a:cxn>
                <a:cxn ang="0">
                  <a:pos x="connsiteX3" y="connsiteY3"/>
                </a:cxn>
              </a:cxnLst>
              <a:rect l="l" t="t" r="r" b="b"/>
              <a:pathLst>
                <a:path w="40947" h="613124">
                  <a:moveTo>
                    <a:pt x="0" y="0"/>
                  </a:moveTo>
                  <a:lnTo>
                    <a:pt x="0" y="0"/>
                  </a:lnTo>
                  <a:cubicBezTo>
                    <a:pt x="40947" y="272977"/>
                    <a:pt x="15857" y="70080"/>
                    <a:pt x="15857" y="613124"/>
                  </a:cubicBezTo>
                  <a:lnTo>
                    <a:pt x="15857" y="613124"/>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09" name="Freeform 108"/>
            <p:cNvSpPr/>
            <p:nvPr/>
          </p:nvSpPr>
          <p:spPr>
            <a:xfrm>
              <a:off x="5140145" y="3552521"/>
              <a:ext cx="9089" cy="357925"/>
            </a:xfrm>
            <a:custGeom>
              <a:avLst/>
              <a:gdLst>
                <a:gd name="connsiteX0" fmla="*/ 15857 w 15857"/>
                <a:gd name="connsiteY0" fmla="*/ 0 h 613123"/>
                <a:gd name="connsiteX1" fmla="*/ 15857 w 15857"/>
                <a:gd name="connsiteY1" fmla="*/ 0 h 613123"/>
                <a:gd name="connsiteX2" fmla="*/ 10571 w 15857"/>
                <a:gd name="connsiteY2" fmla="*/ 354132 h 613123"/>
                <a:gd name="connsiteX3" fmla="*/ 5285 w 15857"/>
                <a:gd name="connsiteY3" fmla="*/ 369988 h 613123"/>
                <a:gd name="connsiteX4" fmla="*/ 0 w 15857"/>
                <a:gd name="connsiteY4" fmla="*/ 396416 h 613123"/>
                <a:gd name="connsiteX5" fmla="*/ 5285 w 15857"/>
                <a:gd name="connsiteY5" fmla="*/ 613123 h 613123"/>
                <a:gd name="connsiteX6" fmla="*/ 5285 w 15857"/>
                <a:gd name="connsiteY6" fmla="*/ 613123 h 6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7" h="613123">
                  <a:moveTo>
                    <a:pt x="15857" y="0"/>
                  </a:moveTo>
                  <a:lnTo>
                    <a:pt x="15857" y="0"/>
                  </a:lnTo>
                  <a:cubicBezTo>
                    <a:pt x="14095" y="118044"/>
                    <a:pt x="13943" y="236123"/>
                    <a:pt x="10571" y="354132"/>
                  </a:cubicBezTo>
                  <a:cubicBezTo>
                    <a:pt x="10412" y="359701"/>
                    <a:pt x="6636" y="364583"/>
                    <a:pt x="5285" y="369988"/>
                  </a:cubicBezTo>
                  <a:cubicBezTo>
                    <a:pt x="3106" y="378704"/>
                    <a:pt x="1762" y="387607"/>
                    <a:pt x="0" y="396416"/>
                  </a:cubicBezTo>
                  <a:lnTo>
                    <a:pt x="5285" y="613123"/>
                  </a:lnTo>
                  <a:lnTo>
                    <a:pt x="5285" y="613123"/>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10" name="Freeform 109"/>
            <p:cNvSpPr/>
            <p:nvPr/>
          </p:nvSpPr>
          <p:spPr>
            <a:xfrm>
              <a:off x="5236679" y="3549435"/>
              <a:ext cx="3438" cy="364096"/>
            </a:xfrm>
            <a:custGeom>
              <a:avLst/>
              <a:gdLst>
                <a:gd name="connsiteX0" fmla="*/ 5999 w 5999"/>
                <a:gd name="connsiteY0" fmla="*/ 0 h 623695"/>
                <a:gd name="connsiteX1" fmla="*/ 5999 w 5999"/>
                <a:gd name="connsiteY1" fmla="*/ 0 h 623695"/>
                <a:gd name="connsiteX2" fmla="*/ 713 w 5999"/>
                <a:gd name="connsiteY2" fmla="*/ 623695 h 623695"/>
                <a:gd name="connsiteX3" fmla="*/ 713 w 5999"/>
                <a:gd name="connsiteY3" fmla="*/ 623695 h 623695"/>
              </a:gdLst>
              <a:ahLst/>
              <a:cxnLst>
                <a:cxn ang="0">
                  <a:pos x="connsiteX0" y="connsiteY0"/>
                </a:cxn>
                <a:cxn ang="0">
                  <a:pos x="connsiteX1" y="connsiteY1"/>
                </a:cxn>
                <a:cxn ang="0">
                  <a:pos x="connsiteX2" y="connsiteY2"/>
                </a:cxn>
                <a:cxn ang="0">
                  <a:pos x="connsiteX3" y="connsiteY3"/>
                </a:cxn>
              </a:cxnLst>
              <a:rect l="l" t="t" r="r" b="b"/>
              <a:pathLst>
                <a:path w="5999" h="623695">
                  <a:moveTo>
                    <a:pt x="5999" y="0"/>
                  </a:moveTo>
                  <a:lnTo>
                    <a:pt x="5999" y="0"/>
                  </a:lnTo>
                  <a:cubicBezTo>
                    <a:pt x="0" y="503885"/>
                    <a:pt x="713" y="295980"/>
                    <a:pt x="713" y="623695"/>
                  </a:cubicBezTo>
                  <a:lnTo>
                    <a:pt x="713" y="623695"/>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11" name="Freeform 110"/>
            <p:cNvSpPr/>
            <p:nvPr/>
          </p:nvSpPr>
          <p:spPr>
            <a:xfrm>
              <a:off x="5314805" y="3552521"/>
              <a:ext cx="7110" cy="357925"/>
            </a:xfrm>
            <a:custGeom>
              <a:avLst/>
              <a:gdLst>
                <a:gd name="connsiteX0" fmla="*/ 12404 w 12404"/>
                <a:gd name="connsiteY0" fmla="*/ 0 h 613123"/>
                <a:gd name="connsiteX1" fmla="*/ 12404 w 12404"/>
                <a:gd name="connsiteY1" fmla="*/ 0 h 613123"/>
                <a:gd name="connsiteX2" fmla="*/ 7118 w 12404"/>
                <a:gd name="connsiteY2" fmla="*/ 613123 h 613123"/>
                <a:gd name="connsiteX3" fmla="*/ 7118 w 12404"/>
                <a:gd name="connsiteY3" fmla="*/ 613123 h 613123"/>
              </a:gdLst>
              <a:ahLst/>
              <a:cxnLst>
                <a:cxn ang="0">
                  <a:pos x="connsiteX0" y="connsiteY0"/>
                </a:cxn>
                <a:cxn ang="0">
                  <a:pos x="connsiteX1" y="connsiteY1"/>
                </a:cxn>
                <a:cxn ang="0">
                  <a:pos x="connsiteX2" y="connsiteY2"/>
                </a:cxn>
                <a:cxn ang="0">
                  <a:pos x="connsiteX3" y="connsiteY3"/>
                </a:cxn>
              </a:cxnLst>
              <a:rect l="l" t="t" r="r" b="b"/>
              <a:pathLst>
                <a:path w="12404" h="613123">
                  <a:moveTo>
                    <a:pt x="12404" y="0"/>
                  </a:moveTo>
                  <a:lnTo>
                    <a:pt x="12404" y="0"/>
                  </a:lnTo>
                  <a:cubicBezTo>
                    <a:pt x="0" y="285264"/>
                    <a:pt x="7118" y="81006"/>
                    <a:pt x="7118" y="613123"/>
                  </a:cubicBezTo>
                  <a:lnTo>
                    <a:pt x="7118" y="613123"/>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12" name="Freeform 111"/>
            <p:cNvSpPr/>
            <p:nvPr/>
          </p:nvSpPr>
          <p:spPr>
            <a:xfrm>
              <a:off x="5412799" y="3555606"/>
              <a:ext cx="0" cy="361011"/>
            </a:xfrm>
            <a:custGeom>
              <a:avLst/>
              <a:gdLst>
                <a:gd name="connsiteX0" fmla="*/ 0 w 0"/>
                <a:gd name="connsiteY0" fmla="*/ 0 h 618410"/>
                <a:gd name="connsiteX1" fmla="*/ 0 w 0"/>
                <a:gd name="connsiteY1" fmla="*/ 0 h 618410"/>
                <a:gd name="connsiteX2" fmla="*/ 0 w 0"/>
                <a:gd name="connsiteY2" fmla="*/ 618410 h 618410"/>
                <a:gd name="connsiteX3" fmla="*/ 0 w 0"/>
                <a:gd name="connsiteY3" fmla="*/ 618410 h 618410"/>
              </a:gdLst>
              <a:ahLst/>
              <a:cxnLst>
                <a:cxn ang="0">
                  <a:pos x="connsiteX0" y="connsiteY0"/>
                </a:cxn>
                <a:cxn ang="0">
                  <a:pos x="connsiteX1" y="connsiteY1"/>
                </a:cxn>
                <a:cxn ang="0">
                  <a:pos x="connsiteX2" y="connsiteY2"/>
                </a:cxn>
                <a:cxn ang="0">
                  <a:pos x="connsiteX3" y="connsiteY3"/>
                </a:cxn>
              </a:cxnLst>
              <a:rect l="l" t="t" r="r" b="b"/>
              <a:pathLst>
                <a:path h="618410">
                  <a:moveTo>
                    <a:pt x="0" y="0"/>
                  </a:moveTo>
                  <a:lnTo>
                    <a:pt x="0" y="0"/>
                  </a:lnTo>
                  <a:lnTo>
                    <a:pt x="0" y="618410"/>
                  </a:lnTo>
                  <a:lnTo>
                    <a:pt x="0" y="618410"/>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13" name="Freeform 112"/>
            <p:cNvSpPr/>
            <p:nvPr/>
          </p:nvSpPr>
          <p:spPr>
            <a:xfrm>
              <a:off x="5503684" y="3552521"/>
              <a:ext cx="33397" cy="367182"/>
            </a:xfrm>
            <a:custGeom>
              <a:avLst/>
              <a:gdLst>
                <a:gd name="connsiteX0" fmla="*/ 0 w 58267"/>
                <a:gd name="connsiteY0" fmla="*/ 628980 h 628980"/>
                <a:gd name="connsiteX1" fmla="*/ 0 w 58267"/>
                <a:gd name="connsiteY1" fmla="*/ 628980 h 628980"/>
                <a:gd name="connsiteX2" fmla="*/ 31713 w 58267"/>
                <a:gd name="connsiteY2" fmla="*/ 290705 h 628980"/>
                <a:gd name="connsiteX3" fmla="*/ 21142 w 58267"/>
                <a:gd name="connsiteY3" fmla="*/ 163852 h 628980"/>
                <a:gd name="connsiteX4" fmla="*/ 10571 w 58267"/>
                <a:gd name="connsiteY4" fmla="*/ 100425 h 628980"/>
                <a:gd name="connsiteX5" fmla="*/ 5285 w 58267"/>
                <a:gd name="connsiteY5" fmla="*/ 0 h 628980"/>
                <a:gd name="connsiteX6" fmla="*/ 5285 w 58267"/>
                <a:gd name="connsiteY6" fmla="*/ 0 h 62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67" h="628980">
                  <a:moveTo>
                    <a:pt x="0" y="628980"/>
                  </a:moveTo>
                  <a:lnTo>
                    <a:pt x="0" y="628980"/>
                  </a:lnTo>
                  <a:cubicBezTo>
                    <a:pt x="58267" y="445855"/>
                    <a:pt x="40104" y="546645"/>
                    <a:pt x="31713" y="290705"/>
                  </a:cubicBezTo>
                  <a:cubicBezTo>
                    <a:pt x="25007" y="86163"/>
                    <a:pt x="33257" y="248650"/>
                    <a:pt x="21142" y="163852"/>
                  </a:cubicBezTo>
                  <a:cubicBezTo>
                    <a:pt x="12290" y="101890"/>
                    <a:pt x="21931" y="134510"/>
                    <a:pt x="10571" y="100425"/>
                  </a:cubicBezTo>
                  <a:lnTo>
                    <a:pt x="5285" y="0"/>
                  </a:lnTo>
                  <a:lnTo>
                    <a:pt x="5285" y="0"/>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14" name="Freeform 113"/>
            <p:cNvSpPr/>
            <p:nvPr/>
          </p:nvSpPr>
          <p:spPr>
            <a:xfrm>
              <a:off x="5585480" y="3530922"/>
              <a:ext cx="6892" cy="376439"/>
            </a:xfrm>
            <a:custGeom>
              <a:avLst/>
              <a:gdLst>
                <a:gd name="connsiteX0" fmla="*/ 0 w 12024"/>
                <a:gd name="connsiteY0" fmla="*/ 644837 h 644837"/>
                <a:gd name="connsiteX1" fmla="*/ 0 w 12024"/>
                <a:gd name="connsiteY1" fmla="*/ 644837 h 644837"/>
                <a:gd name="connsiteX2" fmla="*/ 10571 w 12024"/>
                <a:gd name="connsiteY2" fmla="*/ 523269 h 644837"/>
                <a:gd name="connsiteX3" fmla="*/ 5285 w 12024"/>
                <a:gd name="connsiteY3" fmla="*/ 0 h 644837"/>
                <a:gd name="connsiteX4" fmla="*/ 5285 w 12024"/>
                <a:gd name="connsiteY4" fmla="*/ 0 h 644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4" h="644837">
                  <a:moveTo>
                    <a:pt x="0" y="644837"/>
                  </a:moveTo>
                  <a:lnTo>
                    <a:pt x="0" y="644837"/>
                  </a:lnTo>
                  <a:cubicBezTo>
                    <a:pt x="3524" y="604314"/>
                    <a:pt x="10232" y="563943"/>
                    <a:pt x="10571" y="523269"/>
                  </a:cubicBezTo>
                  <a:cubicBezTo>
                    <a:pt x="12024" y="348843"/>
                    <a:pt x="5285" y="174432"/>
                    <a:pt x="5285" y="0"/>
                  </a:cubicBezTo>
                  <a:lnTo>
                    <a:pt x="5285" y="0"/>
                  </a:lnTo>
                </a:path>
              </a:pathLst>
            </a:cu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sp>
        <p:nvSpPr>
          <p:cNvPr id="115" name="TextBox 114"/>
          <p:cNvSpPr txBox="1"/>
          <p:nvPr/>
        </p:nvSpPr>
        <p:spPr>
          <a:xfrm>
            <a:off x="4602733" y="5923050"/>
            <a:ext cx="1518364" cy="307777"/>
          </a:xfrm>
          <a:prstGeom prst="rect">
            <a:avLst/>
          </a:prstGeom>
          <a:noFill/>
        </p:spPr>
        <p:txBody>
          <a:bodyPr wrap="none" rtlCol="0">
            <a:spAutoFit/>
          </a:bodyPr>
          <a:lstStyle/>
          <a:p>
            <a:pPr algn="ctr"/>
            <a:r>
              <a:rPr lang="en-US" sz="1400" b="1" dirty="0">
                <a:latin typeface="Comic Sans MS" pitchFamily="66" charset="0"/>
              </a:rPr>
              <a:t>CONTROLLERS</a:t>
            </a:r>
          </a:p>
        </p:txBody>
      </p:sp>
      <p:sp>
        <p:nvSpPr>
          <p:cNvPr id="116" name="TextBox 115"/>
          <p:cNvSpPr txBox="1"/>
          <p:nvPr/>
        </p:nvSpPr>
        <p:spPr>
          <a:xfrm>
            <a:off x="4605074" y="6098038"/>
            <a:ext cx="1564851" cy="307777"/>
          </a:xfrm>
          <a:prstGeom prst="rect">
            <a:avLst/>
          </a:prstGeom>
          <a:noFill/>
        </p:spPr>
        <p:txBody>
          <a:bodyPr wrap="none" rtlCol="0">
            <a:spAutoFit/>
          </a:bodyPr>
          <a:lstStyle/>
          <a:p>
            <a:pPr algn="ctr"/>
            <a:r>
              <a:rPr lang="en-US" sz="1400" b="1" dirty="0">
                <a:latin typeface="Comic Sans MS" pitchFamily="66" charset="0"/>
              </a:rPr>
              <a:t>&amp; INTERFACES</a:t>
            </a:r>
          </a:p>
        </p:txBody>
      </p:sp>
      <p:sp>
        <p:nvSpPr>
          <p:cNvPr id="117" name="TextBox 116"/>
          <p:cNvSpPr txBox="1"/>
          <p:nvPr/>
        </p:nvSpPr>
        <p:spPr>
          <a:xfrm>
            <a:off x="4639321" y="6289575"/>
            <a:ext cx="1462260" cy="307777"/>
          </a:xfrm>
          <a:prstGeom prst="rect">
            <a:avLst/>
          </a:prstGeom>
          <a:noFill/>
        </p:spPr>
        <p:txBody>
          <a:bodyPr wrap="none" rtlCol="0">
            <a:spAutoFit/>
          </a:bodyPr>
          <a:lstStyle/>
          <a:p>
            <a:pPr algn="ctr"/>
            <a:r>
              <a:rPr lang="en-US" sz="1400" b="1" dirty="0">
                <a:latin typeface="Comic Sans MS" pitchFamily="66" charset="0"/>
              </a:rPr>
              <a:t>WITH POWER</a:t>
            </a:r>
          </a:p>
        </p:txBody>
      </p:sp>
      <p:sp>
        <p:nvSpPr>
          <p:cNvPr id="118" name="Freeform 117"/>
          <p:cNvSpPr/>
          <p:nvPr/>
        </p:nvSpPr>
        <p:spPr>
          <a:xfrm rot="10800000">
            <a:off x="7514057" y="5203387"/>
            <a:ext cx="467709" cy="686917"/>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9" name="TextBox 118"/>
          <p:cNvSpPr txBox="1"/>
          <p:nvPr/>
        </p:nvSpPr>
        <p:spPr>
          <a:xfrm>
            <a:off x="7592653" y="5845820"/>
            <a:ext cx="417101" cy="307777"/>
          </a:xfrm>
          <a:prstGeom prst="rect">
            <a:avLst/>
          </a:prstGeom>
          <a:noFill/>
          <a:ln>
            <a:noFill/>
          </a:ln>
        </p:spPr>
        <p:txBody>
          <a:bodyPr wrap="none" rtlCol="0">
            <a:spAutoFit/>
          </a:bodyPr>
          <a:lstStyle/>
          <a:p>
            <a:pPr algn="ctr"/>
            <a:r>
              <a:rPr lang="en-US" sz="1400" b="1" dirty="0">
                <a:latin typeface="Comic Sans MS" pitchFamily="66" charset="0"/>
              </a:rPr>
              <a:t>JB</a:t>
            </a:r>
          </a:p>
        </p:txBody>
      </p:sp>
      <p:sp>
        <p:nvSpPr>
          <p:cNvPr id="120" name="Freeform 119"/>
          <p:cNvSpPr/>
          <p:nvPr/>
        </p:nvSpPr>
        <p:spPr>
          <a:xfrm rot="10800000">
            <a:off x="7514057" y="3857144"/>
            <a:ext cx="469685" cy="686917"/>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1" name="Freeform 120"/>
          <p:cNvSpPr/>
          <p:nvPr/>
        </p:nvSpPr>
        <p:spPr>
          <a:xfrm rot="10800000">
            <a:off x="7685928" y="3901628"/>
            <a:ext cx="131026" cy="597950"/>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2" name="TextBox 121"/>
          <p:cNvSpPr txBox="1"/>
          <p:nvPr/>
        </p:nvSpPr>
        <p:spPr>
          <a:xfrm>
            <a:off x="7594628" y="4499577"/>
            <a:ext cx="417101" cy="307777"/>
          </a:xfrm>
          <a:prstGeom prst="rect">
            <a:avLst/>
          </a:prstGeom>
          <a:noFill/>
          <a:ln>
            <a:noFill/>
          </a:ln>
        </p:spPr>
        <p:txBody>
          <a:bodyPr wrap="none" rtlCol="0">
            <a:spAutoFit/>
          </a:bodyPr>
          <a:lstStyle/>
          <a:p>
            <a:pPr algn="ctr"/>
            <a:r>
              <a:rPr lang="en-US" sz="1400" b="1" dirty="0">
                <a:latin typeface="Comic Sans MS" pitchFamily="66" charset="0"/>
              </a:rPr>
              <a:t>JB</a:t>
            </a:r>
          </a:p>
        </p:txBody>
      </p:sp>
      <p:sp>
        <p:nvSpPr>
          <p:cNvPr id="123" name="Freeform 122"/>
          <p:cNvSpPr/>
          <p:nvPr/>
        </p:nvSpPr>
        <p:spPr bwMode="auto">
          <a:xfrm>
            <a:off x="7595848" y="4097835"/>
            <a:ext cx="92810" cy="47886"/>
          </a:xfrm>
          <a:custGeom>
            <a:avLst/>
            <a:gdLst>
              <a:gd name="connsiteX0" fmla="*/ 161925 w 161925"/>
              <a:gd name="connsiteY0" fmla="*/ 0 h 194258"/>
              <a:gd name="connsiteX1" fmla="*/ 161925 w 161925"/>
              <a:gd name="connsiteY1" fmla="*/ 0 h 194258"/>
              <a:gd name="connsiteX2" fmla="*/ 130968 w 161925"/>
              <a:gd name="connsiteY2" fmla="*/ 19050 h 194258"/>
              <a:gd name="connsiteX3" fmla="*/ 126206 w 161925"/>
              <a:gd name="connsiteY3" fmla="*/ 30956 h 194258"/>
              <a:gd name="connsiteX4" fmla="*/ 119062 w 161925"/>
              <a:gd name="connsiteY4" fmla="*/ 54769 h 194258"/>
              <a:gd name="connsiteX5" fmla="*/ 116681 w 161925"/>
              <a:gd name="connsiteY5" fmla="*/ 135731 h 194258"/>
              <a:gd name="connsiteX6" fmla="*/ 114300 w 161925"/>
              <a:gd name="connsiteY6" fmla="*/ 145256 h 194258"/>
              <a:gd name="connsiteX7" fmla="*/ 104775 w 161925"/>
              <a:gd name="connsiteY7" fmla="*/ 169069 h 194258"/>
              <a:gd name="connsiteX8" fmla="*/ 95250 w 161925"/>
              <a:gd name="connsiteY8" fmla="*/ 180975 h 194258"/>
              <a:gd name="connsiteX9" fmla="*/ 90487 w 161925"/>
              <a:gd name="connsiteY9" fmla="*/ 188119 h 194258"/>
              <a:gd name="connsiteX10" fmla="*/ 78581 w 161925"/>
              <a:gd name="connsiteY10" fmla="*/ 192881 h 194258"/>
              <a:gd name="connsiteX11" fmla="*/ 0 w 161925"/>
              <a:gd name="connsiteY11" fmla="*/ 192881 h 194258"/>
              <a:gd name="connsiteX12" fmla="*/ 0 w 161925"/>
              <a:gd name="connsiteY12" fmla="*/ 192881 h 19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925" h="194258">
                <a:moveTo>
                  <a:pt x="161925" y="0"/>
                </a:moveTo>
                <a:lnTo>
                  <a:pt x="161925" y="0"/>
                </a:lnTo>
                <a:cubicBezTo>
                  <a:pt x="151606" y="6350"/>
                  <a:pt x="140124" y="11115"/>
                  <a:pt x="130968" y="19050"/>
                </a:cubicBezTo>
                <a:cubicBezTo>
                  <a:pt x="127738" y="21849"/>
                  <a:pt x="127667" y="26939"/>
                  <a:pt x="126206" y="30956"/>
                </a:cubicBezTo>
                <a:cubicBezTo>
                  <a:pt x="121566" y="43716"/>
                  <a:pt x="121906" y="43394"/>
                  <a:pt x="119062" y="54769"/>
                </a:cubicBezTo>
                <a:cubicBezTo>
                  <a:pt x="118268" y="81756"/>
                  <a:pt x="118100" y="108769"/>
                  <a:pt x="116681" y="135731"/>
                </a:cubicBezTo>
                <a:cubicBezTo>
                  <a:pt x="116509" y="138999"/>
                  <a:pt x="115401" y="142174"/>
                  <a:pt x="114300" y="145256"/>
                </a:cubicBezTo>
                <a:cubicBezTo>
                  <a:pt x="111425" y="153307"/>
                  <a:pt x="107479" y="160959"/>
                  <a:pt x="104775" y="169069"/>
                </a:cubicBezTo>
                <a:cubicBezTo>
                  <a:pt x="101488" y="178927"/>
                  <a:pt x="104481" y="174820"/>
                  <a:pt x="95250" y="180975"/>
                </a:cubicBezTo>
                <a:cubicBezTo>
                  <a:pt x="93662" y="183356"/>
                  <a:pt x="92816" y="186455"/>
                  <a:pt x="90487" y="188119"/>
                </a:cubicBezTo>
                <a:cubicBezTo>
                  <a:pt x="87009" y="190603"/>
                  <a:pt x="82849" y="192656"/>
                  <a:pt x="78581" y="192881"/>
                </a:cubicBezTo>
                <a:cubicBezTo>
                  <a:pt x="52424" y="194258"/>
                  <a:pt x="26194" y="192881"/>
                  <a:pt x="0" y="192881"/>
                </a:cubicBezTo>
                <a:lnTo>
                  <a:pt x="0" y="192881"/>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24" name="Freeform 123"/>
          <p:cNvSpPr/>
          <p:nvPr/>
        </p:nvSpPr>
        <p:spPr bwMode="auto">
          <a:xfrm>
            <a:off x="7593515" y="4144150"/>
            <a:ext cx="91048" cy="89916"/>
          </a:xfrm>
          <a:custGeom>
            <a:avLst/>
            <a:gdLst>
              <a:gd name="connsiteX0" fmla="*/ 147638 w 147638"/>
              <a:gd name="connsiteY0" fmla="*/ 38100 h 38100"/>
              <a:gd name="connsiteX1" fmla="*/ 147638 w 147638"/>
              <a:gd name="connsiteY1" fmla="*/ 38100 h 38100"/>
              <a:gd name="connsiteX2" fmla="*/ 104775 w 147638"/>
              <a:gd name="connsiteY2" fmla="*/ 30957 h 38100"/>
              <a:gd name="connsiteX3" fmla="*/ 88107 w 147638"/>
              <a:gd name="connsiteY3" fmla="*/ 28575 h 38100"/>
              <a:gd name="connsiteX4" fmla="*/ 54769 w 147638"/>
              <a:gd name="connsiteY4" fmla="*/ 21432 h 38100"/>
              <a:gd name="connsiteX5" fmla="*/ 47625 w 147638"/>
              <a:gd name="connsiteY5" fmla="*/ 19050 h 38100"/>
              <a:gd name="connsiteX6" fmla="*/ 35719 w 147638"/>
              <a:gd name="connsiteY6" fmla="*/ 11907 h 38100"/>
              <a:gd name="connsiteX7" fmla="*/ 16669 w 147638"/>
              <a:gd name="connsiteY7" fmla="*/ 9525 h 38100"/>
              <a:gd name="connsiteX8" fmla="*/ 9525 w 147638"/>
              <a:gd name="connsiteY8" fmla="*/ 7144 h 38100"/>
              <a:gd name="connsiteX9" fmla="*/ 0 w 147638"/>
              <a:gd name="connsiteY9" fmla="*/ 0 h 38100"/>
              <a:gd name="connsiteX10" fmla="*/ 0 w 147638"/>
              <a:gd name="connsiteY10" fmla="*/ 0 h 38100"/>
              <a:gd name="connsiteX0" fmla="*/ 158851 w 158851"/>
              <a:gd name="connsiteY0" fmla="*/ 154025 h 154025"/>
              <a:gd name="connsiteX1" fmla="*/ 158851 w 158851"/>
              <a:gd name="connsiteY1" fmla="*/ 154025 h 154025"/>
              <a:gd name="connsiteX2" fmla="*/ 115988 w 158851"/>
              <a:gd name="connsiteY2" fmla="*/ 146882 h 154025"/>
              <a:gd name="connsiteX3" fmla="*/ 99320 w 158851"/>
              <a:gd name="connsiteY3" fmla="*/ 144500 h 154025"/>
              <a:gd name="connsiteX4" fmla="*/ 65982 w 158851"/>
              <a:gd name="connsiteY4" fmla="*/ 137357 h 154025"/>
              <a:gd name="connsiteX5" fmla="*/ 58838 w 158851"/>
              <a:gd name="connsiteY5" fmla="*/ 134975 h 154025"/>
              <a:gd name="connsiteX6" fmla="*/ 46932 w 158851"/>
              <a:gd name="connsiteY6" fmla="*/ 127832 h 154025"/>
              <a:gd name="connsiteX7" fmla="*/ 27882 w 158851"/>
              <a:gd name="connsiteY7" fmla="*/ 125450 h 154025"/>
              <a:gd name="connsiteX8" fmla="*/ 5384 w 158851"/>
              <a:gd name="connsiteY8" fmla="*/ 2692 h 154025"/>
              <a:gd name="connsiteX9" fmla="*/ 11213 w 158851"/>
              <a:gd name="connsiteY9" fmla="*/ 115925 h 154025"/>
              <a:gd name="connsiteX10" fmla="*/ 11213 w 158851"/>
              <a:gd name="connsiteY10" fmla="*/ 115925 h 1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851" h="154025">
                <a:moveTo>
                  <a:pt x="158851" y="154025"/>
                </a:moveTo>
                <a:lnTo>
                  <a:pt x="158851" y="154025"/>
                </a:lnTo>
                <a:lnTo>
                  <a:pt x="115988" y="146882"/>
                </a:lnTo>
                <a:cubicBezTo>
                  <a:pt x="110446" y="145995"/>
                  <a:pt x="104823" y="145601"/>
                  <a:pt x="99320" y="144500"/>
                </a:cubicBezTo>
                <a:cubicBezTo>
                  <a:pt x="40048" y="132645"/>
                  <a:pt x="112942" y="145183"/>
                  <a:pt x="65982" y="137357"/>
                </a:cubicBezTo>
                <a:cubicBezTo>
                  <a:pt x="63601" y="136563"/>
                  <a:pt x="61083" y="136098"/>
                  <a:pt x="58838" y="134975"/>
                </a:cubicBezTo>
                <a:cubicBezTo>
                  <a:pt x="54698" y="132905"/>
                  <a:pt x="51355" y="129193"/>
                  <a:pt x="46932" y="127832"/>
                </a:cubicBezTo>
                <a:cubicBezTo>
                  <a:pt x="40816" y="125950"/>
                  <a:pt x="34232" y="126244"/>
                  <a:pt x="27882" y="125450"/>
                </a:cubicBezTo>
                <a:cubicBezTo>
                  <a:pt x="25501" y="124656"/>
                  <a:pt x="7629" y="3814"/>
                  <a:pt x="5384" y="2692"/>
                </a:cubicBezTo>
                <a:cubicBezTo>
                  <a:pt x="0" y="0"/>
                  <a:pt x="14562" y="119274"/>
                  <a:pt x="11213" y="115925"/>
                </a:cubicBezTo>
                <a:lnTo>
                  <a:pt x="11213" y="115925"/>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25" name="Freeform 124"/>
          <p:cNvSpPr/>
          <p:nvPr/>
        </p:nvSpPr>
        <p:spPr bwMode="auto">
          <a:xfrm>
            <a:off x="7610250" y="5546040"/>
            <a:ext cx="84621" cy="22242"/>
          </a:xfrm>
          <a:custGeom>
            <a:avLst/>
            <a:gdLst>
              <a:gd name="connsiteX0" fmla="*/ 147638 w 147638"/>
              <a:gd name="connsiteY0" fmla="*/ 38100 h 38100"/>
              <a:gd name="connsiteX1" fmla="*/ 147638 w 147638"/>
              <a:gd name="connsiteY1" fmla="*/ 38100 h 38100"/>
              <a:gd name="connsiteX2" fmla="*/ 104775 w 147638"/>
              <a:gd name="connsiteY2" fmla="*/ 30957 h 38100"/>
              <a:gd name="connsiteX3" fmla="*/ 88107 w 147638"/>
              <a:gd name="connsiteY3" fmla="*/ 28575 h 38100"/>
              <a:gd name="connsiteX4" fmla="*/ 54769 w 147638"/>
              <a:gd name="connsiteY4" fmla="*/ 21432 h 38100"/>
              <a:gd name="connsiteX5" fmla="*/ 47625 w 147638"/>
              <a:gd name="connsiteY5" fmla="*/ 19050 h 38100"/>
              <a:gd name="connsiteX6" fmla="*/ 35719 w 147638"/>
              <a:gd name="connsiteY6" fmla="*/ 11907 h 38100"/>
              <a:gd name="connsiteX7" fmla="*/ 16669 w 147638"/>
              <a:gd name="connsiteY7" fmla="*/ 9525 h 38100"/>
              <a:gd name="connsiteX8" fmla="*/ 9525 w 147638"/>
              <a:gd name="connsiteY8" fmla="*/ 7144 h 38100"/>
              <a:gd name="connsiteX9" fmla="*/ 0 w 147638"/>
              <a:gd name="connsiteY9" fmla="*/ 0 h 38100"/>
              <a:gd name="connsiteX10" fmla="*/ 0 w 147638"/>
              <a:gd name="connsiteY10"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638" h="38100">
                <a:moveTo>
                  <a:pt x="147638" y="38100"/>
                </a:moveTo>
                <a:lnTo>
                  <a:pt x="147638" y="38100"/>
                </a:lnTo>
                <a:lnTo>
                  <a:pt x="104775" y="30957"/>
                </a:lnTo>
                <a:cubicBezTo>
                  <a:pt x="99233" y="30070"/>
                  <a:pt x="93610" y="29676"/>
                  <a:pt x="88107" y="28575"/>
                </a:cubicBezTo>
                <a:cubicBezTo>
                  <a:pt x="28835" y="16720"/>
                  <a:pt x="101729" y="29258"/>
                  <a:pt x="54769" y="21432"/>
                </a:cubicBezTo>
                <a:cubicBezTo>
                  <a:pt x="52388" y="20638"/>
                  <a:pt x="49870" y="20173"/>
                  <a:pt x="47625" y="19050"/>
                </a:cubicBezTo>
                <a:cubicBezTo>
                  <a:pt x="43485" y="16980"/>
                  <a:pt x="40142" y="13268"/>
                  <a:pt x="35719" y="11907"/>
                </a:cubicBezTo>
                <a:cubicBezTo>
                  <a:pt x="29603" y="10025"/>
                  <a:pt x="23019" y="10319"/>
                  <a:pt x="16669" y="9525"/>
                </a:cubicBezTo>
                <a:cubicBezTo>
                  <a:pt x="14288" y="8731"/>
                  <a:pt x="11770" y="8266"/>
                  <a:pt x="9525" y="7144"/>
                </a:cubicBezTo>
                <a:cubicBezTo>
                  <a:pt x="4141" y="4452"/>
                  <a:pt x="3349" y="3349"/>
                  <a:pt x="0" y="0"/>
                </a:cubicBezTo>
                <a:lnTo>
                  <a:pt x="0" y="0"/>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26" name="Freeform 125"/>
          <p:cNvSpPr/>
          <p:nvPr/>
        </p:nvSpPr>
        <p:spPr bwMode="auto">
          <a:xfrm>
            <a:off x="7608885" y="5539090"/>
            <a:ext cx="90080" cy="70896"/>
          </a:xfrm>
          <a:custGeom>
            <a:avLst/>
            <a:gdLst>
              <a:gd name="connsiteX0" fmla="*/ 157163 w 157163"/>
              <a:gd name="connsiteY0" fmla="*/ 121444 h 121444"/>
              <a:gd name="connsiteX1" fmla="*/ 157163 w 157163"/>
              <a:gd name="connsiteY1" fmla="*/ 121444 h 121444"/>
              <a:gd name="connsiteX2" fmla="*/ 95250 w 157163"/>
              <a:gd name="connsiteY2" fmla="*/ 102394 h 121444"/>
              <a:gd name="connsiteX3" fmla="*/ 90488 w 157163"/>
              <a:gd name="connsiteY3" fmla="*/ 95250 h 121444"/>
              <a:gd name="connsiteX4" fmla="*/ 83344 w 157163"/>
              <a:gd name="connsiteY4" fmla="*/ 88106 h 121444"/>
              <a:gd name="connsiteX5" fmla="*/ 73819 w 157163"/>
              <a:gd name="connsiteY5" fmla="*/ 71438 h 121444"/>
              <a:gd name="connsiteX6" fmla="*/ 61913 w 157163"/>
              <a:gd name="connsiteY6" fmla="*/ 59531 h 121444"/>
              <a:gd name="connsiteX7" fmla="*/ 54769 w 157163"/>
              <a:gd name="connsiteY7" fmla="*/ 52388 h 121444"/>
              <a:gd name="connsiteX8" fmla="*/ 52388 w 157163"/>
              <a:gd name="connsiteY8" fmla="*/ 45244 h 121444"/>
              <a:gd name="connsiteX9" fmla="*/ 38100 w 157163"/>
              <a:gd name="connsiteY9" fmla="*/ 33338 h 121444"/>
              <a:gd name="connsiteX10" fmla="*/ 26194 w 157163"/>
              <a:gd name="connsiteY10" fmla="*/ 19050 h 121444"/>
              <a:gd name="connsiteX11" fmla="*/ 11906 w 157163"/>
              <a:gd name="connsiteY11" fmla="*/ 9525 h 121444"/>
              <a:gd name="connsiteX12" fmla="*/ 7144 w 157163"/>
              <a:gd name="connsiteY12" fmla="*/ 2381 h 121444"/>
              <a:gd name="connsiteX13" fmla="*/ 0 w 157163"/>
              <a:gd name="connsiteY13" fmla="*/ 0 h 121444"/>
              <a:gd name="connsiteX14" fmla="*/ 0 w 157163"/>
              <a:gd name="connsiteY14" fmla="*/ 0 h 12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21444">
                <a:moveTo>
                  <a:pt x="157163" y="121444"/>
                </a:moveTo>
                <a:lnTo>
                  <a:pt x="157163" y="121444"/>
                </a:lnTo>
                <a:cubicBezTo>
                  <a:pt x="136525" y="115094"/>
                  <a:pt x="115347" y="110289"/>
                  <a:pt x="95250" y="102394"/>
                </a:cubicBezTo>
                <a:cubicBezTo>
                  <a:pt x="92586" y="101348"/>
                  <a:pt x="92320" y="97449"/>
                  <a:pt x="90488" y="95250"/>
                </a:cubicBezTo>
                <a:cubicBezTo>
                  <a:pt x="88332" y="92663"/>
                  <a:pt x="85500" y="90693"/>
                  <a:pt x="83344" y="88106"/>
                </a:cubicBezTo>
                <a:cubicBezTo>
                  <a:pt x="78065" y="81772"/>
                  <a:pt x="78058" y="78856"/>
                  <a:pt x="73819" y="71438"/>
                </a:cubicBezTo>
                <a:cubicBezTo>
                  <a:pt x="67471" y="60329"/>
                  <a:pt x="71435" y="67466"/>
                  <a:pt x="61913" y="59531"/>
                </a:cubicBezTo>
                <a:cubicBezTo>
                  <a:pt x="59326" y="57375"/>
                  <a:pt x="57150" y="54769"/>
                  <a:pt x="54769" y="52388"/>
                </a:cubicBezTo>
                <a:cubicBezTo>
                  <a:pt x="53975" y="50007"/>
                  <a:pt x="53780" y="47333"/>
                  <a:pt x="52388" y="45244"/>
                </a:cubicBezTo>
                <a:cubicBezTo>
                  <a:pt x="48721" y="39743"/>
                  <a:pt x="43372" y="36852"/>
                  <a:pt x="38100" y="33338"/>
                </a:cubicBezTo>
                <a:cubicBezTo>
                  <a:pt x="33867" y="26987"/>
                  <a:pt x="32542" y="23987"/>
                  <a:pt x="26194" y="19050"/>
                </a:cubicBezTo>
                <a:cubicBezTo>
                  <a:pt x="21676" y="15536"/>
                  <a:pt x="11906" y="9525"/>
                  <a:pt x="11906" y="9525"/>
                </a:cubicBezTo>
                <a:cubicBezTo>
                  <a:pt x="10319" y="7144"/>
                  <a:pt x="9379" y="4169"/>
                  <a:pt x="7144" y="2381"/>
                </a:cubicBezTo>
                <a:cubicBezTo>
                  <a:pt x="5184" y="813"/>
                  <a:pt x="0" y="0"/>
                  <a:pt x="0" y="0"/>
                </a:cubicBezTo>
                <a:lnTo>
                  <a:pt x="0" y="0"/>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27" name="Freeform 126"/>
          <p:cNvSpPr/>
          <p:nvPr/>
        </p:nvSpPr>
        <p:spPr bwMode="auto">
          <a:xfrm>
            <a:off x="7599331" y="5537587"/>
            <a:ext cx="102364" cy="118272"/>
          </a:xfrm>
          <a:custGeom>
            <a:avLst/>
            <a:gdLst>
              <a:gd name="connsiteX0" fmla="*/ 178594 w 178594"/>
              <a:gd name="connsiteY0" fmla="*/ 202599 h 202599"/>
              <a:gd name="connsiteX1" fmla="*/ 178594 w 178594"/>
              <a:gd name="connsiteY1" fmla="*/ 202599 h 202599"/>
              <a:gd name="connsiteX2" fmla="*/ 102394 w 178594"/>
              <a:gd name="connsiteY2" fmla="*/ 181168 h 202599"/>
              <a:gd name="connsiteX3" fmla="*/ 85725 w 178594"/>
              <a:gd name="connsiteY3" fmla="*/ 164499 h 202599"/>
              <a:gd name="connsiteX4" fmla="*/ 76200 w 178594"/>
              <a:gd name="connsiteY4" fmla="*/ 140687 h 202599"/>
              <a:gd name="connsiteX5" fmla="*/ 71438 w 178594"/>
              <a:gd name="connsiteY5" fmla="*/ 121637 h 202599"/>
              <a:gd name="connsiteX6" fmla="*/ 59532 w 178594"/>
              <a:gd name="connsiteY6" fmla="*/ 102587 h 202599"/>
              <a:gd name="connsiteX7" fmla="*/ 52388 w 178594"/>
              <a:gd name="connsiteY7" fmla="*/ 71630 h 202599"/>
              <a:gd name="connsiteX8" fmla="*/ 45244 w 178594"/>
              <a:gd name="connsiteY8" fmla="*/ 54962 h 202599"/>
              <a:gd name="connsiteX9" fmla="*/ 42863 w 178594"/>
              <a:gd name="connsiteY9" fmla="*/ 45437 h 202599"/>
              <a:gd name="connsiteX10" fmla="*/ 26194 w 178594"/>
              <a:gd name="connsiteY10" fmla="*/ 9718 h 202599"/>
              <a:gd name="connsiteX11" fmla="*/ 19050 w 178594"/>
              <a:gd name="connsiteY11" fmla="*/ 7337 h 202599"/>
              <a:gd name="connsiteX12" fmla="*/ 2382 w 178594"/>
              <a:gd name="connsiteY12" fmla="*/ 193 h 202599"/>
              <a:gd name="connsiteX13" fmla="*/ 0 w 178594"/>
              <a:gd name="connsiteY13" fmla="*/ 193 h 202599"/>
              <a:gd name="connsiteX14" fmla="*/ 0 w 178594"/>
              <a:gd name="connsiteY14" fmla="*/ 193 h 20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594" h="202599">
                <a:moveTo>
                  <a:pt x="178594" y="202599"/>
                </a:moveTo>
                <a:lnTo>
                  <a:pt x="178594" y="202599"/>
                </a:lnTo>
                <a:cubicBezTo>
                  <a:pt x="153194" y="195455"/>
                  <a:pt x="127288" y="189914"/>
                  <a:pt x="102394" y="181168"/>
                </a:cubicBezTo>
                <a:cubicBezTo>
                  <a:pt x="95197" y="178639"/>
                  <a:pt x="89397" y="170925"/>
                  <a:pt x="85725" y="164499"/>
                </a:cubicBezTo>
                <a:cubicBezTo>
                  <a:pt x="81819" y="157664"/>
                  <a:pt x="77700" y="148187"/>
                  <a:pt x="76200" y="140687"/>
                </a:cubicBezTo>
                <a:cubicBezTo>
                  <a:pt x="74803" y="133699"/>
                  <a:pt x="74184" y="128043"/>
                  <a:pt x="71438" y="121637"/>
                </a:cubicBezTo>
                <a:cubicBezTo>
                  <a:pt x="67080" y="111470"/>
                  <a:pt x="66367" y="111702"/>
                  <a:pt x="59532" y="102587"/>
                </a:cubicBezTo>
                <a:cubicBezTo>
                  <a:pt x="53775" y="85322"/>
                  <a:pt x="60268" y="105779"/>
                  <a:pt x="52388" y="71630"/>
                </a:cubicBezTo>
                <a:cubicBezTo>
                  <a:pt x="50887" y="65123"/>
                  <a:pt x="48298" y="61069"/>
                  <a:pt x="45244" y="54962"/>
                </a:cubicBezTo>
                <a:cubicBezTo>
                  <a:pt x="44450" y="51787"/>
                  <a:pt x="43825" y="48565"/>
                  <a:pt x="42863" y="45437"/>
                </a:cubicBezTo>
                <a:cubicBezTo>
                  <a:pt x="41887" y="42266"/>
                  <a:pt x="33832" y="12264"/>
                  <a:pt x="26194" y="9718"/>
                </a:cubicBezTo>
                <a:cubicBezTo>
                  <a:pt x="23813" y="8924"/>
                  <a:pt x="21357" y="8326"/>
                  <a:pt x="19050" y="7337"/>
                </a:cubicBezTo>
                <a:cubicBezTo>
                  <a:pt x="9509" y="3248"/>
                  <a:pt x="11317" y="2427"/>
                  <a:pt x="2382" y="193"/>
                </a:cubicBezTo>
                <a:cubicBezTo>
                  <a:pt x="1612" y="0"/>
                  <a:pt x="794" y="193"/>
                  <a:pt x="0" y="193"/>
                </a:cubicBezTo>
                <a:lnTo>
                  <a:pt x="0" y="193"/>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28" name="Freeform 127"/>
          <p:cNvSpPr/>
          <p:nvPr/>
        </p:nvSpPr>
        <p:spPr>
          <a:xfrm>
            <a:off x="7912392" y="3759832"/>
            <a:ext cx="478810" cy="250426"/>
          </a:xfrm>
          <a:custGeom>
            <a:avLst/>
            <a:gdLst>
              <a:gd name="connsiteX0" fmla="*/ 835378 w 835378"/>
              <a:gd name="connsiteY0" fmla="*/ 0 h 428978"/>
              <a:gd name="connsiteX1" fmla="*/ 835378 w 835378"/>
              <a:gd name="connsiteY1" fmla="*/ 0 h 428978"/>
              <a:gd name="connsiteX2" fmla="*/ 711200 w 835378"/>
              <a:gd name="connsiteY2" fmla="*/ 11289 h 428978"/>
              <a:gd name="connsiteX3" fmla="*/ 632178 w 835378"/>
              <a:gd name="connsiteY3" fmla="*/ 22578 h 428978"/>
              <a:gd name="connsiteX4" fmla="*/ 598311 w 835378"/>
              <a:gd name="connsiteY4" fmla="*/ 56445 h 428978"/>
              <a:gd name="connsiteX5" fmla="*/ 530578 w 835378"/>
              <a:gd name="connsiteY5" fmla="*/ 79022 h 428978"/>
              <a:gd name="connsiteX6" fmla="*/ 428978 w 835378"/>
              <a:gd name="connsiteY6" fmla="*/ 124178 h 428978"/>
              <a:gd name="connsiteX7" fmla="*/ 395111 w 835378"/>
              <a:gd name="connsiteY7" fmla="*/ 135467 h 428978"/>
              <a:gd name="connsiteX8" fmla="*/ 338667 w 835378"/>
              <a:gd name="connsiteY8" fmla="*/ 191911 h 428978"/>
              <a:gd name="connsiteX9" fmla="*/ 248356 w 835378"/>
              <a:gd name="connsiteY9" fmla="*/ 237067 h 428978"/>
              <a:gd name="connsiteX10" fmla="*/ 191911 w 835378"/>
              <a:gd name="connsiteY10" fmla="*/ 327378 h 428978"/>
              <a:gd name="connsiteX11" fmla="*/ 158045 w 835378"/>
              <a:gd name="connsiteY11" fmla="*/ 349956 h 428978"/>
              <a:gd name="connsiteX12" fmla="*/ 124178 w 835378"/>
              <a:gd name="connsiteY12" fmla="*/ 383822 h 428978"/>
              <a:gd name="connsiteX13" fmla="*/ 56445 w 835378"/>
              <a:gd name="connsiteY13" fmla="*/ 428978 h 428978"/>
              <a:gd name="connsiteX14" fmla="*/ 0 w 835378"/>
              <a:gd name="connsiteY14" fmla="*/ 428978 h 428978"/>
              <a:gd name="connsiteX15" fmla="*/ 0 w 835378"/>
              <a:gd name="connsiteY15" fmla="*/ 428978 h 42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5378" h="428978">
                <a:moveTo>
                  <a:pt x="835378" y="0"/>
                </a:moveTo>
                <a:lnTo>
                  <a:pt x="835378" y="0"/>
                </a:lnTo>
                <a:cubicBezTo>
                  <a:pt x="793985" y="3763"/>
                  <a:pt x="752509" y="6699"/>
                  <a:pt x="711200" y="11289"/>
                </a:cubicBezTo>
                <a:cubicBezTo>
                  <a:pt x="684755" y="14227"/>
                  <a:pt x="656883" y="12696"/>
                  <a:pt x="632178" y="22578"/>
                </a:cubicBezTo>
                <a:cubicBezTo>
                  <a:pt x="617355" y="28507"/>
                  <a:pt x="612267" y="48692"/>
                  <a:pt x="598311" y="56445"/>
                </a:cubicBezTo>
                <a:cubicBezTo>
                  <a:pt x="577507" y="68003"/>
                  <a:pt x="530578" y="79022"/>
                  <a:pt x="530578" y="79022"/>
                </a:cubicBezTo>
                <a:cubicBezTo>
                  <a:pt x="476909" y="114801"/>
                  <a:pt x="509582" y="97310"/>
                  <a:pt x="428978" y="124178"/>
                </a:cubicBezTo>
                <a:lnTo>
                  <a:pt x="395111" y="135467"/>
                </a:lnTo>
                <a:cubicBezTo>
                  <a:pt x="370741" y="172022"/>
                  <a:pt x="378089" y="170408"/>
                  <a:pt x="338667" y="191911"/>
                </a:cubicBezTo>
                <a:cubicBezTo>
                  <a:pt x="309120" y="208028"/>
                  <a:pt x="248356" y="237067"/>
                  <a:pt x="248356" y="237067"/>
                </a:cubicBezTo>
                <a:cubicBezTo>
                  <a:pt x="230471" y="272836"/>
                  <a:pt x="221220" y="298068"/>
                  <a:pt x="191911" y="327378"/>
                </a:cubicBezTo>
                <a:cubicBezTo>
                  <a:pt x="182317" y="336972"/>
                  <a:pt x="168468" y="341270"/>
                  <a:pt x="158045" y="349956"/>
                </a:cubicBezTo>
                <a:cubicBezTo>
                  <a:pt x="145780" y="360176"/>
                  <a:pt x="136780" y="374021"/>
                  <a:pt x="124178" y="383822"/>
                </a:cubicBezTo>
                <a:cubicBezTo>
                  <a:pt x="102759" y="400481"/>
                  <a:pt x="83580" y="428978"/>
                  <a:pt x="56445" y="428978"/>
                </a:cubicBezTo>
                <a:lnTo>
                  <a:pt x="0" y="428978"/>
                </a:lnTo>
                <a:lnTo>
                  <a:pt x="0" y="428978"/>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29" name="Freeform 128"/>
          <p:cNvSpPr/>
          <p:nvPr/>
        </p:nvSpPr>
        <p:spPr>
          <a:xfrm>
            <a:off x="7886511" y="4076160"/>
            <a:ext cx="194112" cy="171344"/>
          </a:xfrm>
          <a:custGeom>
            <a:avLst/>
            <a:gdLst>
              <a:gd name="connsiteX0" fmla="*/ 338666 w 338666"/>
              <a:gd name="connsiteY0" fmla="*/ 293511 h 293511"/>
              <a:gd name="connsiteX1" fmla="*/ 338666 w 338666"/>
              <a:gd name="connsiteY1" fmla="*/ 293511 h 293511"/>
              <a:gd name="connsiteX2" fmla="*/ 191911 w 338666"/>
              <a:gd name="connsiteY2" fmla="*/ 180622 h 293511"/>
              <a:gd name="connsiteX3" fmla="*/ 169333 w 338666"/>
              <a:gd name="connsiteY3" fmla="*/ 146755 h 293511"/>
              <a:gd name="connsiteX4" fmla="*/ 135466 w 338666"/>
              <a:gd name="connsiteY4" fmla="*/ 101600 h 293511"/>
              <a:gd name="connsiteX5" fmla="*/ 90311 w 338666"/>
              <a:gd name="connsiteY5" fmla="*/ 79022 h 293511"/>
              <a:gd name="connsiteX6" fmla="*/ 11288 w 338666"/>
              <a:gd name="connsiteY6" fmla="*/ 22578 h 293511"/>
              <a:gd name="connsiteX7" fmla="*/ 0 w 338666"/>
              <a:gd name="connsiteY7" fmla="*/ 0 h 293511"/>
              <a:gd name="connsiteX8" fmla="*/ 0 w 338666"/>
              <a:gd name="connsiteY8" fmla="*/ 0 h 29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666" h="293511">
                <a:moveTo>
                  <a:pt x="338666" y="293511"/>
                </a:moveTo>
                <a:lnTo>
                  <a:pt x="338666" y="293511"/>
                </a:lnTo>
                <a:cubicBezTo>
                  <a:pt x="289748" y="255881"/>
                  <a:pt x="238550" y="221043"/>
                  <a:pt x="191911" y="180622"/>
                </a:cubicBezTo>
                <a:cubicBezTo>
                  <a:pt x="181658" y="171736"/>
                  <a:pt x="177219" y="157795"/>
                  <a:pt x="169333" y="146755"/>
                </a:cubicBezTo>
                <a:cubicBezTo>
                  <a:pt x="158397" y="131445"/>
                  <a:pt x="149751" y="113844"/>
                  <a:pt x="135466" y="101600"/>
                </a:cubicBezTo>
                <a:cubicBezTo>
                  <a:pt x="122689" y="90648"/>
                  <a:pt x="104922" y="87371"/>
                  <a:pt x="90311" y="79022"/>
                </a:cubicBezTo>
                <a:cubicBezTo>
                  <a:pt x="75357" y="70477"/>
                  <a:pt x="19362" y="30652"/>
                  <a:pt x="11288" y="22578"/>
                </a:cubicBezTo>
                <a:cubicBezTo>
                  <a:pt x="5338" y="16628"/>
                  <a:pt x="3763" y="7526"/>
                  <a:pt x="0" y="0"/>
                </a:cubicBezTo>
                <a:lnTo>
                  <a:pt x="0" y="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0" name="Freeform 129"/>
          <p:cNvSpPr/>
          <p:nvPr/>
        </p:nvSpPr>
        <p:spPr>
          <a:xfrm>
            <a:off x="7905922" y="4292245"/>
            <a:ext cx="608218" cy="225454"/>
          </a:xfrm>
          <a:custGeom>
            <a:avLst/>
            <a:gdLst>
              <a:gd name="connsiteX0" fmla="*/ 1061156 w 1061156"/>
              <a:gd name="connsiteY0" fmla="*/ 386202 h 386202"/>
              <a:gd name="connsiteX1" fmla="*/ 1061156 w 1061156"/>
              <a:gd name="connsiteY1" fmla="*/ 386202 h 386202"/>
              <a:gd name="connsiteX2" fmla="*/ 835378 w 1061156"/>
              <a:gd name="connsiteY2" fmla="*/ 374914 h 386202"/>
              <a:gd name="connsiteX3" fmla="*/ 587022 w 1061156"/>
              <a:gd name="connsiteY3" fmla="*/ 352336 h 386202"/>
              <a:gd name="connsiteX4" fmla="*/ 519289 w 1061156"/>
              <a:gd name="connsiteY4" fmla="*/ 329758 h 386202"/>
              <a:gd name="connsiteX5" fmla="*/ 485422 w 1061156"/>
              <a:gd name="connsiteY5" fmla="*/ 318469 h 386202"/>
              <a:gd name="connsiteX6" fmla="*/ 451556 w 1061156"/>
              <a:gd name="connsiteY6" fmla="*/ 295891 h 386202"/>
              <a:gd name="connsiteX7" fmla="*/ 428978 w 1061156"/>
              <a:gd name="connsiteY7" fmla="*/ 262025 h 386202"/>
              <a:gd name="connsiteX8" fmla="*/ 395111 w 1061156"/>
              <a:gd name="connsiteY8" fmla="*/ 250736 h 386202"/>
              <a:gd name="connsiteX9" fmla="*/ 361245 w 1061156"/>
              <a:gd name="connsiteY9" fmla="*/ 216869 h 386202"/>
              <a:gd name="connsiteX10" fmla="*/ 316089 w 1061156"/>
              <a:gd name="connsiteY10" fmla="*/ 183002 h 386202"/>
              <a:gd name="connsiteX11" fmla="*/ 293511 w 1061156"/>
              <a:gd name="connsiteY11" fmla="*/ 149136 h 386202"/>
              <a:gd name="connsiteX12" fmla="*/ 225778 w 1061156"/>
              <a:gd name="connsiteY12" fmla="*/ 103980 h 386202"/>
              <a:gd name="connsiteX13" fmla="*/ 90311 w 1061156"/>
              <a:gd name="connsiteY13" fmla="*/ 24958 h 386202"/>
              <a:gd name="connsiteX14" fmla="*/ 0 w 1061156"/>
              <a:gd name="connsiteY14" fmla="*/ 2380 h 386202"/>
              <a:gd name="connsiteX15" fmla="*/ 0 w 1061156"/>
              <a:gd name="connsiteY15" fmla="*/ 2380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1156" h="386202">
                <a:moveTo>
                  <a:pt x="1061156" y="386202"/>
                </a:moveTo>
                <a:lnTo>
                  <a:pt x="1061156" y="386202"/>
                </a:lnTo>
                <a:lnTo>
                  <a:pt x="835378" y="374914"/>
                </a:lnTo>
                <a:cubicBezTo>
                  <a:pt x="644632" y="364317"/>
                  <a:pt x="709433" y="372738"/>
                  <a:pt x="587022" y="352336"/>
                </a:cubicBezTo>
                <a:lnTo>
                  <a:pt x="519289" y="329758"/>
                </a:lnTo>
                <a:lnTo>
                  <a:pt x="485422" y="318469"/>
                </a:lnTo>
                <a:cubicBezTo>
                  <a:pt x="474133" y="310943"/>
                  <a:pt x="461150" y="305485"/>
                  <a:pt x="451556" y="295891"/>
                </a:cubicBezTo>
                <a:cubicBezTo>
                  <a:pt x="441962" y="286297"/>
                  <a:pt x="439572" y="270500"/>
                  <a:pt x="428978" y="262025"/>
                </a:cubicBezTo>
                <a:cubicBezTo>
                  <a:pt x="419686" y="254591"/>
                  <a:pt x="406400" y="254499"/>
                  <a:pt x="395111" y="250736"/>
                </a:cubicBezTo>
                <a:cubicBezTo>
                  <a:pt x="383822" y="239447"/>
                  <a:pt x="373366" y="227259"/>
                  <a:pt x="361245" y="216869"/>
                </a:cubicBezTo>
                <a:cubicBezTo>
                  <a:pt x="346960" y="204624"/>
                  <a:pt x="329393" y="196306"/>
                  <a:pt x="316089" y="183002"/>
                </a:cubicBezTo>
                <a:cubicBezTo>
                  <a:pt x="306495" y="173408"/>
                  <a:pt x="303722" y="158070"/>
                  <a:pt x="293511" y="149136"/>
                </a:cubicBezTo>
                <a:cubicBezTo>
                  <a:pt x="273090" y="131267"/>
                  <a:pt x="247486" y="120261"/>
                  <a:pt x="225778" y="103980"/>
                </a:cubicBezTo>
                <a:cubicBezTo>
                  <a:pt x="177655" y="67889"/>
                  <a:pt x="154592" y="46385"/>
                  <a:pt x="90311" y="24958"/>
                </a:cubicBezTo>
                <a:cubicBezTo>
                  <a:pt x="15438" y="0"/>
                  <a:pt x="46377" y="2380"/>
                  <a:pt x="0" y="2380"/>
                </a:cubicBezTo>
                <a:lnTo>
                  <a:pt x="0" y="238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1" name="Freeform 130"/>
          <p:cNvSpPr/>
          <p:nvPr/>
        </p:nvSpPr>
        <p:spPr>
          <a:xfrm>
            <a:off x="7905922" y="4356758"/>
            <a:ext cx="420576" cy="424549"/>
          </a:xfrm>
          <a:custGeom>
            <a:avLst/>
            <a:gdLst>
              <a:gd name="connsiteX0" fmla="*/ 733778 w 733778"/>
              <a:gd name="connsiteY0" fmla="*/ 727249 h 727249"/>
              <a:gd name="connsiteX1" fmla="*/ 733778 w 733778"/>
              <a:gd name="connsiteY1" fmla="*/ 727249 h 727249"/>
              <a:gd name="connsiteX2" fmla="*/ 485422 w 733778"/>
              <a:gd name="connsiteY2" fmla="*/ 580493 h 727249"/>
              <a:gd name="connsiteX3" fmla="*/ 451556 w 733778"/>
              <a:gd name="connsiteY3" fmla="*/ 557916 h 727249"/>
              <a:gd name="connsiteX4" fmla="*/ 383822 w 733778"/>
              <a:gd name="connsiteY4" fmla="*/ 445027 h 727249"/>
              <a:gd name="connsiteX5" fmla="*/ 327378 w 733778"/>
              <a:gd name="connsiteY5" fmla="*/ 377293 h 727249"/>
              <a:gd name="connsiteX6" fmla="*/ 293511 w 733778"/>
              <a:gd name="connsiteY6" fmla="*/ 298271 h 727249"/>
              <a:gd name="connsiteX7" fmla="*/ 270934 w 733778"/>
              <a:gd name="connsiteY7" fmla="*/ 264405 h 727249"/>
              <a:gd name="connsiteX8" fmla="*/ 214489 w 733778"/>
              <a:gd name="connsiteY8" fmla="*/ 162805 h 727249"/>
              <a:gd name="connsiteX9" fmla="*/ 180622 w 733778"/>
              <a:gd name="connsiteY9" fmla="*/ 140227 h 727249"/>
              <a:gd name="connsiteX10" fmla="*/ 135467 w 733778"/>
              <a:gd name="connsiteY10" fmla="*/ 83782 h 727249"/>
              <a:gd name="connsiteX11" fmla="*/ 112889 w 733778"/>
              <a:gd name="connsiteY11" fmla="*/ 49916 h 727249"/>
              <a:gd name="connsiteX12" fmla="*/ 79022 w 733778"/>
              <a:gd name="connsiteY12" fmla="*/ 16049 h 727249"/>
              <a:gd name="connsiteX13" fmla="*/ 0 w 733778"/>
              <a:gd name="connsiteY13" fmla="*/ 4760 h 727249"/>
              <a:gd name="connsiteX14" fmla="*/ 0 w 733778"/>
              <a:gd name="connsiteY14" fmla="*/ 4760 h 72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3778" h="727249">
                <a:moveTo>
                  <a:pt x="733778" y="727249"/>
                </a:moveTo>
                <a:lnTo>
                  <a:pt x="733778" y="727249"/>
                </a:lnTo>
                <a:cubicBezTo>
                  <a:pt x="517669" y="583176"/>
                  <a:pt x="609553" y="611526"/>
                  <a:pt x="485422" y="580493"/>
                </a:cubicBezTo>
                <a:cubicBezTo>
                  <a:pt x="474133" y="572967"/>
                  <a:pt x="460490" y="568126"/>
                  <a:pt x="451556" y="557916"/>
                </a:cubicBezTo>
                <a:cubicBezTo>
                  <a:pt x="406075" y="505938"/>
                  <a:pt x="412948" y="495998"/>
                  <a:pt x="383822" y="445027"/>
                </a:cubicBezTo>
                <a:cubicBezTo>
                  <a:pt x="362865" y="408351"/>
                  <a:pt x="358512" y="408427"/>
                  <a:pt x="327378" y="377293"/>
                </a:cubicBezTo>
                <a:cubicBezTo>
                  <a:pt x="314713" y="339298"/>
                  <a:pt x="315831" y="337331"/>
                  <a:pt x="293511" y="298271"/>
                </a:cubicBezTo>
                <a:cubicBezTo>
                  <a:pt x="286780" y="286491"/>
                  <a:pt x="276444" y="276803"/>
                  <a:pt x="270934" y="264405"/>
                </a:cubicBezTo>
                <a:cubicBezTo>
                  <a:pt x="237573" y="189341"/>
                  <a:pt x="269032" y="208257"/>
                  <a:pt x="214489" y="162805"/>
                </a:cubicBezTo>
                <a:cubicBezTo>
                  <a:pt x="204066" y="154119"/>
                  <a:pt x="191911" y="147753"/>
                  <a:pt x="180622" y="140227"/>
                </a:cubicBezTo>
                <a:cubicBezTo>
                  <a:pt x="158647" y="74297"/>
                  <a:pt x="186528" y="134842"/>
                  <a:pt x="135467" y="83782"/>
                </a:cubicBezTo>
                <a:cubicBezTo>
                  <a:pt x="125873" y="74188"/>
                  <a:pt x="121575" y="60339"/>
                  <a:pt x="112889" y="49916"/>
                </a:cubicBezTo>
                <a:cubicBezTo>
                  <a:pt x="102668" y="37651"/>
                  <a:pt x="92306" y="24905"/>
                  <a:pt x="79022" y="16049"/>
                </a:cubicBezTo>
                <a:cubicBezTo>
                  <a:pt x="54949" y="0"/>
                  <a:pt x="26605" y="4760"/>
                  <a:pt x="0" y="4760"/>
                </a:cubicBezTo>
                <a:lnTo>
                  <a:pt x="0" y="476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latin typeface="Comic Sans MS" pitchFamily="66" charset="0"/>
            </a:endParaRPr>
          </a:p>
        </p:txBody>
      </p:sp>
      <p:sp>
        <p:nvSpPr>
          <p:cNvPr id="132" name="Freeform 131"/>
          <p:cNvSpPr/>
          <p:nvPr/>
        </p:nvSpPr>
        <p:spPr>
          <a:xfrm>
            <a:off x="7805999" y="3960351"/>
            <a:ext cx="110966" cy="49907"/>
          </a:xfrm>
          <a:custGeom>
            <a:avLst/>
            <a:gdLst>
              <a:gd name="connsiteX0" fmla="*/ 193603 w 193603"/>
              <a:gd name="connsiteY0" fmla="*/ 85491 h 85491"/>
              <a:gd name="connsiteX1" fmla="*/ 193603 w 193603"/>
              <a:gd name="connsiteY1" fmla="*/ 85491 h 85491"/>
              <a:gd name="connsiteX2" fmla="*/ 148925 w 193603"/>
              <a:gd name="connsiteY2" fmla="*/ 55706 h 85491"/>
              <a:gd name="connsiteX3" fmla="*/ 139990 w 193603"/>
              <a:gd name="connsiteY3" fmla="*/ 52727 h 85491"/>
              <a:gd name="connsiteX4" fmla="*/ 131054 w 193603"/>
              <a:gd name="connsiteY4" fmla="*/ 40813 h 85491"/>
              <a:gd name="connsiteX5" fmla="*/ 122119 w 193603"/>
              <a:gd name="connsiteY5" fmla="*/ 34856 h 85491"/>
              <a:gd name="connsiteX6" fmla="*/ 110205 w 193603"/>
              <a:gd name="connsiteY6" fmla="*/ 25921 h 85491"/>
              <a:gd name="connsiteX7" fmla="*/ 92333 w 193603"/>
              <a:gd name="connsiteY7" fmla="*/ 14007 h 85491"/>
              <a:gd name="connsiteX8" fmla="*/ 74462 w 193603"/>
              <a:gd name="connsiteY8" fmla="*/ 5071 h 85491"/>
              <a:gd name="connsiteX9" fmla="*/ 0 w 193603"/>
              <a:gd name="connsiteY9" fmla="*/ 2093 h 85491"/>
              <a:gd name="connsiteX10" fmla="*/ 0 w 193603"/>
              <a:gd name="connsiteY10" fmla="*/ 2093 h 8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603" h="85491">
                <a:moveTo>
                  <a:pt x="193603" y="85491"/>
                </a:moveTo>
                <a:lnTo>
                  <a:pt x="193603" y="85491"/>
                </a:lnTo>
                <a:cubicBezTo>
                  <a:pt x="178710" y="75563"/>
                  <a:pt x="164198" y="65039"/>
                  <a:pt x="148925" y="55706"/>
                </a:cubicBezTo>
                <a:cubicBezTo>
                  <a:pt x="146246" y="54069"/>
                  <a:pt x="142402" y="54737"/>
                  <a:pt x="139990" y="52727"/>
                </a:cubicBezTo>
                <a:cubicBezTo>
                  <a:pt x="136176" y="49549"/>
                  <a:pt x="134564" y="44323"/>
                  <a:pt x="131054" y="40813"/>
                </a:cubicBezTo>
                <a:cubicBezTo>
                  <a:pt x="128523" y="38282"/>
                  <a:pt x="125032" y="36937"/>
                  <a:pt x="122119" y="34856"/>
                </a:cubicBezTo>
                <a:cubicBezTo>
                  <a:pt x="118080" y="31971"/>
                  <a:pt x="114272" y="28768"/>
                  <a:pt x="110205" y="25921"/>
                </a:cubicBezTo>
                <a:cubicBezTo>
                  <a:pt x="104339" y="21815"/>
                  <a:pt x="98290" y="17978"/>
                  <a:pt x="92333" y="14007"/>
                </a:cubicBezTo>
                <a:cubicBezTo>
                  <a:pt x="85179" y="9238"/>
                  <a:pt x="82940" y="6612"/>
                  <a:pt x="74462" y="5071"/>
                </a:cubicBezTo>
                <a:cubicBezTo>
                  <a:pt x="46570" y="0"/>
                  <a:pt x="31893" y="2093"/>
                  <a:pt x="0" y="2093"/>
                </a:cubicBezTo>
                <a:lnTo>
                  <a:pt x="0" y="2093"/>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3" name="Freeform 132"/>
          <p:cNvSpPr/>
          <p:nvPr/>
        </p:nvSpPr>
        <p:spPr>
          <a:xfrm>
            <a:off x="7811121" y="4006781"/>
            <a:ext cx="100723" cy="0"/>
          </a:xfrm>
          <a:custGeom>
            <a:avLst/>
            <a:gdLst>
              <a:gd name="connsiteX0" fmla="*/ 175732 w 175732"/>
              <a:gd name="connsiteY0" fmla="*/ 0 h 0"/>
              <a:gd name="connsiteX1" fmla="*/ 175732 w 175732"/>
              <a:gd name="connsiteY1" fmla="*/ 0 h 0"/>
              <a:gd name="connsiteX2" fmla="*/ 0 w 175732"/>
              <a:gd name="connsiteY2" fmla="*/ 0 h 0"/>
              <a:gd name="connsiteX3" fmla="*/ 0 w 175732"/>
              <a:gd name="connsiteY3" fmla="*/ 0 h 0"/>
            </a:gdLst>
            <a:ahLst/>
            <a:cxnLst>
              <a:cxn ang="0">
                <a:pos x="connsiteX0" y="connsiteY0"/>
              </a:cxn>
              <a:cxn ang="0">
                <a:pos x="connsiteX1" y="connsiteY1"/>
              </a:cxn>
              <a:cxn ang="0">
                <a:pos x="connsiteX2" y="connsiteY2"/>
              </a:cxn>
              <a:cxn ang="0">
                <a:pos x="connsiteX3" y="connsiteY3"/>
              </a:cxn>
            </a:cxnLst>
            <a:rect l="l" t="t" r="r" b="b"/>
            <a:pathLst>
              <a:path w="175732">
                <a:moveTo>
                  <a:pt x="175732" y="0"/>
                </a:moveTo>
                <a:lnTo>
                  <a:pt x="175732" y="0"/>
                </a:lnTo>
                <a:lnTo>
                  <a:pt x="0" y="0"/>
                </a:lnTo>
                <a:lnTo>
                  <a:pt x="0" y="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4" name="Freeform 133"/>
          <p:cNvSpPr/>
          <p:nvPr/>
        </p:nvSpPr>
        <p:spPr>
          <a:xfrm>
            <a:off x="7810490" y="4011997"/>
            <a:ext cx="104769" cy="35097"/>
          </a:xfrm>
          <a:custGeom>
            <a:avLst/>
            <a:gdLst>
              <a:gd name="connsiteX0" fmla="*/ 182790 w 182790"/>
              <a:gd name="connsiteY0" fmla="*/ 0 h 60121"/>
              <a:gd name="connsiteX1" fmla="*/ 182790 w 182790"/>
              <a:gd name="connsiteY1" fmla="*/ 0 h 60121"/>
              <a:gd name="connsiteX2" fmla="*/ 141091 w 182790"/>
              <a:gd name="connsiteY2" fmla="*/ 2978 h 60121"/>
              <a:gd name="connsiteX3" fmla="*/ 123220 w 182790"/>
              <a:gd name="connsiteY3" fmla="*/ 8935 h 60121"/>
              <a:gd name="connsiteX4" fmla="*/ 99392 w 182790"/>
              <a:gd name="connsiteY4" fmla="*/ 14892 h 60121"/>
              <a:gd name="connsiteX5" fmla="*/ 90457 w 182790"/>
              <a:gd name="connsiteY5" fmla="*/ 23828 h 60121"/>
              <a:gd name="connsiteX6" fmla="*/ 81521 w 182790"/>
              <a:gd name="connsiteY6" fmla="*/ 26806 h 60121"/>
              <a:gd name="connsiteX7" fmla="*/ 51736 w 182790"/>
              <a:gd name="connsiteY7" fmla="*/ 29785 h 60121"/>
              <a:gd name="connsiteX8" fmla="*/ 42800 w 182790"/>
              <a:gd name="connsiteY8" fmla="*/ 35742 h 60121"/>
              <a:gd name="connsiteX9" fmla="*/ 33865 w 182790"/>
              <a:gd name="connsiteY9" fmla="*/ 44677 h 60121"/>
              <a:gd name="connsiteX10" fmla="*/ 13015 w 182790"/>
              <a:gd name="connsiteY10" fmla="*/ 53613 h 60121"/>
              <a:gd name="connsiteX11" fmla="*/ 1101 w 182790"/>
              <a:gd name="connsiteY11" fmla="*/ 59570 h 60121"/>
              <a:gd name="connsiteX12" fmla="*/ 1101 w 182790"/>
              <a:gd name="connsiteY12" fmla="*/ 59570 h 6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790" h="60121">
                <a:moveTo>
                  <a:pt x="182790" y="0"/>
                </a:moveTo>
                <a:lnTo>
                  <a:pt x="182790" y="0"/>
                </a:lnTo>
                <a:cubicBezTo>
                  <a:pt x="168890" y="993"/>
                  <a:pt x="154872" y="911"/>
                  <a:pt x="141091" y="2978"/>
                </a:cubicBezTo>
                <a:cubicBezTo>
                  <a:pt x="134881" y="3909"/>
                  <a:pt x="129177" y="6949"/>
                  <a:pt x="123220" y="8935"/>
                </a:cubicBezTo>
                <a:cubicBezTo>
                  <a:pt x="109477" y="13516"/>
                  <a:pt x="117372" y="11297"/>
                  <a:pt x="99392" y="14892"/>
                </a:cubicBezTo>
                <a:cubicBezTo>
                  <a:pt x="96414" y="17871"/>
                  <a:pt x="93962" y="21491"/>
                  <a:pt x="90457" y="23828"/>
                </a:cubicBezTo>
                <a:cubicBezTo>
                  <a:pt x="87845" y="25570"/>
                  <a:pt x="84624" y="26329"/>
                  <a:pt x="81521" y="26806"/>
                </a:cubicBezTo>
                <a:cubicBezTo>
                  <a:pt x="71659" y="28323"/>
                  <a:pt x="61664" y="28792"/>
                  <a:pt x="51736" y="29785"/>
                </a:cubicBezTo>
                <a:cubicBezTo>
                  <a:pt x="48757" y="31771"/>
                  <a:pt x="45550" y="33450"/>
                  <a:pt x="42800" y="35742"/>
                </a:cubicBezTo>
                <a:cubicBezTo>
                  <a:pt x="39564" y="38438"/>
                  <a:pt x="37292" y="42229"/>
                  <a:pt x="33865" y="44677"/>
                </a:cubicBezTo>
                <a:cubicBezTo>
                  <a:pt x="19404" y="55006"/>
                  <a:pt x="25978" y="47131"/>
                  <a:pt x="13015" y="53613"/>
                </a:cubicBezTo>
                <a:cubicBezTo>
                  <a:pt x="0" y="60121"/>
                  <a:pt x="8562" y="59570"/>
                  <a:pt x="1101" y="59570"/>
                </a:cubicBezTo>
                <a:lnTo>
                  <a:pt x="1101" y="5957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5" name="Freeform 134"/>
          <p:cNvSpPr/>
          <p:nvPr/>
        </p:nvSpPr>
        <p:spPr>
          <a:xfrm>
            <a:off x="7807706" y="4079809"/>
            <a:ext cx="80237" cy="8694"/>
          </a:xfrm>
          <a:custGeom>
            <a:avLst/>
            <a:gdLst>
              <a:gd name="connsiteX0" fmla="*/ 139990 w 139990"/>
              <a:gd name="connsiteY0" fmla="*/ 0 h 14893"/>
              <a:gd name="connsiteX1" fmla="*/ 139990 w 139990"/>
              <a:gd name="connsiteY1" fmla="*/ 0 h 14893"/>
              <a:gd name="connsiteX2" fmla="*/ 29785 w 139990"/>
              <a:gd name="connsiteY2" fmla="*/ 2979 h 14893"/>
              <a:gd name="connsiteX3" fmla="*/ 11914 w 139990"/>
              <a:gd name="connsiteY3" fmla="*/ 8936 h 14893"/>
              <a:gd name="connsiteX4" fmla="*/ 0 w 139990"/>
              <a:gd name="connsiteY4" fmla="*/ 14893 h 14893"/>
              <a:gd name="connsiteX5" fmla="*/ 0 w 139990"/>
              <a:gd name="connsiteY5" fmla="*/ 14893 h 1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90" h="14893">
                <a:moveTo>
                  <a:pt x="139990" y="0"/>
                </a:moveTo>
                <a:lnTo>
                  <a:pt x="139990" y="0"/>
                </a:lnTo>
                <a:cubicBezTo>
                  <a:pt x="103255" y="993"/>
                  <a:pt x="66444" y="421"/>
                  <a:pt x="29785" y="2979"/>
                </a:cubicBezTo>
                <a:cubicBezTo>
                  <a:pt x="23521" y="3416"/>
                  <a:pt x="17871" y="6950"/>
                  <a:pt x="11914" y="8936"/>
                </a:cubicBezTo>
                <a:cubicBezTo>
                  <a:pt x="1646" y="12358"/>
                  <a:pt x="5199" y="9694"/>
                  <a:pt x="0" y="14893"/>
                </a:cubicBezTo>
                <a:lnTo>
                  <a:pt x="0" y="14893"/>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6" name="Freeform 135"/>
          <p:cNvSpPr/>
          <p:nvPr/>
        </p:nvSpPr>
        <p:spPr>
          <a:xfrm>
            <a:off x="7812828" y="4086764"/>
            <a:ext cx="85359" cy="52422"/>
          </a:xfrm>
          <a:custGeom>
            <a:avLst/>
            <a:gdLst>
              <a:gd name="connsiteX0" fmla="*/ 148925 w 148925"/>
              <a:gd name="connsiteY0" fmla="*/ 0 h 89799"/>
              <a:gd name="connsiteX1" fmla="*/ 148925 w 148925"/>
              <a:gd name="connsiteY1" fmla="*/ 0 h 89799"/>
              <a:gd name="connsiteX2" fmla="*/ 77441 w 148925"/>
              <a:gd name="connsiteY2" fmla="*/ 2979 h 89799"/>
              <a:gd name="connsiteX3" fmla="*/ 50634 w 148925"/>
              <a:gd name="connsiteY3" fmla="*/ 17871 h 89799"/>
              <a:gd name="connsiteX4" fmla="*/ 32763 w 148925"/>
              <a:gd name="connsiteY4" fmla="*/ 32764 h 89799"/>
              <a:gd name="connsiteX5" fmla="*/ 29785 w 148925"/>
              <a:gd name="connsiteY5" fmla="*/ 41699 h 89799"/>
              <a:gd name="connsiteX6" fmla="*/ 17871 w 148925"/>
              <a:gd name="connsiteY6" fmla="*/ 68506 h 89799"/>
              <a:gd name="connsiteX7" fmla="*/ 14892 w 148925"/>
              <a:gd name="connsiteY7" fmla="*/ 83398 h 89799"/>
              <a:gd name="connsiteX8" fmla="*/ 0 w 148925"/>
              <a:gd name="connsiteY8" fmla="*/ 89355 h 89799"/>
              <a:gd name="connsiteX9" fmla="*/ 0 w 148925"/>
              <a:gd name="connsiteY9" fmla="*/ 89355 h 8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25" h="89799">
                <a:moveTo>
                  <a:pt x="148925" y="0"/>
                </a:moveTo>
                <a:lnTo>
                  <a:pt x="148925" y="0"/>
                </a:lnTo>
                <a:cubicBezTo>
                  <a:pt x="125097" y="993"/>
                  <a:pt x="101225" y="1217"/>
                  <a:pt x="77441" y="2979"/>
                </a:cubicBezTo>
                <a:cubicBezTo>
                  <a:pt x="68592" y="3634"/>
                  <a:pt x="55431" y="14673"/>
                  <a:pt x="50634" y="17871"/>
                </a:cubicBezTo>
                <a:cubicBezTo>
                  <a:pt x="38195" y="26164"/>
                  <a:pt x="44229" y="21298"/>
                  <a:pt x="32763" y="32764"/>
                </a:cubicBezTo>
                <a:cubicBezTo>
                  <a:pt x="31770" y="35742"/>
                  <a:pt x="31189" y="38891"/>
                  <a:pt x="29785" y="41699"/>
                </a:cubicBezTo>
                <a:cubicBezTo>
                  <a:pt x="21465" y="58340"/>
                  <a:pt x="22996" y="42889"/>
                  <a:pt x="17871" y="68506"/>
                </a:cubicBezTo>
                <a:cubicBezTo>
                  <a:pt x="16878" y="73470"/>
                  <a:pt x="17835" y="79279"/>
                  <a:pt x="14892" y="83398"/>
                </a:cubicBezTo>
                <a:cubicBezTo>
                  <a:pt x="10320" y="89799"/>
                  <a:pt x="5578" y="89355"/>
                  <a:pt x="0" y="89355"/>
                </a:cubicBezTo>
                <a:lnTo>
                  <a:pt x="0" y="89355"/>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7" name="Freeform 136"/>
          <p:cNvSpPr/>
          <p:nvPr/>
        </p:nvSpPr>
        <p:spPr>
          <a:xfrm>
            <a:off x="7811121" y="4098936"/>
            <a:ext cx="85359" cy="86666"/>
          </a:xfrm>
          <a:custGeom>
            <a:avLst/>
            <a:gdLst>
              <a:gd name="connsiteX0" fmla="*/ 148926 w 148926"/>
              <a:gd name="connsiteY0" fmla="*/ 0 h 148458"/>
              <a:gd name="connsiteX1" fmla="*/ 148926 w 148926"/>
              <a:gd name="connsiteY1" fmla="*/ 0 h 148458"/>
              <a:gd name="connsiteX2" fmla="*/ 110205 w 148926"/>
              <a:gd name="connsiteY2" fmla="*/ 2978 h 148458"/>
              <a:gd name="connsiteX3" fmla="*/ 101270 w 148926"/>
              <a:gd name="connsiteY3" fmla="*/ 8935 h 148458"/>
              <a:gd name="connsiteX4" fmla="*/ 83398 w 148926"/>
              <a:gd name="connsiteY4" fmla="*/ 26806 h 148458"/>
              <a:gd name="connsiteX5" fmla="*/ 71484 w 148926"/>
              <a:gd name="connsiteY5" fmla="*/ 47656 h 148458"/>
              <a:gd name="connsiteX6" fmla="*/ 65527 w 148926"/>
              <a:gd name="connsiteY6" fmla="*/ 59570 h 148458"/>
              <a:gd name="connsiteX7" fmla="*/ 62549 w 148926"/>
              <a:gd name="connsiteY7" fmla="*/ 71484 h 148458"/>
              <a:gd name="connsiteX8" fmla="*/ 59570 w 148926"/>
              <a:gd name="connsiteY8" fmla="*/ 80419 h 148458"/>
              <a:gd name="connsiteX9" fmla="*/ 56592 w 148926"/>
              <a:gd name="connsiteY9" fmla="*/ 125097 h 148458"/>
              <a:gd name="connsiteX10" fmla="*/ 53613 w 148926"/>
              <a:gd name="connsiteY10" fmla="*/ 134032 h 148458"/>
              <a:gd name="connsiteX11" fmla="*/ 41699 w 148926"/>
              <a:gd name="connsiteY11" fmla="*/ 139989 h 148458"/>
              <a:gd name="connsiteX12" fmla="*/ 0 w 148926"/>
              <a:gd name="connsiteY12" fmla="*/ 145946 h 148458"/>
              <a:gd name="connsiteX13" fmla="*/ 0 w 148926"/>
              <a:gd name="connsiteY13" fmla="*/ 145946 h 14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926" h="148458">
                <a:moveTo>
                  <a:pt x="148926" y="0"/>
                </a:moveTo>
                <a:lnTo>
                  <a:pt x="148926" y="0"/>
                </a:lnTo>
                <a:cubicBezTo>
                  <a:pt x="136019" y="993"/>
                  <a:pt x="122928" y="592"/>
                  <a:pt x="110205" y="2978"/>
                </a:cubicBezTo>
                <a:cubicBezTo>
                  <a:pt x="106687" y="3638"/>
                  <a:pt x="103945" y="6557"/>
                  <a:pt x="101270" y="8935"/>
                </a:cubicBezTo>
                <a:cubicBezTo>
                  <a:pt x="94973" y="14532"/>
                  <a:pt x="83398" y="26806"/>
                  <a:pt x="83398" y="26806"/>
                </a:cubicBezTo>
                <a:cubicBezTo>
                  <a:pt x="77548" y="44361"/>
                  <a:pt x="84364" y="27049"/>
                  <a:pt x="71484" y="47656"/>
                </a:cubicBezTo>
                <a:cubicBezTo>
                  <a:pt x="69131" y="51421"/>
                  <a:pt x="67513" y="55599"/>
                  <a:pt x="65527" y="59570"/>
                </a:cubicBezTo>
                <a:cubicBezTo>
                  <a:pt x="64534" y="63541"/>
                  <a:pt x="63674" y="67548"/>
                  <a:pt x="62549" y="71484"/>
                </a:cubicBezTo>
                <a:cubicBezTo>
                  <a:pt x="61686" y="74503"/>
                  <a:pt x="59917" y="77299"/>
                  <a:pt x="59570" y="80419"/>
                </a:cubicBezTo>
                <a:cubicBezTo>
                  <a:pt x="57922" y="95253"/>
                  <a:pt x="58240" y="110263"/>
                  <a:pt x="56592" y="125097"/>
                </a:cubicBezTo>
                <a:cubicBezTo>
                  <a:pt x="56245" y="128217"/>
                  <a:pt x="55833" y="131812"/>
                  <a:pt x="53613" y="134032"/>
                </a:cubicBezTo>
                <a:cubicBezTo>
                  <a:pt x="50473" y="137172"/>
                  <a:pt x="45822" y="138340"/>
                  <a:pt x="41699" y="139989"/>
                </a:cubicBezTo>
                <a:cubicBezTo>
                  <a:pt x="20527" y="148458"/>
                  <a:pt x="24751" y="145946"/>
                  <a:pt x="0" y="145946"/>
                </a:cubicBezTo>
                <a:lnTo>
                  <a:pt x="0" y="145946"/>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8" name="Freeform 137"/>
          <p:cNvSpPr/>
          <p:nvPr/>
        </p:nvSpPr>
        <p:spPr>
          <a:xfrm>
            <a:off x="7805999" y="4361490"/>
            <a:ext cx="102430" cy="92155"/>
          </a:xfrm>
          <a:custGeom>
            <a:avLst/>
            <a:gdLst>
              <a:gd name="connsiteX0" fmla="*/ 178710 w 178710"/>
              <a:gd name="connsiteY0" fmla="*/ 0 h 157861"/>
              <a:gd name="connsiteX1" fmla="*/ 178710 w 178710"/>
              <a:gd name="connsiteY1" fmla="*/ 0 h 157861"/>
              <a:gd name="connsiteX2" fmla="*/ 145947 w 178710"/>
              <a:gd name="connsiteY2" fmla="*/ 11914 h 157861"/>
              <a:gd name="connsiteX3" fmla="*/ 137011 w 178710"/>
              <a:gd name="connsiteY3" fmla="*/ 23828 h 157861"/>
              <a:gd name="connsiteX4" fmla="*/ 125097 w 178710"/>
              <a:gd name="connsiteY4" fmla="*/ 47656 h 157861"/>
              <a:gd name="connsiteX5" fmla="*/ 119140 w 178710"/>
              <a:gd name="connsiteY5" fmla="*/ 56592 h 157861"/>
              <a:gd name="connsiteX6" fmla="*/ 116162 w 178710"/>
              <a:gd name="connsiteY6" fmla="*/ 68506 h 157861"/>
              <a:gd name="connsiteX7" fmla="*/ 107226 w 178710"/>
              <a:gd name="connsiteY7" fmla="*/ 80420 h 157861"/>
              <a:gd name="connsiteX8" fmla="*/ 101269 w 178710"/>
              <a:gd name="connsiteY8" fmla="*/ 89355 h 157861"/>
              <a:gd name="connsiteX9" fmla="*/ 95312 w 178710"/>
              <a:gd name="connsiteY9" fmla="*/ 101269 h 157861"/>
              <a:gd name="connsiteX10" fmla="*/ 89355 w 178710"/>
              <a:gd name="connsiteY10" fmla="*/ 110205 h 157861"/>
              <a:gd name="connsiteX11" fmla="*/ 86376 w 178710"/>
              <a:gd name="connsiteY11" fmla="*/ 119140 h 157861"/>
              <a:gd name="connsiteX12" fmla="*/ 56591 w 178710"/>
              <a:gd name="connsiteY12" fmla="*/ 137011 h 157861"/>
              <a:gd name="connsiteX13" fmla="*/ 47656 w 178710"/>
              <a:gd name="connsiteY13" fmla="*/ 142968 h 157861"/>
              <a:gd name="connsiteX14" fmla="*/ 29785 w 178710"/>
              <a:gd name="connsiteY14" fmla="*/ 148925 h 157861"/>
              <a:gd name="connsiteX15" fmla="*/ 11914 w 178710"/>
              <a:gd name="connsiteY15" fmla="*/ 154882 h 157861"/>
              <a:gd name="connsiteX16" fmla="*/ 0 w 178710"/>
              <a:gd name="connsiteY16" fmla="*/ 157861 h 157861"/>
              <a:gd name="connsiteX17" fmla="*/ 0 w 178710"/>
              <a:gd name="connsiteY17" fmla="*/ 157861 h 15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710" h="157861">
                <a:moveTo>
                  <a:pt x="178710" y="0"/>
                </a:moveTo>
                <a:lnTo>
                  <a:pt x="178710" y="0"/>
                </a:lnTo>
                <a:cubicBezTo>
                  <a:pt x="167789" y="3971"/>
                  <a:pt x="156037" y="6149"/>
                  <a:pt x="145947" y="11914"/>
                </a:cubicBezTo>
                <a:cubicBezTo>
                  <a:pt x="141637" y="14377"/>
                  <a:pt x="139896" y="19788"/>
                  <a:pt x="137011" y="23828"/>
                </a:cubicBezTo>
                <a:cubicBezTo>
                  <a:pt x="125512" y="39927"/>
                  <a:pt x="136231" y="25387"/>
                  <a:pt x="125097" y="47656"/>
                </a:cubicBezTo>
                <a:cubicBezTo>
                  <a:pt x="123496" y="50858"/>
                  <a:pt x="121126" y="53613"/>
                  <a:pt x="119140" y="56592"/>
                </a:cubicBezTo>
                <a:cubicBezTo>
                  <a:pt x="118147" y="60563"/>
                  <a:pt x="117993" y="64845"/>
                  <a:pt x="116162" y="68506"/>
                </a:cubicBezTo>
                <a:cubicBezTo>
                  <a:pt x="113942" y="72946"/>
                  <a:pt x="110112" y="76380"/>
                  <a:pt x="107226" y="80420"/>
                </a:cubicBezTo>
                <a:cubicBezTo>
                  <a:pt x="105145" y="83333"/>
                  <a:pt x="103045" y="86247"/>
                  <a:pt x="101269" y="89355"/>
                </a:cubicBezTo>
                <a:cubicBezTo>
                  <a:pt x="99066" y="93210"/>
                  <a:pt x="97515" y="97414"/>
                  <a:pt x="95312" y="101269"/>
                </a:cubicBezTo>
                <a:cubicBezTo>
                  <a:pt x="93536" y="104377"/>
                  <a:pt x="90956" y="107003"/>
                  <a:pt x="89355" y="110205"/>
                </a:cubicBezTo>
                <a:cubicBezTo>
                  <a:pt x="87951" y="113013"/>
                  <a:pt x="88596" y="116920"/>
                  <a:pt x="86376" y="119140"/>
                </a:cubicBezTo>
                <a:cubicBezTo>
                  <a:pt x="76659" y="128856"/>
                  <a:pt x="67560" y="130743"/>
                  <a:pt x="56591" y="137011"/>
                </a:cubicBezTo>
                <a:cubicBezTo>
                  <a:pt x="53483" y="138787"/>
                  <a:pt x="50927" y="141514"/>
                  <a:pt x="47656" y="142968"/>
                </a:cubicBezTo>
                <a:cubicBezTo>
                  <a:pt x="41918" y="145518"/>
                  <a:pt x="35742" y="146939"/>
                  <a:pt x="29785" y="148925"/>
                </a:cubicBezTo>
                <a:cubicBezTo>
                  <a:pt x="29775" y="148928"/>
                  <a:pt x="11925" y="154879"/>
                  <a:pt x="11914" y="154882"/>
                </a:cubicBezTo>
                <a:lnTo>
                  <a:pt x="0" y="157861"/>
                </a:lnTo>
                <a:lnTo>
                  <a:pt x="0" y="157861"/>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9" name="Freeform 138"/>
          <p:cNvSpPr/>
          <p:nvPr/>
        </p:nvSpPr>
        <p:spPr>
          <a:xfrm>
            <a:off x="7811121" y="4358012"/>
            <a:ext cx="100723" cy="52544"/>
          </a:xfrm>
          <a:custGeom>
            <a:avLst/>
            <a:gdLst>
              <a:gd name="connsiteX0" fmla="*/ 175732 w 175732"/>
              <a:gd name="connsiteY0" fmla="*/ 0 h 90008"/>
              <a:gd name="connsiteX1" fmla="*/ 175732 w 175732"/>
              <a:gd name="connsiteY1" fmla="*/ 0 h 90008"/>
              <a:gd name="connsiteX2" fmla="*/ 128076 w 175732"/>
              <a:gd name="connsiteY2" fmla="*/ 14893 h 90008"/>
              <a:gd name="connsiteX3" fmla="*/ 122119 w 175732"/>
              <a:gd name="connsiteY3" fmla="*/ 23828 h 90008"/>
              <a:gd name="connsiteX4" fmla="*/ 113184 w 175732"/>
              <a:gd name="connsiteY4" fmla="*/ 35742 h 90008"/>
              <a:gd name="connsiteX5" fmla="*/ 104248 w 175732"/>
              <a:gd name="connsiteY5" fmla="*/ 41699 h 90008"/>
              <a:gd name="connsiteX6" fmla="*/ 83398 w 175732"/>
              <a:gd name="connsiteY6" fmla="*/ 56592 h 90008"/>
              <a:gd name="connsiteX7" fmla="*/ 56592 w 175732"/>
              <a:gd name="connsiteY7" fmla="*/ 71484 h 90008"/>
              <a:gd name="connsiteX8" fmla="*/ 47656 w 175732"/>
              <a:gd name="connsiteY8" fmla="*/ 80420 h 90008"/>
              <a:gd name="connsiteX9" fmla="*/ 29785 w 175732"/>
              <a:gd name="connsiteY9" fmla="*/ 86377 h 90008"/>
              <a:gd name="connsiteX10" fmla="*/ 0 w 175732"/>
              <a:gd name="connsiteY10" fmla="*/ 89355 h 90008"/>
              <a:gd name="connsiteX11" fmla="*/ 0 w 175732"/>
              <a:gd name="connsiteY11" fmla="*/ 89355 h 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732" h="90008">
                <a:moveTo>
                  <a:pt x="175732" y="0"/>
                </a:moveTo>
                <a:lnTo>
                  <a:pt x="175732" y="0"/>
                </a:lnTo>
                <a:cubicBezTo>
                  <a:pt x="159847" y="4964"/>
                  <a:pt x="143285" y="8134"/>
                  <a:pt x="128076" y="14893"/>
                </a:cubicBezTo>
                <a:cubicBezTo>
                  <a:pt x="124805" y="16347"/>
                  <a:pt x="124200" y="20915"/>
                  <a:pt x="122119" y="23828"/>
                </a:cubicBezTo>
                <a:cubicBezTo>
                  <a:pt x="119234" y="27867"/>
                  <a:pt x="116694" y="32232"/>
                  <a:pt x="113184" y="35742"/>
                </a:cubicBezTo>
                <a:cubicBezTo>
                  <a:pt x="110653" y="38273"/>
                  <a:pt x="106998" y="39407"/>
                  <a:pt x="104248" y="41699"/>
                </a:cubicBezTo>
                <a:cubicBezTo>
                  <a:pt x="77170" y="64265"/>
                  <a:pt x="114896" y="37694"/>
                  <a:pt x="83398" y="56592"/>
                </a:cubicBezTo>
                <a:cubicBezTo>
                  <a:pt x="57793" y="71955"/>
                  <a:pt x="74565" y="65494"/>
                  <a:pt x="56592" y="71484"/>
                </a:cubicBezTo>
                <a:cubicBezTo>
                  <a:pt x="53613" y="74463"/>
                  <a:pt x="51338" y="78374"/>
                  <a:pt x="47656" y="80420"/>
                </a:cubicBezTo>
                <a:cubicBezTo>
                  <a:pt x="42167" y="83469"/>
                  <a:pt x="35979" y="85345"/>
                  <a:pt x="29785" y="86377"/>
                </a:cubicBezTo>
                <a:cubicBezTo>
                  <a:pt x="7997" y="90008"/>
                  <a:pt x="17953" y="89355"/>
                  <a:pt x="0" y="89355"/>
                </a:cubicBezTo>
                <a:lnTo>
                  <a:pt x="0" y="89355"/>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0" name="Freeform 139"/>
          <p:cNvSpPr/>
          <p:nvPr/>
        </p:nvSpPr>
        <p:spPr>
          <a:xfrm>
            <a:off x="7812558" y="4349046"/>
            <a:ext cx="89043" cy="14183"/>
          </a:xfrm>
          <a:custGeom>
            <a:avLst/>
            <a:gdLst>
              <a:gd name="connsiteX0" fmla="*/ 155353 w 155353"/>
              <a:gd name="connsiteY0" fmla="*/ 6424 h 24295"/>
              <a:gd name="connsiteX1" fmla="*/ 155353 w 155353"/>
              <a:gd name="connsiteY1" fmla="*/ 6424 h 24295"/>
              <a:gd name="connsiteX2" fmla="*/ 104719 w 155353"/>
              <a:gd name="connsiteY2" fmla="*/ 467 h 24295"/>
              <a:gd name="connsiteX3" fmla="*/ 33234 w 155353"/>
              <a:gd name="connsiteY3" fmla="*/ 6424 h 24295"/>
              <a:gd name="connsiteX4" fmla="*/ 24299 w 155353"/>
              <a:gd name="connsiteY4" fmla="*/ 9402 h 24295"/>
              <a:gd name="connsiteX5" fmla="*/ 15363 w 155353"/>
              <a:gd name="connsiteY5" fmla="*/ 15359 h 24295"/>
              <a:gd name="connsiteX6" fmla="*/ 471 w 155353"/>
              <a:gd name="connsiteY6" fmla="*/ 24295 h 24295"/>
              <a:gd name="connsiteX7" fmla="*/ 471 w 155353"/>
              <a:gd name="connsiteY7" fmla="*/ 24295 h 2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353" h="24295">
                <a:moveTo>
                  <a:pt x="155353" y="6424"/>
                </a:moveTo>
                <a:lnTo>
                  <a:pt x="155353" y="6424"/>
                </a:lnTo>
                <a:cubicBezTo>
                  <a:pt x="138475" y="4438"/>
                  <a:pt x="121706" y="952"/>
                  <a:pt x="104719" y="467"/>
                </a:cubicBezTo>
                <a:cubicBezTo>
                  <a:pt x="88394" y="0"/>
                  <a:pt x="54144" y="1777"/>
                  <a:pt x="33234" y="6424"/>
                </a:cubicBezTo>
                <a:cubicBezTo>
                  <a:pt x="30169" y="7105"/>
                  <a:pt x="27277" y="8409"/>
                  <a:pt x="24299" y="9402"/>
                </a:cubicBezTo>
                <a:cubicBezTo>
                  <a:pt x="21320" y="11388"/>
                  <a:pt x="18471" y="13583"/>
                  <a:pt x="15363" y="15359"/>
                </a:cubicBezTo>
                <a:cubicBezTo>
                  <a:pt x="0" y="24137"/>
                  <a:pt x="7282" y="17482"/>
                  <a:pt x="471" y="24295"/>
                </a:cubicBezTo>
                <a:lnTo>
                  <a:pt x="471" y="24295"/>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1" name="Freeform 140"/>
          <p:cNvSpPr/>
          <p:nvPr/>
        </p:nvSpPr>
        <p:spPr>
          <a:xfrm>
            <a:off x="7809414" y="4290200"/>
            <a:ext cx="105845" cy="40541"/>
          </a:xfrm>
          <a:custGeom>
            <a:avLst/>
            <a:gdLst>
              <a:gd name="connsiteX0" fmla="*/ 184667 w 184667"/>
              <a:gd name="connsiteY0" fmla="*/ 0 h 69447"/>
              <a:gd name="connsiteX1" fmla="*/ 184667 w 184667"/>
              <a:gd name="connsiteY1" fmla="*/ 0 h 69447"/>
              <a:gd name="connsiteX2" fmla="*/ 131054 w 184667"/>
              <a:gd name="connsiteY2" fmla="*/ 5957 h 69447"/>
              <a:gd name="connsiteX3" fmla="*/ 119140 w 184667"/>
              <a:gd name="connsiteY3" fmla="*/ 8935 h 69447"/>
              <a:gd name="connsiteX4" fmla="*/ 92334 w 184667"/>
              <a:gd name="connsiteY4" fmla="*/ 23828 h 69447"/>
              <a:gd name="connsiteX5" fmla="*/ 77441 w 184667"/>
              <a:gd name="connsiteY5" fmla="*/ 32763 h 69447"/>
              <a:gd name="connsiteX6" fmla="*/ 62548 w 184667"/>
              <a:gd name="connsiteY6" fmla="*/ 50634 h 69447"/>
              <a:gd name="connsiteX7" fmla="*/ 53613 w 184667"/>
              <a:gd name="connsiteY7" fmla="*/ 56591 h 69447"/>
              <a:gd name="connsiteX8" fmla="*/ 17871 w 184667"/>
              <a:gd name="connsiteY8" fmla="*/ 65527 h 69447"/>
              <a:gd name="connsiteX9" fmla="*/ 0 w 184667"/>
              <a:gd name="connsiteY9" fmla="*/ 68505 h 69447"/>
              <a:gd name="connsiteX10" fmla="*/ 0 w 184667"/>
              <a:gd name="connsiteY10" fmla="*/ 68505 h 6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67" h="69447">
                <a:moveTo>
                  <a:pt x="184667" y="0"/>
                </a:moveTo>
                <a:lnTo>
                  <a:pt x="184667" y="0"/>
                </a:lnTo>
                <a:cubicBezTo>
                  <a:pt x="166796" y="1986"/>
                  <a:pt x="148870" y="3528"/>
                  <a:pt x="131054" y="5957"/>
                </a:cubicBezTo>
                <a:cubicBezTo>
                  <a:pt x="126998" y="6510"/>
                  <a:pt x="122801" y="7104"/>
                  <a:pt x="119140" y="8935"/>
                </a:cubicBezTo>
                <a:cubicBezTo>
                  <a:pt x="78160" y="29424"/>
                  <a:pt x="117049" y="15588"/>
                  <a:pt x="92334" y="23828"/>
                </a:cubicBezTo>
                <a:cubicBezTo>
                  <a:pt x="73773" y="42386"/>
                  <a:pt x="100647" y="17292"/>
                  <a:pt x="77441" y="32763"/>
                </a:cubicBezTo>
                <a:cubicBezTo>
                  <a:pt x="62803" y="42522"/>
                  <a:pt x="73536" y="39646"/>
                  <a:pt x="62548" y="50634"/>
                </a:cubicBezTo>
                <a:cubicBezTo>
                  <a:pt x="60017" y="53165"/>
                  <a:pt x="56884" y="55137"/>
                  <a:pt x="53613" y="56591"/>
                </a:cubicBezTo>
                <a:cubicBezTo>
                  <a:pt x="35562" y="64614"/>
                  <a:pt x="36599" y="61365"/>
                  <a:pt x="17871" y="65527"/>
                </a:cubicBezTo>
                <a:cubicBezTo>
                  <a:pt x="232" y="69447"/>
                  <a:pt x="17650" y="68505"/>
                  <a:pt x="0" y="68505"/>
                </a:cubicBezTo>
                <a:lnTo>
                  <a:pt x="0" y="68505"/>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2" name="Freeform 141"/>
          <p:cNvSpPr/>
          <p:nvPr/>
        </p:nvSpPr>
        <p:spPr>
          <a:xfrm>
            <a:off x="7811121" y="4264119"/>
            <a:ext cx="102431" cy="31298"/>
          </a:xfrm>
          <a:custGeom>
            <a:avLst/>
            <a:gdLst>
              <a:gd name="connsiteX0" fmla="*/ 178711 w 178711"/>
              <a:gd name="connsiteY0" fmla="*/ 53613 h 53613"/>
              <a:gd name="connsiteX1" fmla="*/ 178711 w 178711"/>
              <a:gd name="connsiteY1" fmla="*/ 53613 h 53613"/>
              <a:gd name="connsiteX2" fmla="*/ 137012 w 178711"/>
              <a:gd name="connsiteY2" fmla="*/ 11914 h 53613"/>
              <a:gd name="connsiteX3" fmla="*/ 113184 w 178711"/>
              <a:gd name="connsiteY3" fmla="*/ 5957 h 53613"/>
              <a:gd name="connsiteX4" fmla="*/ 95313 w 178711"/>
              <a:gd name="connsiteY4" fmla="*/ 0 h 53613"/>
              <a:gd name="connsiteX5" fmla="*/ 32764 w 178711"/>
              <a:gd name="connsiteY5" fmla="*/ 2979 h 53613"/>
              <a:gd name="connsiteX6" fmla="*/ 17871 w 178711"/>
              <a:gd name="connsiteY6" fmla="*/ 17871 h 53613"/>
              <a:gd name="connsiteX7" fmla="*/ 8936 w 178711"/>
              <a:gd name="connsiteY7" fmla="*/ 26807 h 53613"/>
              <a:gd name="connsiteX8" fmla="*/ 0 w 178711"/>
              <a:gd name="connsiteY8" fmla="*/ 35742 h 53613"/>
              <a:gd name="connsiteX9" fmla="*/ 0 w 178711"/>
              <a:gd name="connsiteY9" fmla="*/ 35742 h 5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711" h="53613">
                <a:moveTo>
                  <a:pt x="178711" y="53613"/>
                </a:moveTo>
                <a:lnTo>
                  <a:pt x="178711" y="53613"/>
                </a:lnTo>
                <a:cubicBezTo>
                  <a:pt x="164811" y="39713"/>
                  <a:pt x="156082" y="16682"/>
                  <a:pt x="137012" y="11914"/>
                </a:cubicBezTo>
                <a:cubicBezTo>
                  <a:pt x="129069" y="9928"/>
                  <a:pt x="120951" y="8546"/>
                  <a:pt x="113184" y="5957"/>
                </a:cubicBezTo>
                <a:lnTo>
                  <a:pt x="95313" y="0"/>
                </a:lnTo>
                <a:cubicBezTo>
                  <a:pt x="74463" y="993"/>
                  <a:pt x="53476" y="390"/>
                  <a:pt x="32764" y="2979"/>
                </a:cubicBezTo>
                <a:cubicBezTo>
                  <a:pt x="24637" y="3995"/>
                  <a:pt x="22027" y="12883"/>
                  <a:pt x="17871" y="17871"/>
                </a:cubicBezTo>
                <a:cubicBezTo>
                  <a:pt x="15174" y="21107"/>
                  <a:pt x="11633" y="23571"/>
                  <a:pt x="8936" y="26807"/>
                </a:cubicBezTo>
                <a:cubicBezTo>
                  <a:pt x="802" y="36568"/>
                  <a:pt x="7010" y="35742"/>
                  <a:pt x="0" y="35742"/>
                </a:cubicBezTo>
                <a:lnTo>
                  <a:pt x="0" y="35742"/>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3" name="Freeform 142"/>
          <p:cNvSpPr/>
          <p:nvPr/>
        </p:nvSpPr>
        <p:spPr>
          <a:xfrm>
            <a:off x="7811121" y="4232630"/>
            <a:ext cx="107552" cy="61048"/>
          </a:xfrm>
          <a:custGeom>
            <a:avLst/>
            <a:gdLst>
              <a:gd name="connsiteX0" fmla="*/ 187646 w 187646"/>
              <a:gd name="connsiteY0" fmla="*/ 104574 h 104574"/>
              <a:gd name="connsiteX1" fmla="*/ 187646 w 187646"/>
              <a:gd name="connsiteY1" fmla="*/ 104574 h 104574"/>
              <a:gd name="connsiteX2" fmla="*/ 157861 w 187646"/>
              <a:gd name="connsiteY2" fmla="*/ 45004 h 104574"/>
              <a:gd name="connsiteX3" fmla="*/ 148926 w 187646"/>
              <a:gd name="connsiteY3" fmla="*/ 39047 h 104574"/>
              <a:gd name="connsiteX4" fmla="*/ 128076 w 187646"/>
              <a:gd name="connsiteY4" fmla="*/ 27133 h 104574"/>
              <a:gd name="connsiteX5" fmla="*/ 116162 w 187646"/>
              <a:gd name="connsiteY5" fmla="*/ 18197 h 104574"/>
              <a:gd name="connsiteX6" fmla="*/ 104248 w 187646"/>
              <a:gd name="connsiteY6" fmla="*/ 15219 h 104574"/>
              <a:gd name="connsiteX7" fmla="*/ 26807 w 187646"/>
              <a:gd name="connsiteY7" fmla="*/ 6283 h 104574"/>
              <a:gd name="connsiteX8" fmla="*/ 5957 w 187646"/>
              <a:gd name="connsiteY8" fmla="*/ 326 h 104574"/>
              <a:gd name="connsiteX9" fmla="*/ 0 w 187646"/>
              <a:gd name="connsiteY9" fmla="*/ 326 h 104574"/>
              <a:gd name="connsiteX10" fmla="*/ 0 w 187646"/>
              <a:gd name="connsiteY10" fmla="*/ 326 h 10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646" h="104574">
                <a:moveTo>
                  <a:pt x="187646" y="104574"/>
                </a:moveTo>
                <a:lnTo>
                  <a:pt x="187646" y="104574"/>
                </a:lnTo>
                <a:cubicBezTo>
                  <a:pt x="177718" y="84717"/>
                  <a:pt x="169155" y="64117"/>
                  <a:pt x="157861" y="45004"/>
                </a:cubicBezTo>
                <a:cubicBezTo>
                  <a:pt x="156040" y="41922"/>
                  <a:pt x="151839" y="41128"/>
                  <a:pt x="148926" y="39047"/>
                </a:cubicBezTo>
                <a:cubicBezTo>
                  <a:pt x="133148" y="27777"/>
                  <a:pt x="142577" y="31965"/>
                  <a:pt x="128076" y="27133"/>
                </a:cubicBezTo>
                <a:cubicBezTo>
                  <a:pt x="124105" y="24154"/>
                  <a:pt x="120602" y="20417"/>
                  <a:pt x="116162" y="18197"/>
                </a:cubicBezTo>
                <a:cubicBezTo>
                  <a:pt x="112501" y="16366"/>
                  <a:pt x="108169" y="16395"/>
                  <a:pt x="104248" y="15219"/>
                </a:cubicBezTo>
                <a:cubicBezTo>
                  <a:pt x="62615" y="2730"/>
                  <a:pt x="108165" y="10352"/>
                  <a:pt x="26807" y="6283"/>
                </a:cubicBezTo>
                <a:cubicBezTo>
                  <a:pt x="19729" y="3924"/>
                  <a:pt x="13431" y="1572"/>
                  <a:pt x="5957" y="326"/>
                </a:cubicBezTo>
                <a:cubicBezTo>
                  <a:pt x="3998" y="0"/>
                  <a:pt x="1986" y="326"/>
                  <a:pt x="0" y="326"/>
                </a:cubicBezTo>
                <a:lnTo>
                  <a:pt x="0" y="326"/>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4" name="Freeform 143"/>
          <p:cNvSpPr/>
          <p:nvPr/>
        </p:nvSpPr>
        <p:spPr bwMode="auto">
          <a:xfrm>
            <a:off x="5637931" y="4151314"/>
            <a:ext cx="2058522" cy="250467"/>
          </a:xfrm>
          <a:custGeom>
            <a:avLst/>
            <a:gdLst>
              <a:gd name="connsiteX0" fmla="*/ 0 w 3591498"/>
              <a:gd name="connsiteY0" fmla="*/ 88878 h 429049"/>
              <a:gd name="connsiteX1" fmla="*/ 0 w 3591498"/>
              <a:gd name="connsiteY1" fmla="*/ 88878 h 429049"/>
              <a:gd name="connsiteX2" fmla="*/ 11017 w 3591498"/>
              <a:gd name="connsiteY2" fmla="*/ 232097 h 429049"/>
              <a:gd name="connsiteX3" fmla="*/ 22033 w 3591498"/>
              <a:gd name="connsiteY3" fmla="*/ 265148 h 429049"/>
              <a:gd name="connsiteX4" fmla="*/ 77118 w 3591498"/>
              <a:gd name="connsiteY4" fmla="*/ 342266 h 429049"/>
              <a:gd name="connsiteX5" fmla="*/ 143219 w 3591498"/>
              <a:gd name="connsiteY5" fmla="*/ 364300 h 429049"/>
              <a:gd name="connsiteX6" fmla="*/ 198303 w 3591498"/>
              <a:gd name="connsiteY6" fmla="*/ 386333 h 429049"/>
              <a:gd name="connsiteX7" fmla="*/ 264404 w 3591498"/>
              <a:gd name="connsiteY7" fmla="*/ 419384 h 429049"/>
              <a:gd name="connsiteX8" fmla="*/ 738130 w 3591498"/>
              <a:gd name="connsiteY8" fmla="*/ 408367 h 429049"/>
              <a:gd name="connsiteX9" fmla="*/ 782197 w 3591498"/>
              <a:gd name="connsiteY9" fmla="*/ 397350 h 429049"/>
              <a:gd name="connsiteX10" fmla="*/ 1002535 w 3591498"/>
              <a:gd name="connsiteY10" fmla="*/ 386333 h 429049"/>
              <a:gd name="connsiteX11" fmla="*/ 1112703 w 3591498"/>
              <a:gd name="connsiteY11" fmla="*/ 342266 h 429049"/>
              <a:gd name="connsiteX12" fmla="*/ 1178804 w 3591498"/>
              <a:gd name="connsiteY12" fmla="*/ 331249 h 429049"/>
              <a:gd name="connsiteX13" fmla="*/ 1311007 w 3591498"/>
              <a:gd name="connsiteY13" fmla="*/ 276165 h 429049"/>
              <a:gd name="connsiteX14" fmla="*/ 1344057 w 3591498"/>
              <a:gd name="connsiteY14" fmla="*/ 254131 h 429049"/>
              <a:gd name="connsiteX15" fmla="*/ 1421176 w 3591498"/>
              <a:gd name="connsiteY15" fmla="*/ 232097 h 429049"/>
              <a:gd name="connsiteX16" fmla="*/ 1476260 w 3591498"/>
              <a:gd name="connsiteY16" fmla="*/ 210064 h 429049"/>
              <a:gd name="connsiteX17" fmla="*/ 1542361 w 3591498"/>
              <a:gd name="connsiteY17" fmla="*/ 188030 h 429049"/>
              <a:gd name="connsiteX18" fmla="*/ 1575412 w 3591498"/>
              <a:gd name="connsiteY18" fmla="*/ 177013 h 429049"/>
              <a:gd name="connsiteX19" fmla="*/ 1619479 w 3591498"/>
              <a:gd name="connsiteY19" fmla="*/ 165996 h 429049"/>
              <a:gd name="connsiteX20" fmla="*/ 1663547 w 3591498"/>
              <a:gd name="connsiteY20" fmla="*/ 143962 h 429049"/>
              <a:gd name="connsiteX21" fmla="*/ 1696597 w 3591498"/>
              <a:gd name="connsiteY21" fmla="*/ 132945 h 429049"/>
              <a:gd name="connsiteX22" fmla="*/ 1784732 w 3591498"/>
              <a:gd name="connsiteY22" fmla="*/ 99895 h 429049"/>
              <a:gd name="connsiteX23" fmla="*/ 2093204 w 3591498"/>
              <a:gd name="connsiteY23" fmla="*/ 77861 h 429049"/>
              <a:gd name="connsiteX24" fmla="*/ 2148289 w 3591498"/>
              <a:gd name="connsiteY24" fmla="*/ 66844 h 429049"/>
              <a:gd name="connsiteX25" fmla="*/ 2192356 w 3591498"/>
              <a:gd name="connsiteY25" fmla="*/ 55827 h 429049"/>
              <a:gd name="connsiteX26" fmla="*/ 2423710 w 3591498"/>
              <a:gd name="connsiteY26" fmla="*/ 33794 h 429049"/>
              <a:gd name="connsiteX27" fmla="*/ 2677098 w 3591498"/>
              <a:gd name="connsiteY27" fmla="*/ 11760 h 429049"/>
              <a:gd name="connsiteX28" fmla="*/ 3029638 w 3591498"/>
              <a:gd name="connsiteY28" fmla="*/ 743 h 429049"/>
              <a:gd name="connsiteX29" fmla="*/ 3426245 w 3591498"/>
              <a:gd name="connsiteY29" fmla="*/ 11760 h 429049"/>
              <a:gd name="connsiteX30" fmla="*/ 3492347 w 3591498"/>
              <a:gd name="connsiteY30" fmla="*/ 33794 h 429049"/>
              <a:gd name="connsiteX31" fmla="*/ 3580482 w 3591498"/>
              <a:gd name="connsiteY31" fmla="*/ 55827 h 429049"/>
              <a:gd name="connsiteX32" fmla="*/ 3591498 w 3591498"/>
              <a:gd name="connsiteY32" fmla="*/ 55827 h 429049"/>
              <a:gd name="connsiteX33" fmla="*/ 3591498 w 3591498"/>
              <a:gd name="connsiteY33" fmla="*/ 55827 h 42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91498" h="429049">
                <a:moveTo>
                  <a:pt x="0" y="88878"/>
                </a:moveTo>
                <a:lnTo>
                  <a:pt x="0" y="88878"/>
                </a:lnTo>
                <a:cubicBezTo>
                  <a:pt x="3672" y="136618"/>
                  <a:pt x="5078" y="184586"/>
                  <a:pt x="11017" y="232097"/>
                </a:cubicBezTo>
                <a:cubicBezTo>
                  <a:pt x="12457" y="243620"/>
                  <a:pt x="17459" y="254474"/>
                  <a:pt x="22033" y="265148"/>
                </a:cubicBezTo>
                <a:cubicBezTo>
                  <a:pt x="33826" y="292666"/>
                  <a:pt x="48780" y="326522"/>
                  <a:pt x="77118" y="342266"/>
                </a:cubicBezTo>
                <a:cubicBezTo>
                  <a:pt x="97421" y="353545"/>
                  <a:pt x="121655" y="355674"/>
                  <a:pt x="143219" y="364300"/>
                </a:cubicBezTo>
                <a:cubicBezTo>
                  <a:pt x="161580" y="371644"/>
                  <a:pt x="180615" y="377489"/>
                  <a:pt x="198303" y="386333"/>
                </a:cubicBezTo>
                <a:cubicBezTo>
                  <a:pt x="283735" y="429049"/>
                  <a:pt x="181327" y="391691"/>
                  <a:pt x="264404" y="419384"/>
                </a:cubicBezTo>
                <a:lnTo>
                  <a:pt x="738130" y="408367"/>
                </a:lnTo>
                <a:cubicBezTo>
                  <a:pt x="753257" y="407723"/>
                  <a:pt x="767108" y="398607"/>
                  <a:pt x="782197" y="397350"/>
                </a:cubicBezTo>
                <a:cubicBezTo>
                  <a:pt x="855481" y="391243"/>
                  <a:pt x="929089" y="390005"/>
                  <a:pt x="1002535" y="386333"/>
                </a:cubicBezTo>
                <a:cubicBezTo>
                  <a:pt x="1048122" y="363540"/>
                  <a:pt x="1058251" y="355879"/>
                  <a:pt x="1112703" y="342266"/>
                </a:cubicBezTo>
                <a:cubicBezTo>
                  <a:pt x="1134374" y="336848"/>
                  <a:pt x="1156770" y="334921"/>
                  <a:pt x="1178804" y="331249"/>
                </a:cubicBezTo>
                <a:cubicBezTo>
                  <a:pt x="1222872" y="312888"/>
                  <a:pt x="1271285" y="302647"/>
                  <a:pt x="1311007" y="276165"/>
                </a:cubicBezTo>
                <a:cubicBezTo>
                  <a:pt x="1322024" y="268820"/>
                  <a:pt x="1332214" y="260052"/>
                  <a:pt x="1344057" y="254131"/>
                </a:cubicBezTo>
                <a:cubicBezTo>
                  <a:pt x="1365275" y="243522"/>
                  <a:pt x="1399999" y="239156"/>
                  <a:pt x="1421176" y="232097"/>
                </a:cubicBezTo>
                <a:cubicBezTo>
                  <a:pt x="1439937" y="225843"/>
                  <a:pt x="1457675" y="216822"/>
                  <a:pt x="1476260" y="210064"/>
                </a:cubicBezTo>
                <a:cubicBezTo>
                  <a:pt x="1498087" y="202127"/>
                  <a:pt x="1520327" y="195375"/>
                  <a:pt x="1542361" y="188030"/>
                </a:cubicBezTo>
                <a:cubicBezTo>
                  <a:pt x="1553378" y="184358"/>
                  <a:pt x="1564146" y="179830"/>
                  <a:pt x="1575412" y="177013"/>
                </a:cubicBezTo>
                <a:cubicBezTo>
                  <a:pt x="1590101" y="173341"/>
                  <a:pt x="1605302" y="171312"/>
                  <a:pt x="1619479" y="165996"/>
                </a:cubicBezTo>
                <a:cubicBezTo>
                  <a:pt x="1634856" y="160229"/>
                  <a:pt x="1648452" y="150431"/>
                  <a:pt x="1663547" y="143962"/>
                </a:cubicBezTo>
                <a:cubicBezTo>
                  <a:pt x="1674221" y="139388"/>
                  <a:pt x="1685684" y="136914"/>
                  <a:pt x="1696597" y="132945"/>
                </a:cubicBezTo>
                <a:cubicBezTo>
                  <a:pt x="1726084" y="122223"/>
                  <a:pt x="1754103" y="106701"/>
                  <a:pt x="1784732" y="99895"/>
                </a:cubicBezTo>
                <a:cubicBezTo>
                  <a:pt x="1831678" y="89463"/>
                  <a:pt x="2089629" y="78060"/>
                  <a:pt x="2093204" y="77861"/>
                </a:cubicBezTo>
                <a:cubicBezTo>
                  <a:pt x="2111566" y="74189"/>
                  <a:pt x="2130010" y="70906"/>
                  <a:pt x="2148289" y="66844"/>
                </a:cubicBezTo>
                <a:cubicBezTo>
                  <a:pt x="2163070" y="63559"/>
                  <a:pt x="2177323" y="57631"/>
                  <a:pt x="2192356" y="55827"/>
                </a:cubicBezTo>
                <a:cubicBezTo>
                  <a:pt x="2269271" y="46597"/>
                  <a:pt x="2346592" y="41138"/>
                  <a:pt x="2423710" y="33794"/>
                </a:cubicBezTo>
                <a:cubicBezTo>
                  <a:pt x="2525091" y="0"/>
                  <a:pt x="2454238" y="20332"/>
                  <a:pt x="2677098" y="11760"/>
                </a:cubicBezTo>
                <a:lnTo>
                  <a:pt x="3029638" y="743"/>
                </a:lnTo>
                <a:cubicBezTo>
                  <a:pt x="3161840" y="4415"/>
                  <a:pt x="3294328" y="2337"/>
                  <a:pt x="3426245" y="11760"/>
                </a:cubicBezTo>
                <a:cubicBezTo>
                  <a:pt x="3449412" y="13415"/>
                  <a:pt x="3470313" y="26449"/>
                  <a:pt x="3492347" y="33794"/>
                </a:cubicBezTo>
                <a:cubicBezTo>
                  <a:pt x="3534921" y="47985"/>
                  <a:pt x="3527297" y="46964"/>
                  <a:pt x="3580482" y="55827"/>
                </a:cubicBezTo>
                <a:cubicBezTo>
                  <a:pt x="3584104" y="56431"/>
                  <a:pt x="3587826" y="55827"/>
                  <a:pt x="3591498" y="55827"/>
                </a:cubicBezTo>
                <a:lnTo>
                  <a:pt x="3591498" y="55827"/>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45" name="Freeform 144"/>
          <p:cNvSpPr/>
          <p:nvPr/>
        </p:nvSpPr>
        <p:spPr bwMode="auto">
          <a:xfrm>
            <a:off x="5549528" y="4196768"/>
            <a:ext cx="2058522" cy="1337722"/>
          </a:xfrm>
          <a:custGeom>
            <a:avLst/>
            <a:gdLst>
              <a:gd name="connsiteX0" fmla="*/ 0 w 3591498"/>
              <a:gd name="connsiteY0" fmla="*/ 0 h 2291509"/>
              <a:gd name="connsiteX1" fmla="*/ 0 w 3591498"/>
              <a:gd name="connsiteY1" fmla="*/ 0 h 2291509"/>
              <a:gd name="connsiteX2" fmla="*/ 22033 w 3591498"/>
              <a:gd name="connsiteY2" fmla="*/ 462709 h 2291509"/>
              <a:gd name="connsiteX3" fmla="*/ 33050 w 3591498"/>
              <a:gd name="connsiteY3" fmla="*/ 506776 h 2291509"/>
              <a:gd name="connsiteX4" fmla="*/ 99151 w 3591498"/>
              <a:gd name="connsiteY4" fmla="*/ 594911 h 2291509"/>
              <a:gd name="connsiteX5" fmla="*/ 176269 w 3591498"/>
              <a:gd name="connsiteY5" fmla="*/ 638978 h 2291509"/>
              <a:gd name="connsiteX6" fmla="*/ 253387 w 3591498"/>
              <a:gd name="connsiteY6" fmla="*/ 694063 h 2291509"/>
              <a:gd name="connsiteX7" fmla="*/ 374573 w 3591498"/>
              <a:gd name="connsiteY7" fmla="*/ 771181 h 2291509"/>
              <a:gd name="connsiteX8" fmla="*/ 418640 w 3591498"/>
              <a:gd name="connsiteY8" fmla="*/ 793215 h 2291509"/>
              <a:gd name="connsiteX9" fmla="*/ 451691 w 3591498"/>
              <a:gd name="connsiteY9" fmla="*/ 826265 h 2291509"/>
              <a:gd name="connsiteX10" fmla="*/ 561860 w 3591498"/>
              <a:gd name="connsiteY10" fmla="*/ 848299 h 2291509"/>
              <a:gd name="connsiteX11" fmla="*/ 683045 w 3591498"/>
              <a:gd name="connsiteY11" fmla="*/ 881350 h 2291509"/>
              <a:gd name="connsiteX12" fmla="*/ 815248 w 3591498"/>
              <a:gd name="connsiteY12" fmla="*/ 925417 h 2291509"/>
              <a:gd name="connsiteX13" fmla="*/ 859315 w 3591498"/>
              <a:gd name="connsiteY13" fmla="*/ 947451 h 2291509"/>
              <a:gd name="connsiteX14" fmla="*/ 947450 w 3591498"/>
              <a:gd name="connsiteY14" fmla="*/ 969484 h 2291509"/>
              <a:gd name="connsiteX15" fmla="*/ 1046602 w 3591498"/>
              <a:gd name="connsiteY15" fmla="*/ 991518 h 2291509"/>
              <a:gd name="connsiteX16" fmla="*/ 1542361 w 3591498"/>
              <a:gd name="connsiteY16" fmla="*/ 1002535 h 2291509"/>
              <a:gd name="connsiteX17" fmla="*/ 1729648 w 3591498"/>
              <a:gd name="connsiteY17" fmla="*/ 1046603 h 2291509"/>
              <a:gd name="connsiteX18" fmla="*/ 1784732 w 3591498"/>
              <a:gd name="connsiteY18" fmla="*/ 1068636 h 2291509"/>
              <a:gd name="connsiteX19" fmla="*/ 1839816 w 3591498"/>
              <a:gd name="connsiteY19" fmla="*/ 1079653 h 2291509"/>
              <a:gd name="connsiteX20" fmla="*/ 1872867 w 3591498"/>
              <a:gd name="connsiteY20" fmla="*/ 1090670 h 2291509"/>
              <a:gd name="connsiteX21" fmla="*/ 1916934 w 3591498"/>
              <a:gd name="connsiteY21" fmla="*/ 1101687 h 2291509"/>
              <a:gd name="connsiteX22" fmla="*/ 1949985 w 3591498"/>
              <a:gd name="connsiteY22" fmla="*/ 1112704 h 2291509"/>
              <a:gd name="connsiteX23" fmla="*/ 2016086 w 3591498"/>
              <a:gd name="connsiteY23" fmla="*/ 1123721 h 2291509"/>
              <a:gd name="connsiteX24" fmla="*/ 2093204 w 3591498"/>
              <a:gd name="connsiteY24" fmla="*/ 1189822 h 2291509"/>
              <a:gd name="connsiteX25" fmla="*/ 2137272 w 3591498"/>
              <a:gd name="connsiteY25" fmla="*/ 1211856 h 2291509"/>
              <a:gd name="connsiteX26" fmla="*/ 2170322 w 3591498"/>
              <a:gd name="connsiteY26" fmla="*/ 1233889 h 2291509"/>
              <a:gd name="connsiteX27" fmla="*/ 2258457 w 3591498"/>
              <a:gd name="connsiteY27" fmla="*/ 1299991 h 2291509"/>
              <a:gd name="connsiteX28" fmla="*/ 2313542 w 3591498"/>
              <a:gd name="connsiteY28" fmla="*/ 1311007 h 2291509"/>
              <a:gd name="connsiteX29" fmla="*/ 2368626 w 3591498"/>
              <a:gd name="connsiteY29" fmla="*/ 1366092 h 2291509"/>
              <a:gd name="connsiteX30" fmla="*/ 2445744 w 3591498"/>
              <a:gd name="connsiteY30" fmla="*/ 1410159 h 2291509"/>
              <a:gd name="connsiteX31" fmla="*/ 2489812 w 3591498"/>
              <a:gd name="connsiteY31" fmla="*/ 1454227 h 2291509"/>
              <a:gd name="connsiteX32" fmla="*/ 2544896 w 3591498"/>
              <a:gd name="connsiteY32" fmla="*/ 1520328 h 2291509"/>
              <a:gd name="connsiteX33" fmla="*/ 2622014 w 3591498"/>
              <a:gd name="connsiteY33" fmla="*/ 1608463 h 2291509"/>
              <a:gd name="connsiteX34" fmla="*/ 2666081 w 3591498"/>
              <a:gd name="connsiteY34" fmla="*/ 1630497 h 2291509"/>
              <a:gd name="connsiteX35" fmla="*/ 2710149 w 3591498"/>
              <a:gd name="connsiteY35" fmla="*/ 1663547 h 2291509"/>
              <a:gd name="connsiteX36" fmla="*/ 2743200 w 3591498"/>
              <a:gd name="connsiteY36" fmla="*/ 1718631 h 2291509"/>
              <a:gd name="connsiteX37" fmla="*/ 2798284 w 3591498"/>
              <a:gd name="connsiteY37" fmla="*/ 1751682 h 2291509"/>
              <a:gd name="connsiteX38" fmla="*/ 2853368 w 3591498"/>
              <a:gd name="connsiteY38" fmla="*/ 1795750 h 2291509"/>
              <a:gd name="connsiteX39" fmla="*/ 2963537 w 3591498"/>
              <a:gd name="connsiteY39" fmla="*/ 1872868 h 2291509"/>
              <a:gd name="connsiteX40" fmla="*/ 3029638 w 3591498"/>
              <a:gd name="connsiteY40" fmla="*/ 1916935 h 2291509"/>
              <a:gd name="connsiteX41" fmla="*/ 3139807 w 3591498"/>
              <a:gd name="connsiteY41" fmla="*/ 1949986 h 2291509"/>
              <a:gd name="connsiteX42" fmla="*/ 3183874 w 3591498"/>
              <a:gd name="connsiteY42" fmla="*/ 1983036 h 2291509"/>
              <a:gd name="connsiteX43" fmla="*/ 3216925 w 3591498"/>
              <a:gd name="connsiteY43" fmla="*/ 2016087 h 2291509"/>
              <a:gd name="connsiteX44" fmla="*/ 3283026 w 3591498"/>
              <a:gd name="connsiteY44" fmla="*/ 2038121 h 2291509"/>
              <a:gd name="connsiteX45" fmla="*/ 3316077 w 3591498"/>
              <a:gd name="connsiteY45" fmla="*/ 2060154 h 2291509"/>
              <a:gd name="connsiteX46" fmla="*/ 3338110 w 3591498"/>
              <a:gd name="connsiteY46" fmla="*/ 2093205 h 2291509"/>
              <a:gd name="connsiteX47" fmla="*/ 3360144 w 3591498"/>
              <a:gd name="connsiteY47" fmla="*/ 2159306 h 2291509"/>
              <a:gd name="connsiteX48" fmla="*/ 3371161 w 3591498"/>
              <a:gd name="connsiteY48" fmla="*/ 2225407 h 2291509"/>
              <a:gd name="connsiteX49" fmla="*/ 3426245 w 3591498"/>
              <a:gd name="connsiteY49" fmla="*/ 2291509 h 2291509"/>
              <a:gd name="connsiteX50" fmla="*/ 3580481 w 3591498"/>
              <a:gd name="connsiteY50" fmla="*/ 2280492 h 2291509"/>
              <a:gd name="connsiteX51" fmla="*/ 3591498 w 3591498"/>
              <a:gd name="connsiteY51" fmla="*/ 2280492 h 229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91498" h="2291509">
                <a:moveTo>
                  <a:pt x="0" y="0"/>
                </a:moveTo>
                <a:lnTo>
                  <a:pt x="0" y="0"/>
                </a:lnTo>
                <a:cubicBezTo>
                  <a:pt x="7344" y="154236"/>
                  <a:pt x="11984" y="308625"/>
                  <a:pt x="22033" y="462709"/>
                </a:cubicBezTo>
                <a:cubicBezTo>
                  <a:pt x="23018" y="477818"/>
                  <a:pt x="27086" y="492859"/>
                  <a:pt x="33050" y="506776"/>
                </a:cubicBezTo>
                <a:cubicBezTo>
                  <a:pt x="40678" y="524574"/>
                  <a:pt x="95559" y="591319"/>
                  <a:pt x="99151" y="594911"/>
                </a:cubicBezTo>
                <a:cubicBezTo>
                  <a:pt x="114724" y="610484"/>
                  <a:pt x="158986" y="630337"/>
                  <a:pt x="176269" y="638978"/>
                </a:cubicBezTo>
                <a:cubicBezTo>
                  <a:pt x="234688" y="697397"/>
                  <a:pt x="180885" y="650562"/>
                  <a:pt x="253387" y="694063"/>
                </a:cubicBezTo>
                <a:cubicBezTo>
                  <a:pt x="294445" y="718698"/>
                  <a:pt x="331747" y="749768"/>
                  <a:pt x="374573" y="771181"/>
                </a:cubicBezTo>
                <a:cubicBezTo>
                  <a:pt x="389262" y="778526"/>
                  <a:pt x="405276" y="783669"/>
                  <a:pt x="418640" y="793215"/>
                </a:cubicBezTo>
                <a:cubicBezTo>
                  <a:pt x="431318" y="802271"/>
                  <a:pt x="438164" y="818535"/>
                  <a:pt x="451691" y="826265"/>
                </a:cubicBezTo>
                <a:cubicBezTo>
                  <a:pt x="465782" y="834317"/>
                  <a:pt x="557017" y="847160"/>
                  <a:pt x="561860" y="848299"/>
                </a:cubicBezTo>
                <a:cubicBezTo>
                  <a:pt x="602617" y="857889"/>
                  <a:pt x="642989" y="869159"/>
                  <a:pt x="683045" y="881350"/>
                </a:cubicBezTo>
                <a:cubicBezTo>
                  <a:pt x="727484" y="894875"/>
                  <a:pt x="771754" y="909107"/>
                  <a:pt x="815248" y="925417"/>
                </a:cubicBezTo>
                <a:cubicBezTo>
                  <a:pt x="830625" y="931183"/>
                  <a:pt x="843735" y="942258"/>
                  <a:pt x="859315" y="947451"/>
                </a:cubicBezTo>
                <a:cubicBezTo>
                  <a:pt x="888043" y="957027"/>
                  <a:pt x="917973" y="962548"/>
                  <a:pt x="947450" y="969484"/>
                </a:cubicBezTo>
                <a:cubicBezTo>
                  <a:pt x="980407" y="977238"/>
                  <a:pt x="1012797" y="989640"/>
                  <a:pt x="1046602" y="991518"/>
                </a:cubicBezTo>
                <a:cubicBezTo>
                  <a:pt x="1211641" y="1000687"/>
                  <a:pt x="1377108" y="998863"/>
                  <a:pt x="1542361" y="1002535"/>
                </a:cubicBezTo>
                <a:cubicBezTo>
                  <a:pt x="1714067" y="1059771"/>
                  <a:pt x="1467781" y="981137"/>
                  <a:pt x="1729648" y="1046603"/>
                </a:cubicBezTo>
                <a:cubicBezTo>
                  <a:pt x="1748833" y="1051399"/>
                  <a:pt x="1765790" y="1062954"/>
                  <a:pt x="1784732" y="1068636"/>
                </a:cubicBezTo>
                <a:cubicBezTo>
                  <a:pt x="1802667" y="1074017"/>
                  <a:pt x="1821650" y="1075111"/>
                  <a:pt x="1839816" y="1079653"/>
                </a:cubicBezTo>
                <a:cubicBezTo>
                  <a:pt x="1851082" y="1082470"/>
                  <a:pt x="1861701" y="1087480"/>
                  <a:pt x="1872867" y="1090670"/>
                </a:cubicBezTo>
                <a:cubicBezTo>
                  <a:pt x="1887426" y="1094830"/>
                  <a:pt x="1902375" y="1097527"/>
                  <a:pt x="1916934" y="1101687"/>
                </a:cubicBezTo>
                <a:cubicBezTo>
                  <a:pt x="1928100" y="1104877"/>
                  <a:pt x="1938649" y="1110185"/>
                  <a:pt x="1949985" y="1112704"/>
                </a:cubicBezTo>
                <a:cubicBezTo>
                  <a:pt x="1971791" y="1117550"/>
                  <a:pt x="1994052" y="1120049"/>
                  <a:pt x="2016086" y="1123721"/>
                </a:cubicBezTo>
                <a:cubicBezTo>
                  <a:pt x="2041792" y="1145755"/>
                  <a:pt x="2065823" y="1169908"/>
                  <a:pt x="2093204" y="1189822"/>
                </a:cubicBezTo>
                <a:cubicBezTo>
                  <a:pt x="2106486" y="1199482"/>
                  <a:pt x="2123013" y="1203708"/>
                  <a:pt x="2137272" y="1211856"/>
                </a:cubicBezTo>
                <a:cubicBezTo>
                  <a:pt x="2148768" y="1218425"/>
                  <a:pt x="2159730" y="1225945"/>
                  <a:pt x="2170322" y="1233889"/>
                </a:cubicBezTo>
                <a:cubicBezTo>
                  <a:pt x="2171787" y="1234988"/>
                  <a:pt x="2241856" y="1293766"/>
                  <a:pt x="2258457" y="1299991"/>
                </a:cubicBezTo>
                <a:cubicBezTo>
                  <a:pt x="2275990" y="1306566"/>
                  <a:pt x="2295180" y="1307335"/>
                  <a:pt x="2313542" y="1311007"/>
                </a:cubicBezTo>
                <a:cubicBezTo>
                  <a:pt x="2401682" y="1369769"/>
                  <a:pt x="2295173" y="1292640"/>
                  <a:pt x="2368626" y="1366092"/>
                </a:cubicBezTo>
                <a:cubicBezTo>
                  <a:pt x="2398125" y="1395591"/>
                  <a:pt x="2411188" y="1384242"/>
                  <a:pt x="2445744" y="1410159"/>
                </a:cubicBezTo>
                <a:cubicBezTo>
                  <a:pt x="2462363" y="1422623"/>
                  <a:pt x="2475123" y="1439538"/>
                  <a:pt x="2489812" y="1454227"/>
                </a:cubicBezTo>
                <a:cubicBezTo>
                  <a:pt x="2508274" y="1528082"/>
                  <a:pt x="2483529" y="1476494"/>
                  <a:pt x="2544896" y="1520328"/>
                </a:cubicBezTo>
                <a:cubicBezTo>
                  <a:pt x="2589431" y="1552138"/>
                  <a:pt x="2575975" y="1568178"/>
                  <a:pt x="2622014" y="1608463"/>
                </a:cubicBezTo>
                <a:cubicBezTo>
                  <a:pt x="2634373" y="1619278"/>
                  <a:pt x="2652154" y="1621793"/>
                  <a:pt x="2666081" y="1630497"/>
                </a:cubicBezTo>
                <a:cubicBezTo>
                  <a:pt x="2681652" y="1640229"/>
                  <a:pt x="2695460" y="1652530"/>
                  <a:pt x="2710149" y="1663547"/>
                </a:cubicBezTo>
                <a:cubicBezTo>
                  <a:pt x="2721166" y="1681908"/>
                  <a:pt x="2728059" y="1703490"/>
                  <a:pt x="2743200" y="1718631"/>
                </a:cubicBezTo>
                <a:cubicBezTo>
                  <a:pt x="2758341" y="1733772"/>
                  <a:pt x="2780742" y="1739402"/>
                  <a:pt x="2798284" y="1751682"/>
                </a:cubicBezTo>
                <a:cubicBezTo>
                  <a:pt x="2817547" y="1765167"/>
                  <a:pt x="2834406" y="1781845"/>
                  <a:pt x="2853368" y="1795750"/>
                </a:cubicBezTo>
                <a:cubicBezTo>
                  <a:pt x="2889516" y="1822259"/>
                  <a:pt x="2926598" y="1847473"/>
                  <a:pt x="2963537" y="1872868"/>
                </a:cubicBezTo>
                <a:cubicBezTo>
                  <a:pt x="2985359" y="1887870"/>
                  <a:pt x="3003948" y="1910512"/>
                  <a:pt x="3029638" y="1916935"/>
                </a:cubicBezTo>
                <a:cubicBezTo>
                  <a:pt x="3096238" y="1933585"/>
                  <a:pt x="3059342" y="1923164"/>
                  <a:pt x="3139807" y="1949986"/>
                </a:cubicBezTo>
                <a:cubicBezTo>
                  <a:pt x="3154496" y="1961003"/>
                  <a:pt x="3169933" y="1971087"/>
                  <a:pt x="3183874" y="1983036"/>
                </a:cubicBezTo>
                <a:cubicBezTo>
                  <a:pt x="3195704" y="1993176"/>
                  <a:pt x="3203305" y="2008520"/>
                  <a:pt x="3216925" y="2016087"/>
                </a:cubicBezTo>
                <a:cubicBezTo>
                  <a:pt x="3237228" y="2027366"/>
                  <a:pt x="3263701" y="2025238"/>
                  <a:pt x="3283026" y="2038121"/>
                </a:cubicBezTo>
                <a:lnTo>
                  <a:pt x="3316077" y="2060154"/>
                </a:lnTo>
                <a:cubicBezTo>
                  <a:pt x="3323421" y="2071171"/>
                  <a:pt x="3332733" y="2081106"/>
                  <a:pt x="3338110" y="2093205"/>
                </a:cubicBezTo>
                <a:cubicBezTo>
                  <a:pt x="3347543" y="2114429"/>
                  <a:pt x="3360144" y="2159306"/>
                  <a:pt x="3360144" y="2159306"/>
                </a:cubicBezTo>
                <a:cubicBezTo>
                  <a:pt x="3363816" y="2181340"/>
                  <a:pt x="3364097" y="2204216"/>
                  <a:pt x="3371161" y="2225407"/>
                </a:cubicBezTo>
                <a:cubicBezTo>
                  <a:pt x="3378830" y="2248413"/>
                  <a:pt x="3410905" y="2276168"/>
                  <a:pt x="3426245" y="2291509"/>
                </a:cubicBezTo>
                <a:cubicBezTo>
                  <a:pt x="3505939" y="2271585"/>
                  <a:pt x="3455172" y="2280492"/>
                  <a:pt x="3580481" y="2280492"/>
                </a:cubicBezTo>
                <a:lnTo>
                  <a:pt x="3591498" y="2280492"/>
                </a:lnTo>
              </a:path>
            </a:pathLst>
          </a:cu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rgbClr val="000000"/>
              </a:solidFill>
              <a:effectLst/>
              <a:latin typeface="Arial" charset="0"/>
            </a:endParaRPr>
          </a:p>
        </p:txBody>
      </p:sp>
      <p:sp>
        <p:nvSpPr>
          <p:cNvPr id="146" name="Freeform 145"/>
          <p:cNvSpPr/>
          <p:nvPr/>
        </p:nvSpPr>
        <p:spPr>
          <a:xfrm rot="10800000">
            <a:off x="7683953" y="5247871"/>
            <a:ext cx="131026" cy="597950"/>
          </a:xfrm>
          <a:custGeom>
            <a:avLst/>
            <a:gdLst>
              <a:gd name="connsiteX0" fmla="*/ 11289 w 1557562"/>
              <a:gd name="connsiteY0" fmla="*/ 3830513 h 3981031"/>
              <a:gd name="connsiteX1" fmla="*/ 33867 w 1557562"/>
              <a:gd name="connsiteY1" fmla="*/ 2927401 h 3981031"/>
              <a:gd name="connsiteX2" fmla="*/ 22578 w 1557562"/>
              <a:gd name="connsiteY2" fmla="*/ 895401 h 3981031"/>
              <a:gd name="connsiteX3" fmla="*/ 0 w 1557562"/>
              <a:gd name="connsiteY3" fmla="*/ 116468 h 3981031"/>
              <a:gd name="connsiteX4" fmla="*/ 1501423 w 1557562"/>
              <a:gd name="connsiteY4" fmla="*/ 116468 h 3981031"/>
              <a:gd name="connsiteX5" fmla="*/ 1512712 w 1557562"/>
              <a:gd name="connsiteY5" fmla="*/ 285801 h 3981031"/>
              <a:gd name="connsiteX6" fmla="*/ 1490134 w 1557562"/>
              <a:gd name="connsiteY6" fmla="*/ 2724201 h 3981031"/>
              <a:gd name="connsiteX7" fmla="*/ 1478845 w 1557562"/>
              <a:gd name="connsiteY7" fmla="*/ 3029001 h 3981031"/>
              <a:gd name="connsiteX8" fmla="*/ 1456267 w 1557562"/>
              <a:gd name="connsiteY8" fmla="*/ 3909535 h 3981031"/>
              <a:gd name="connsiteX9" fmla="*/ 169334 w 1557562"/>
              <a:gd name="connsiteY9" fmla="*/ 3898246 h 3981031"/>
              <a:gd name="connsiteX10" fmla="*/ 67734 w 1557562"/>
              <a:gd name="connsiteY10" fmla="*/ 3830513 h 3981031"/>
              <a:gd name="connsiteX11" fmla="*/ 11289 w 1557562"/>
              <a:gd name="connsiteY11" fmla="*/ 3830513 h 3981031"/>
              <a:gd name="connsiteX0" fmla="*/ 82785 w 1629058"/>
              <a:gd name="connsiteY0" fmla="*/ 3830513 h 3992320"/>
              <a:gd name="connsiteX1" fmla="*/ 105363 w 1629058"/>
              <a:gd name="connsiteY1" fmla="*/ 2927401 h 3992320"/>
              <a:gd name="connsiteX2" fmla="*/ 94074 w 1629058"/>
              <a:gd name="connsiteY2" fmla="*/ 895401 h 3992320"/>
              <a:gd name="connsiteX3" fmla="*/ 71496 w 1629058"/>
              <a:gd name="connsiteY3" fmla="*/ 116468 h 3992320"/>
              <a:gd name="connsiteX4" fmla="*/ 1572919 w 1629058"/>
              <a:gd name="connsiteY4" fmla="*/ 116468 h 3992320"/>
              <a:gd name="connsiteX5" fmla="*/ 1584208 w 1629058"/>
              <a:gd name="connsiteY5" fmla="*/ 285801 h 3992320"/>
              <a:gd name="connsiteX6" fmla="*/ 1561630 w 1629058"/>
              <a:gd name="connsiteY6" fmla="*/ 2724201 h 3992320"/>
              <a:gd name="connsiteX7" fmla="*/ 1550341 w 1629058"/>
              <a:gd name="connsiteY7" fmla="*/ 3029001 h 3992320"/>
              <a:gd name="connsiteX8" fmla="*/ 1527763 w 1629058"/>
              <a:gd name="connsiteY8" fmla="*/ 3909535 h 3992320"/>
              <a:gd name="connsiteX9" fmla="*/ 240830 w 1629058"/>
              <a:gd name="connsiteY9" fmla="*/ 3898246 h 3992320"/>
              <a:gd name="connsiteX10" fmla="*/ 82785 w 1629058"/>
              <a:gd name="connsiteY10" fmla="*/ 3830513 h 399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9058" h="3992320">
                <a:moveTo>
                  <a:pt x="82785" y="3830513"/>
                </a:moveTo>
                <a:cubicBezTo>
                  <a:pt x="77141" y="3679995"/>
                  <a:pt x="105363" y="3735530"/>
                  <a:pt x="105363" y="2927401"/>
                </a:cubicBezTo>
                <a:cubicBezTo>
                  <a:pt x="105363" y="2250057"/>
                  <a:pt x="99626" y="1572722"/>
                  <a:pt x="94074" y="895401"/>
                </a:cubicBezTo>
                <a:cubicBezTo>
                  <a:pt x="88230" y="182452"/>
                  <a:pt x="129564" y="406806"/>
                  <a:pt x="71496" y="116468"/>
                </a:cubicBezTo>
                <a:cubicBezTo>
                  <a:pt x="579342" y="14899"/>
                  <a:pt x="633898" y="0"/>
                  <a:pt x="1572919" y="116468"/>
                </a:cubicBezTo>
                <a:cubicBezTo>
                  <a:pt x="1629058" y="123431"/>
                  <a:pt x="1580445" y="229357"/>
                  <a:pt x="1584208" y="285801"/>
                </a:cubicBezTo>
                <a:cubicBezTo>
                  <a:pt x="1580473" y="786301"/>
                  <a:pt x="1573036" y="2102580"/>
                  <a:pt x="1561630" y="2724201"/>
                </a:cubicBezTo>
                <a:cubicBezTo>
                  <a:pt x="1559765" y="2825854"/>
                  <a:pt x="1553245" y="2927373"/>
                  <a:pt x="1550341" y="3029001"/>
                </a:cubicBezTo>
                <a:cubicBezTo>
                  <a:pt x="1541956" y="3322489"/>
                  <a:pt x="1535289" y="3616024"/>
                  <a:pt x="1527763" y="3909535"/>
                </a:cubicBezTo>
                <a:lnTo>
                  <a:pt x="240830" y="3898246"/>
                </a:lnTo>
                <a:cubicBezTo>
                  <a:pt x="0" y="3885076"/>
                  <a:pt x="105363" y="3992320"/>
                  <a:pt x="82785" y="3830513"/>
                </a:cubicBez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4-Port Fieldbus Interface Card</a:t>
            </a:r>
          </a:p>
        </p:txBody>
      </p:sp>
      <p:sp>
        <p:nvSpPr>
          <p:cNvPr id="3" name="Content Placeholder 2"/>
          <p:cNvSpPr>
            <a:spLocks noGrp="1"/>
          </p:cNvSpPr>
          <p:nvPr>
            <p:ph idx="1"/>
          </p:nvPr>
        </p:nvSpPr>
        <p:spPr>
          <a:xfrm>
            <a:off x="590550" y="1206500"/>
            <a:ext cx="6717754" cy="4546600"/>
          </a:xfrm>
        </p:spPr>
        <p:txBody>
          <a:bodyPr/>
          <a:lstStyle/>
          <a:p>
            <a:r>
              <a:rPr lang="en-US" dirty="0"/>
              <a:t>4 ports</a:t>
            </a:r>
          </a:p>
          <a:p>
            <a:pPr lvl="1"/>
            <a:r>
              <a:rPr lang="en-US" dirty="0"/>
              <a:t>Up to 16 devices per port; total 64 devices</a:t>
            </a:r>
          </a:p>
          <a:p>
            <a:r>
              <a:rPr lang="en-US" dirty="0"/>
              <a:t>Multiple I/O signals per device</a:t>
            </a:r>
          </a:p>
          <a:p>
            <a:r>
              <a:rPr lang="en-US" dirty="0"/>
              <a:t>Redundancy</a:t>
            </a:r>
          </a:p>
          <a:p>
            <a:r>
              <a:rPr lang="en-US" dirty="0"/>
              <a:t>Use with traditional fieldbus power supplies</a:t>
            </a:r>
          </a:p>
          <a:p>
            <a:endParaRPr lang="en-US" dirty="0"/>
          </a:p>
        </p:txBody>
      </p:sp>
      <p:pic>
        <p:nvPicPr>
          <p:cNvPr id="2083841" name="Picture 1" descr="DeltaV S-series fieldbus H1 card with 4 ports"/>
          <p:cNvPicPr>
            <a:picLocks noChangeAspect="1" noChangeArrowheads="1"/>
          </p:cNvPicPr>
          <p:nvPr/>
        </p:nvPicPr>
        <p:blipFill>
          <a:blip r:embed="rId2" cstate="print"/>
          <a:srcRect/>
          <a:stretch>
            <a:fillRect/>
          </a:stretch>
        </p:blipFill>
        <p:spPr bwMode="auto">
          <a:xfrm>
            <a:off x="7092281" y="1268759"/>
            <a:ext cx="2051720" cy="4656219"/>
          </a:xfrm>
          <a:prstGeom prst="rect">
            <a:avLst/>
          </a:prstGeom>
          <a:noFill/>
          <a:ln w="9525">
            <a:noFill/>
            <a:miter lim="800000"/>
            <a:headEnd/>
            <a:tailEnd/>
          </a:ln>
          <a:effectLst/>
        </p:spPr>
      </p:pic>
      <p:sp>
        <p:nvSpPr>
          <p:cNvPr id="5" name="Folded Corner 4"/>
          <p:cNvSpPr/>
          <p:nvPr/>
        </p:nvSpPr>
        <p:spPr bwMode="auto">
          <a:xfrm>
            <a:off x="5364088" y="4509120"/>
            <a:ext cx="1980220" cy="2160240"/>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b="1" u="sng" dirty="0"/>
              <a:t>‘128 Channel I/O Card’</a:t>
            </a:r>
            <a:endParaRPr kumimoji="0" lang="en-US" sz="1600" b="0" i="0" u="none" strike="noStrike" cap="none" normalizeH="0" baseline="0" dirty="0">
              <a:ln>
                <a:noFill/>
              </a:ln>
              <a:solidFill>
                <a:srgbClr val="000000"/>
              </a:solidFill>
              <a:effectLst/>
              <a:latin typeface="Arial" charset="0"/>
            </a:endParaRPr>
          </a:p>
          <a:p>
            <a:r>
              <a:rPr lang="en-US" dirty="0"/>
              <a:t>4 ports</a:t>
            </a:r>
          </a:p>
          <a:p>
            <a:r>
              <a:rPr lang="en-US" dirty="0"/>
              <a:t>16 devices per port </a:t>
            </a:r>
          </a:p>
          <a:p>
            <a:r>
              <a:rPr lang="en-US" dirty="0"/>
              <a:t>2 signals per device (average)</a:t>
            </a:r>
            <a:endParaRPr kumimoji="0" lang="en-US" sz="1600" b="0" i="0" u="none" strike="noStrike" cap="none" normalizeH="0" baseline="0" dirty="0">
              <a:ln>
                <a:noFill/>
              </a:ln>
              <a:solidFill>
                <a:srgbClr val="000000"/>
              </a:solidFill>
              <a:effectLst/>
              <a:latin typeface="Arial"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lded Corner 9"/>
          <p:cNvSpPr/>
          <p:nvPr/>
        </p:nvSpPr>
        <p:spPr bwMode="auto">
          <a:xfrm>
            <a:off x="5076056" y="5157192"/>
            <a:ext cx="1656184" cy="1584176"/>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dirty="0"/>
              <a:t>Profile: ’61’</a:t>
            </a:r>
          </a:p>
          <a:p>
            <a:r>
              <a:rPr lang="en-US" dirty="0"/>
              <a:t>Compliance Level: ‘b’</a:t>
            </a:r>
          </a:p>
        </p:txBody>
      </p:sp>
      <p:sp>
        <p:nvSpPr>
          <p:cNvPr id="2" name="Title 1"/>
          <p:cNvSpPr>
            <a:spLocks noGrp="1"/>
          </p:cNvSpPr>
          <p:nvPr>
            <p:ph type="title"/>
          </p:nvPr>
        </p:nvSpPr>
        <p:spPr/>
        <p:txBody>
          <a:bodyPr/>
          <a:lstStyle/>
          <a:p>
            <a:r>
              <a:rPr lang="en-US" dirty="0"/>
              <a:t>System Interoperability</a:t>
            </a:r>
            <a:br>
              <a:rPr lang="en-US" dirty="0"/>
            </a:br>
            <a:r>
              <a:rPr lang="en-US" dirty="0"/>
              <a:t>- Host Profile Registration (HPR): 61</a:t>
            </a:r>
            <a:r>
              <a:rPr lang="en-US" dirty="0">
                <a:solidFill>
                  <a:srgbClr val="FF0000"/>
                </a:solidFill>
              </a:rPr>
              <a:t>b</a:t>
            </a:r>
          </a:p>
        </p:txBody>
      </p:sp>
      <p:sp>
        <p:nvSpPr>
          <p:cNvPr id="5" name="Content Placeholder 4"/>
          <p:cNvSpPr>
            <a:spLocks noGrp="1"/>
          </p:cNvSpPr>
          <p:nvPr>
            <p:ph idx="1"/>
          </p:nvPr>
        </p:nvSpPr>
        <p:spPr>
          <a:xfrm>
            <a:off x="4572000" y="1206500"/>
            <a:ext cx="4362450" cy="4546600"/>
          </a:xfrm>
        </p:spPr>
        <p:txBody>
          <a:bodyPr/>
          <a:lstStyle/>
          <a:p>
            <a:r>
              <a:rPr lang="en-US" dirty="0"/>
              <a:t>Test process ensures Fieldbus is implemented correctly</a:t>
            </a:r>
          </a:p>
          <a:p>
            <a:pPr lvl="1"/>
            <a:r>
              <a:rPr lang="en-US" dirty="0"/>
              <a:t>Device commissioning</a:t>
            </a:r>
          </a:p>
          <a:p>
            <a:pPr lvl="1"/>
            <a:r>
              <a:rPr lang="en-US" dirty="0"/>
              <a:t>Function block configuration</a:t>
            </a:r>
          </a:p>
          <a:p>
            <a:pPr lvl="1"/>
            <a:r>
              <a:rPr lang="en-US" dirty="0"/>
              <a:t>EDDL</a:t>
            </a:r>
          </a:p>
          <a:p>
            <a:pPr lvl="1"/>
            <a:r>
              <a:rPr lang="en-US" dirty="0"/>
              <a:t>NE107 device diagnostic alarm management</a:t>
            </a:r>
          </a:p>
          <a:p>
            <a:pPr lvl="1"/>
            <a:r>
              <a:rPr lang="en-US" dirty="0"/>
              <a:t>Status handling</a:t>
            </a:r>
          </a:p>
        </p:txBody>
      </p:sp>
      <p:pic>
        <p:nvPicPr>
          <p:cNvPr id="7" name="Picture 60"/>
          <p:cNvPicPr>
            <a:picLocks noChangeAspect="1" noChangeArrowheads="1"/>
          </p:cNvPicPr>
          <p:nvPr/>
        </p:nvPicPr>
        <p:blipFill>
          <a:blip r:embed="rId3" cstate="print"/>
          <a:srcRect/>
          <a:stretch>
            <a:fillRect/>
          </a:stretch>
        </p:blipFill>
        <p:spPr bwMode="auto">
          <a:xfrm>
            <a:off x="7596336" y="3140968"/>
            <a:ext cx="1310164" cy="746819"/>
          </a:xfrm>
          <a:prstGeom prst="rect">
            <a:avLst/>
          </a:prstGeom>
          <a:noFill/>
          <a:ln w="9525" algn="ctr">
            <a:noFill/>
            <a:miter lim="800000"/>
            <a:headEnd/>
            <a:tailEnd/>
          </a:ln>
          <a:effectLst/>
        </p:spPr>
      </p:pic>
      <p:pic>
        <p:nvPicPr>
          <p:cNvPr id="1393666" name="Picture 2"/>
          <p:cNvPicPr>
            <a:picLocks noChangeAspect="1" noChangeArrowheads="1"/>
          </p:cNvPicPr>
          <p:nvPr/>
        </p:nvPicPr>
        <p:blipFill>
          <a:blip r:embed="rId4" cstate="print"/>
          <a:srcRect/>
          <a:stretch>
            <a:fillRect/>
          </a:stretch>
        </p:blipFill>
        <p:spPr bwMode="auto">
          <a:xfrm>
            <a:off x="651106" y="1268760"/>
            <a:ext cx="4136917" cy="534080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ounded Rectangle 7"/>
          <p:cNvSpPr/>
          <p:nvPr/>
        </p:nvSpPr>
        <p:spPr bwMode="auto">
          <a:xfrm>
            <a:off x="7956376" y="188640"/>
            <a:ext cx="936104" cy="648072"/>
          </a:xfrm>
          <a:prstGeom prst="roundRect">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Arial" charset="0"/>
              </a:rPr>
              <a:t>HPR</a:t>
            </a:r>
          </a:p>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rgbClr val="FF0000"/>
                </a:solidFill>
              </a:rPr>
              <a:t>61b</a:t>
            </a:r>
            <a:endParaRPr kumimoji="0" lang="en-US" sz="2000" b="1" i="0" u="none" strike="noStrike" cap="none" normalizeH="0" baseline="0" dirty="0">
              <a:ln>
                <a:noFill/>
              </a:ln>
              <a:solidFill>
                <a:srgbClr val="FF0000"/>
              </a:solidFill>
              <a:effectLst/>
              <a:latin typeface="Arial" charset="0"/>
            </a:endParaRPr>
          </a:p>
        </p:txBody>
      </p:sp>
      <p:pic>
        <p:nvPicPr>
          <p:cNvPr id="6" name="Picture 4" descr="FOUNDATION fieldbus checkmark"/>
          <p:cNvPicPr>
            <a:picLocks noChangeAspect="1" noChangeArrowheads="1"/>
          </p:cNvPicPr>
          <p:nvPr/>
        </p:nvPicPr>
        <p:blipFill>
          <a:blip r:embed="rId5" cstate="print"/>
          <a:srcRect/>
          <a:stretch>
            <a:fillRect/>
          </a:stretch>
        </p:blipFill>
        <p:spPr bwMode="auto">
          <a:xfrm>
            <a:off x="0" y="1340768"/>
            <a:ext cx="1224137" cy="1056718"/>
          </a:xfrm>
          <a:prstGeom prst="rect">
            <a:avLst/>
          </a:prstGeom>
          <a:noFill/>
          <a:ln w="12700">
            <a:noFill/>
            <a:miter lim="800000"/>
            <a:headEnd/>
            <a:tailEnd/>
          </a:ln>
          <a:effectLst/>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51" name="Rectangle 7"/>
          <p:cNvSpPr>
            <a:spLocks noGrp="1" noChangeArrowheads="1"/>
          </p:cNvSpPr>
          <p:nvPr>
            <p:ph type="title"/>
          </p:nvPr>
        </p:nvSpPr>
        <p:spPr/>
        <p:txBody>
          <a:bodyPr/>
          <a:lstStyle/>
          <a:p>
            <a:r>
              <a:rPr lang="en-US" altLang="zh-CN">
                <a:ea typeface="SimSun" pitchFamily="2" charset="-122"/>
              </a:rPr>
              <a:t>Easy Engineering</a:t>
            </a:r>
            <a:br>
              <a:rPr lang="en-US" altLang="zh-CN">
                <a:ea typeface="SimSun" pitchFamily="2" charset="-122"/>
              </a:rPr>
            </a:br>
            <a:r>
              <a:rPr lang="en-US" altLang="zh-CN">
                <a:ea typeface="SimSun" pitchFamily="2" charset="-122"/>
              </a:rPr>
              <a:t>Control Strategy Configuration</a:t>
            </a:r>
          </a:p>
        </p:txBody>
      </p:sp>
      <p:sp>
        <p:nvSpPr>
          <p:cNvPr id="262152" name="Rectangle 8"/>
          <p:cNvSpPr>
            <a:spLocks noGrp="1" noChangeArrowheads="1"/>
          </p:cNvSpPr>
          <p:nvPr>
            <p:ph idx="1"/>
          </p:nvPr>
        </p:nvSpPr>
        <p:spPr>
          <a:xfrm>
            <a:off x="590550" y="4653136"/>
            <a:ext cx="8343900" cy="1668452"/>
          </a:xfrm>
        </p:spPr>
        <p:txBody>
          <a:bodyPr/>
          <a:lstStyle/>
          <a:p>
            <a:r>
              <a:rPr lang="en-US" dirty="0"/>
              <a:t>Central or field control from the same software</a:t>
            </a:r>
          </a:p>
          <a:p>
            <a:r>
              <a:rPr lang="en-US" dirty="0"/>
              <a:t>Mode and status </a:t>
            </a:r>
            <a:r>
              <a:rPr lang="en-US"/>
              <a:t>propagation works </a:t>
            </a:r>
            <a:r>
              <a:rPr lang="en-US" dirty="0"/>
              <a:t>the same in central controller and field devices</a:t>
            </a:r>
          </a:p>
          <a:p>
            <a:r>
              <a:rPr lang="en-US" dirty="0"/>
              <a:t>Same parameter names</a:t>
            </a:r>
          </a:p>
          <a:p>
            <a:r>
              <a:rPr lang="en-US" dirty="0"/>
              <a:t>Universal control strategy templates</a:t>
            </a:r>
          </a:p>
        </p:txBody>
      </p:sp>
      <p:sp>
        <p:nvSpPr>
          <p:cNvPr id="262147" name="Rectangle 3"/>
          <p:cNvSpPr>
            <a:spLocks noChangeArrowheads="1"/>
          </p:cNvSpPr>
          <p:nvPr/>
        </p:nvSpPr>
        <p:spPr bwMode="auto">
          <a:xfrm>
            <a:off x="3124200" y="6248400"/>
            <a:ext cx="2895600" cy="457200"/>
          </a:xfrm>
          <a:prstGeom prst="rect">
            <a:avLst/>
          </a:prstGeom>
          <a:noFill/>
          <a:ln w="9525">
            <a:noFill/>
            <a:miter lim="800000"/>
            <a:headEnd/>
            <a:tailEnd/>
          </a:ln>
          <a:effectLst/>
        </p:spPr>
        <p:txBody>
          <a:bodyPr wrap="none" anchor="ctr"/>
          <a:lstStyle/>
          <a:p>
            <a:endParaRPr lang="en-US"/>
          </a:p>
        </p:txBody>
      </p:sp>
      <p:sp>
        <p:nvSpPr>
          <p:cNvPr id="262149" name="Rectangle 5"/>
          <p:cNvSpPr>
            <a:spLocks noChangeArrowheads="1"/>
          </p:cNvSpPr>
          <p:nvPr/>
        </p:nvSpPr>
        <p:spPr bwMode="auto">
          <a:xfrm>
            <a:off x="3124200" y="6248400"/>
            <a:ext cx="2895600" cy="457200"/>
          </a:xfrm>
          <a:prstGeom prst="rect">
            <a:avLst/>
          </a:prstGeom>
          <a:noFill/>
          <a:ln w="9525">
            <a:noFill/>
            <a:miter lim="800000"/>
            <a:headEnd/>
            <a:tailEnd/>
          </a:ln>
          <a:effectLst/>
        </p:spPr>
        <p:txBody>
          <a:bodyPr wrap="none" anchor="ctr"/>
          <a:lstStyle/>
          <a:p>
            <a:endParaRPr lang="en-US"/>
          </a:p>
        </p:txBody>
      </p:sp>
      <p:pic>
        <p:nvPicPr>
          <p:cNvPr id="262153" name="Picture 9"/>
          <p:cNvPicPr>
            <a:picLocks noChangeAspect="1" noChangeArrowheads="1"/>
          </p:cNvPicPr>
          <p:nvPr/>
        </p:nvPicPr>
        <p:blipFill>
          <a:blip r:embed="rId3" cstate="print"/>
          <a:srcRect/>
          <a:stretch>
            <a:fillRect/>
          </a:stretch>
        </p:blipFill>
        <p:spPr bwMode="auto">
          <a:xfrm>
            <a:off x="539751" y="1125540"/>
            <a:ext cx="4968353" cy="3609254"/>
          </a:xfrm>
          <a:prstGeom prst="rect">
            <a:avLst/>
          </a:prstGeom>
          <a:noFill/>
          <a:ln w="9525" algn="ctr">
            <a:noFill/>
            <a:miter lim="800000"/>
            <a:headEnd/>
            <a:tailEnd/>
          </a:ln>
          <a:effectLst/>
        </p:spPr>
      </p:pic>
      <p:sp>
        <p:nvSpPr>
          <p:cNvPr id="11" name="AutoShape 102"/>
          <p:cNvSpPr>
            <a:spLocks noChangeArrowheads="1"/>
          </p:cNvSpPr>
          <p:nvPr/>
        </p:nvSpPr>
        <p:spPr bwMode="auto">
          <a:xfrm>
            <a:off x="6643702" y="2786058"/>
            <a:ext cx="1562100" cy="1579046"/>
          </a:xfrm>
          <a:prstGeom prst="foldedCorner">
            <a:avLst>
              <a:gd name="adj" fmla="val 12500"/>
            </a:avLst>
          </a:prstGeom>
          <a:solidFill>
            <a:srgbClr val="FFFF99"/>
          </a:solidFill>
          <a:ln w="9525">
            <a:solidFill>
              <a:schemeClr val="tx1"/>
            </a:solidFill>
            <a:round/>
            <a:headEnd/>
            <a:tailEnd/>
          </a:ln>
          <a:effectLst/>
        </p:spPr>
        <p:txBody>
          <a:bodyPr anchor="ctr"/>
          <a:lstStyle/>
          <a:p>
            <a:r>
              <a:rPr lang="en-US" dirty="0"/>
              <a:t>IEC 61804-2 function block programming language</a:t>
            </a:r>
          </a:p>
        </p:txBody>
      </p:sp>
      <p:sp>
        <p:nvSpPr>
          <p:cNvPr id="12" name="Rectangle 11"/>
          <p:cNvSpPr/>
          <p:nvPr/>
        </p:nvSpPr>
        <p:spPr bwMode="auto">
          <a:xfrm>
            <a:off x="6858016" y="1142984"/>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pitchFamily="34" charset="0"/>
              </a:rPr>
              <a:t>CIF</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20" name="Rectangle 12"/>
          <p:cNvSpPr>
            <a:spLocks noGrp="1" noChangeArrowheads="1"/>
          </p:cNvSpPr>
          <p:nvPr>
            <p:ph type="title"/>
          </p:nvPr>
        </p:nvSpPr>
        <p:spPr/>
        <p:txBody>
          <a:bodyPr/>
          <a:lstStyle/>
          <a:p>
            <a:r>
              <a:rPr lang="en-US" dirty="0"/>
              <a:t>Easy and Fast Engineering:</a:t>
            </a:r>
            <a:br>
              <a:rPr lang="en-US" dirty="0"/>
            </a:br>
            <a:r>
              <a:rPr lang="en-US" dirty="0"/>
              <a:t>- Virtual Fieldbus “Test Panel” for Full FAT</a:t>
            </a:r>
          </a:p>
        </p:txBody>
      </p:sp>
      <p:sp>
        <p:nvSpPr>
          <p:cNvPr id="273421" name="Rectangle 13"/>
          <p:cNvSpPr>
            <a:spLocks noGrp="1" noChangeArrowheads="1"/>
          </p:cNvSpPr>
          <p:nvPr>
            <p:ph idx="1"/>
          </p:nvPr>
        </p:nvSpPr>
        <p:spPr>
          <a:xfrm>
            <a:off x="2339752" y="1206500"/>
            <a:ext cx="5040560" cy="4546600"/>
          </a:xfrm>
        </p:spPr>
        <p:txBody>
          <a:bodyPr/>
          <a:lstStyle/>
          <a:p>
            <a:r>
              <a:rPr lang="en-US" dirty="0"/>
              <a:t>No need to connect lots of devices</a:t>
            </a:r>
          </a:p>
          <a:p>
            <a:r>
              <a:rPr lang="en-US" dirty="0"/>
              <a:t>Emulate</a:t>
            </a:r>
          </a:p>
          <a:p>
            <a:pPr lvl="1"/>
            <a:r>
              <a:rPr lang="en-US" dirty="0"/>
              <a:t>FF modules</a:t>
            </a:r>
          </a:p>
          <a:p>
            <a:pPr lvl="1"/>
            <a:r>
              <a:rPr lang="en-US" dirty="0"/>
              <a:t>Fieldbus devices</a:t>
            </a:r>
          </a:p>
          <a:p>
            <a:pPr lvl="1"/>
            <a:r>
              <a:rPr lang="en-US" dirty="0"/>
              <a:t>Function blocks</a:t>
            </a:r>
          </a:p>
          <a:p>
            <a:r>
              <a:rPr lang="en-US" dirty="0"/>
              <a:t>Test</a:t>
            </a:r>
          </a:p>
          <a:p>
            <a:pPr lvl="1"/>
            <a:r>
              <a:rPr lang="en-US" dirty="0"/>
              <a:t>Control loops</a:t>
            </a:r>
          </a:p>
          <a:p>
            <a:pPr lvl="1"/>
            <a:r>
              <a:rPr lang="en-US" dirty="0"/>
              <a:t>Graphics</a:t>
            </a:r>
          </a:p>
          <a:p>
            <a:pPr lvl="1"/>
            <a:r>
              <a:rPr lang="en-US" dirty="0"/>
              <a:t>Faceplates</a:t>
            </a:r>
          </a:p>
          <a:p>
            <a:pPr lvl="1"/>
            <a:r>
              <a:rPr lang="en-US" dirty="0"/>
              <a:t>Scale/range, units, transfer function, channel, fault state</a:t>
            </a:r>
          </a:p>
          <a:p>
            <a:pPr lvl="1"/>
            <a:r>
              <a:rPr lang="en-US" dirty="0"/>
              <a:t>Alarming</a:t>
            </a:r>
          </a:p>
        </p:txBody>
      </p:sp>
      <p:grpSp>
        <p:nvGrpSpPr>
          <p:cNvPr id="2" name="Group 173"/>
          <p:cNvGrpSpPr>
            <a:grpSpLocks/>
          </p:cNvGrpSpPr>
          <p:nvPr/>
        </p:nvGrpSpPr>
        <p:grpSpPr bwMode="auto">
          <a:xfrm>
            <a:off x="575167" y="4869160"/>
            <a:ext cx="1908601" cy="1872754"/>
            <a:chOff x="3061" y="2296"/>
            <a:chExt cx="1757" cy="1724"/>
          </a:xfrm>
        </p:grpSpPr>
        <p:grpSp>
          <p:nvGrpSpPr>
            <p:cNvPr id="3" name="Group 172"/>
            <p:cNvGrpSpPr>
              <a:grpSpLocks/>
            </p:cNvGrpSpPr>
            <p:nvPr/>
          </p:nvGrpSpPr>
          <p:grpSpPr bwMode="auto">
            <a:xfrm>
              <a:off x="3515" y="2523"/>
              <a:ext cx="1303" cy="789"/>
              <a:chOff x="3515" y="2523"/>
              <a:chExt cx="1303" cy="789"/>
            </a:xfrm>
          </p:grpSpPr>
          <p:sp>
            <p:nvSpPr>
              <p:cNvPr id="273566" name="Freeform 158"/>
              <p:cNvSpPr>
                <a:spLocks/>
              </p:cNvSpPr>
              <p:nvPr/>
            </p:nvSpPr>
            <p:spPr bwMode="auto">
              <a:xfrm>
                <a:off x="3515" y="2523"/>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67" name="Freeform 159"/>
              <p:cNvSpPr>
                <a:spLocks/>
              </p:cNvSpPr>
              <p:nvPr/>
            </p:nvSpPr>
            <p:spPr bwMode="auto">
              <a:xfrm>
                <a:off x="3531" y="2539"/>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68" name="Freeform 160"/>
              <p:cNvSpPr>
                <a:spLocks/>
              </p:cNvSpPr>
              <p:nvPr/>
            </p:nvSpPr>
            <p:spPr bwMode="auto">
              <a:xfrm>
                <a:off x="3547" y="2555"/>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69" name="Freeform 161"/>
              <p:cNvSpPr>
                <a:spLocks/>
              </p:cNvSpPr>
              <p:nvPr/>
            </p:nvSpPr>
            <p:spPr bwMode="auto">
              <a:xfrm>
                <a:off x="3563" y="2571"/>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70" name="Freeform 162"/>
              <p:cNvSpPr>
                <a:spLocks/>
              </p:cNvSpPr>
              <p:nvPr/>
            </p:nvSpPr>
            <p:spPr bwMode="auto">
              <a:xfrm>
                <a:off x="3579" y="2587"/>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71" name="Freeform 163"/>
              <p:cNvSpPr>
                <a:spLocks/>
              </p:cNvSpPr>
              <p:nvPr/>
            </p:nvSpPr>
            <p:spPr bwMode="auto">
              <a:xfrm>
                <a:off x="3595" y="2603"/>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72" name="Freeform 164"/>
              <p:cNvSpPr>
                <a:spLocks/>
              </p:cNvSpPr>
              <p:nvPr/>
            </p:nvSpPr>
            <p:spPr bwMode="auto">
              <a:xfrm>
                <a:off x="3611" y="2619"/>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73" name="Freeform 165"/>
              <p:cNvSpPr>
                <a:spLocks/>
              </p:cNvSpPr>
              <p:nvPr/>
            </p:nvSpPr>
            <p:spPr bwMode="auto">
              <a:xfrm>
                <a:off x="3627" y="2635"/>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74" name="Freeform 166"/>
              <p:cNvSpPr>
                <a:spLocks/>
              </p:cNvSpPr>
              <p:nvPr/>
            </p:nvSpPr>
            <p:spPr bwMode="auto">
              <a:xfrm>
                <a:off x="3643" y="2651"/>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75" name="Freeform 167"/>
              <p:cNvSpPr>
                <a:spLocks/>
              </p:cNvSpPr>
              <p:nvPr/>
            </p:nvSpPr>
            <p:spPr bwMode="auto">
              <a:xfrm>
                <a:off x="3659" y="2667"/>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76" name="Freeform 168"/>
              <p:cNvSpPr>
                <a:spLocks/>
              </p:cNvSpPr>
              <p:nvPr/>
            </p:nvSpPr>
            <p:spPr bwMode="auto">
              <a:xfrm>
                <a:off x="3675" y="2683"/>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77" name="Freeform 169"/>
              <p:cNvSpPr>
                <a:spLocks/>
              </p:cNvSpPr>
              <p:nvPr/>
            </p:nvSpPr>
            <p:spPr bwMode="auto">
              <a:xfrm>
                <a:off x="3691" y="2699"/>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sp>
            <p:nvSpPr>
              <p:cNvPr id="273578" name="Freeform 170"/>
              <p:cNvSpPr>
                <a:spLocks/>
              </p:cNvSpPr>
              <p:nvPr/>
            </p:nvSpPr>
            <p:spPr bwMode="auto">
              <a:xfrm>
                <a:off x="3707" y="2715"/>
                <a:ext cx="1111" cy="597"/>
              </a:xfrm>
              <a:custGeom>
                <a:avLst/>
                <a:gdLst/>
                <a:ahLst/>
                <a:cxnLst>
                  <a:cxn ang="0">
                    <a:pos x="0" y="363"/>
                  </a:cxn>
                  <a:cxn ang="0">
                    <a:pos x="454" y="91"/>
                  </a:cxn>
                  <a:cxn ang="0">
                    <a:pos x="635" y="544"/>
                  </a:cxn>
                  <a:cxn ang="0">
                    <a:pos x="1043" y="408"/>
                  </a:cxn>
                  <a:cxn ang="0">
                    <a:pos x="1043" y="0"/>
                  </a:cxn>
                </a:cxnLst>
                <a:rect l="0" t="0" r="r" b="b"/>
                <a:pathLst>
                  <a:path w="1111" h="597">
                    <a:moveTo>
                      <a:pt x="0" y="363"/>
                    </a:moveTo>
                    <a:cubicBezTo>
                      <a:pt x="174" y="212"/>
                      <a:pt x="348" y="61"/>
                      <a:pt x="454" y="91"/>
                    </a:cubicBezTo>
                    <a:cubicBezTo>
                      <a:pt x="560" y="121"/>
                      <a:pt x="537" y="491"/>
                      <a:pt x="635" y="544"/>
                    </a:cubicBezTo>
                    <a:cubicBezTo>
                      <a:pt x="733" y="597"/>
                      <a:pt x="975" y="499"/>
                      <a:pt x="1043" y="408"/>
                    </a:cubicBezTo>
                    <a:cubicBezTo>
                      <a:pt x="1111" y="317"/>
                      <a:pt x="1077" y="158"/>
                      <a:pt x="1043" y="0"/>
                    </a:cubicBezTo>
                  </a:path>
                </a:pathLst>
              </a:custGeom>
              <a:noFill/>
              <a:ln w="9525" cap="flat" cmpd="sng">
                <a:solidFill>
                  <a:srgbClr val="FFFF00"/>
                </a:solidFill>
                <a:prstDash val="solid"/>
                <a:round/>
                <a:headEnd/>
                <a:tailEnd/>
              </a:ln>
              <a:effectLst/>
            </p:spPr>
            <p:txBody>
              <a:bodyPr wrap="none" anchor="ctr"/>
              <a:lstStyle/>
              <a:p>
                <a:endParaRPr lang="en-US"/>
              </a:p>
            </p:txBody>
          </p:sp>
        </p:grpSp>
        <p:grpSp>
          <p:nvGrpSpPr>
            <p:cNvPr id="4" name="Group 171"/>
            <p:cNvGrpSpPr>
              <a:grpSpLocks/>
            </p:cNvGrpSpPr>
            <p:nvPr/>
          </p:nvGrpSpPr>
          <p:grpSpPr bwMode="auto">
            <a:xfrm>
              <a:off x="3061" y="2296"/>
              <a:ext cx="908" cy="1724"/>
              <a:chOff x="3061" y="2296"/>
              <a:chExt cx="908" cy="1724"/>
            </a:xfrm>
          </p:grpSpPr>
          <p:grpSp>
            <p:nvGrpSpPr>
              <p:cNvPr id="5" name="Group 24"/>
              <p:cNvGrpSpPr>
                <a:grpSpLocks/>
              </p:cNvGrpSpPr>
              <p:nvPr/>
            </p:nvGrpSpPr>
            <p:grpSpPr bwMode="auto">
              <a:xfrm>
                <a:off x="3061" y="2296"/>
                <a:ext cx="908" cy="1724"/>
                <a:chOff x="3061" y="2296"/>
                <a:chExt cx="908" cy="1724"/>
              </a:xfrm>
            </p:grpSpPr>
            <p:sp>
              <p:nvSpPr>
                <p:cNvPr id="273425" name="Freeform 17"/>
                <p:cNvSpPr>
                  <a:spLocks/>
                </p:cNvSpPr>
                <p:nvPr/>
              </p:nvSpPr>
              <p:spPr bwMode="auto">
                <a:xfrm>
                  <a:off x="3061" y="3793"/>
                  <a:ext cx="908" cy="227"/>
                </a:xfrm>
                <a:custGeom>
                  <a:avLst/>
                  <a:gdLst/>
                  <a:ahLst/>
                  <a:cxnLst>
                    <a:cxn ang="0">
                      <a:pos x="0" y="227"/>
                    </a:cxn>
                    <a:cxn ang="0">
                      <a:pos x="318" y="0"/>
                    </a:cxn>
                    <a:cxn ang="0">
                      <a:pos x="908" y="0"/>
                    </a:cxn>
                    <a:cxn ang="0">
                      <a:pos x="635" y="227"/>
                    </a:cxn>
                    <a:cxn ang="0">
                      <a:pos x="0" y="227"/>
                    </a:cxn>
                  </a:cxnLst>
                  <a:rect l="0" t="0" r="r" b="b"/>
                  <a:pathLst>
                    <a:path w="908" h="227">
                      <a:moveTo>
                        <a:pt x="0" y="227"/>
                      </a:moveTo>
                      <a:lnTo>
                        <a:pt x="318" y="0"/>
                      </a:lnTo>
                      <a:lnTo>
                        <a:pt x="908" y="0"/>
                      </a:lnTo>
                      <a:lnTo>
                        <a:pt x="635" y="227"/>
                      </a:lnTo>
                      <a:lnTo>
                        <a:pt x="0" y="227"/>
                      </a:lnTo>
                      <a:close/>
                    </a:path>
                  </a:pathLst>
                </a:custGeom>
                <a:noFill/>
                <a:ln w="76200" cap="flat" cmpd="sng">
                  <a:solidFill>
                    <a:srgbClr val="808080"/>
                  </a:solidFill>
                  <a:prstDash val="solid"/>
                  <a:round/>
                  <a:headEnd/>
                  <a:tailEnd/>
                </a:ln>
                <a:effectLst/>
              </p:spPr>
              <p:txBody>
                <a:bodyPr wrap="none" anchor="ctr"/>
                <a:lstStyle/>
                <a:p>
                  <a:endParaRPr lang="en-US"/>
                </a:p>
              </p:txBody>
            </p:sp>
            <p:sp>
              <p:nvSpPr>
                <p:cNvPr id="273423" name="Rectangle 15"/>
                <p:cNvSpPr>
                  <a:spLocks noChangeArrowheads="1"/>
                </p:cNvSpPr>
                <p:nvPr/>
              </p:nvSpPr>
              <p:spPr bwMode="auto">
                <a:xfrm>
                  <a:off x="3198" y="2296"/>
                  <a:ext cx="589" cy="1633"/>
                </a:xfrm>
                <a:prstGeom prst="rect">
                  <a:avLst/>
                </a:prstGeom>
                <a:solidFill>
                  <a:srgbClr val="C0C0C0"/>
                </a:solidFill>
                <a:ln w="76200" algn="ctr">
                  <a:solidFill>
                    <a:srgbClr val="808080"/>
                  </a:solidFill>
                  <a:miter lim="800000"/>
                  <a:headEnd/>
                  <a:tailEnd/>
                </a:ln>
                <a:effectLst/>
              </p:spPr>
              <p:txBody>
                <a:bodyPr wrap="none" anchor="ctr"/>
                <a:lstStyle/>
                <a:p>
                  <a:endParaRPr lang="en-US"/>
                </a:p>
              </p:txBody>
            </p:sp>
          </p:grpSp>
          <p:grpSp>
            <p:nvGrpSpPr>
              <p:cNvPr id="6" name="Group 25"/>
              <p:cNvGrpSpPr>
                <a:grpSpLocks/>
              </p:cNvGrpSpPr>
              <p:nvPr/>
            </p:nvGrpSpPr>
            <p:grpSpPr bwMode="auto">
              <a:xfrm>
                <a:off x="3243" y="2341"/>
                <a:ext cx="500" cy="46"/>
                <a:chOff x="3243" y="2341"/>
                <a:chExt cx="500" cy="46"/>
              </a:xfrm>
            </p:grpSpPr>
            <p:sp>
              <p:nvSpPr>
                <p:cNvPr id="273426" name="Oval 18"/>
                <p:cNvSpPr>
                  <a:spLocks noChangeArrowheads="1"/>
                </p:cNvSpPr>
                <p:nvPr/>
              </p:nvSpPr>
              <p:spPr bwMode="auto">
                <a:xfrm>
                  <a:off x="3243"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27" name="Oval 19"/>
                <p:cNvSpPr>
                  <a:spLocks noChangeArrowheads="1"/>
                </p:cNvSpPr>
                <p:nvPr/>
              </p:nvSpPr>
              <p:spPr bwMode="auto">
                <a:xfrm>
                  <a:off x="3334"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28" name="Oval 20"/>
                <p:cNvSpPr>
                  <a:spLocks noChangeArrowheads="1"/>
                </p:cNvSpPr>
                <p:nvPr/>
              </p:nvSpPr>
              <p:spPr bwMode="auto">
                <a:xfrm>
                  <a:off x="3425"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29" name="Oval 21"/>
                <p:cNvSpPr>
                  <a:spLocks noChangeArrowheads="1"/>
                </p:cNvSpPr>
                <p:nvPr/>
              </p:nvSpPr>
              <p:spPr bwMode="auto">
                <a:xfrm>
                  <a:off x="3516"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30" name="Oval 22"/>
                <p:cNvSpPr>
                  <a:spLocks noChangeArrowheads="1"/>
                </p:cNvSpPr>
                <p:nvPr/>
              </p:nvSpPr>
              <p:spPr bwMode="auto">
                <a:xfrm>
                  <a:off x="3607"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31" name="Oval 23"/>
                <p:cNvSpPr>
                  <a:spLocks noChangeArrowheads="1"/>
                </p:cNvSpPr>
                <p:nvPr/>
              </p:nvSpPr>
              <p:spPr bwMode="auto">
                <a:xfrm>
                  <a:off x="3698"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grpSp>
          <p:grpSp>
            <p:nvGrpSpPr>
              <p:cNvPr id="7" name="Group 26"/>
              <p:cNvGrpSpPr>
                <a:grpSpLocks/>
              </p:cNvGrpSpPr>
              <p:nvPr/>
            </p:nvGrpSpPr>
            <p:grpSpPr bwMode="auto">
              <a:xfrm>
                <a:off x="3243" y="2432"/>
                <a:ext cx="500" cy="46"/>
                <a:chOff x="3243" y="2341"/>
                <a:chExt cx="500" cy="46"/>
              </a:xfrm>
            </p:grpSpPr>
            <p:sp>
              <p:nvSpPr>
                <p:cNvPr id="273435" name="Oval 27"/>
                <p:cNvSpPr>
                  <a:spLocks noChangeArrowheads="1"/>
                </p:cNvSpPr>
                <p:nvPr/>
              </p:nvSpPr>
              <p:spPr bwMode="auto">
                <a:xfrm>
                  <a:off x="3243"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36" name="Oval 28"/>
                <p:cNvSpPr>
                  <a:spLocks noChangeArrowheads="1"/>
                </p:cNvSpPr>
                <p:nvPr/>
              </p:nvSpPr>
              <p:spPr bwMode="auto">
                <a:xfrm>
                  <a:off x="3334"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37" name="Oval 29"/>
                <p:cNvSpPr>
                  <a:spLocks noChangeArrowheads="1"/>
                </p:cNvSpPr>
                <p:nvPr/>
              </p:nvSpPr>
              <p:spPr bwMode="auto">
                <a:xfrm>
                  <a:off x="3425"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38" name="Oval 30"/>
                <p:cNvSpPr>
                  <a:spLocks noChangeArrowheads="1"/>
                </p:cNvSpPr>
                <p:nvPr/>
              </p:nvSpPr>
              <p:spPr bwMode="auto">
                <a:xfrm>
                  <a:off x="3516"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39" name="Oval 31"/>
                <p:cNvSpPr>
                  <a:spLocks noChangeArrowheads="1"/>
                </p:cNvSpPr>
                <p:nvPr/>
              </p:nvSpPr>
              <p:spPr bwMode="auto">
                <a:xfrm>
                  <a:off x="3607"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40" name="Oval 32"/>
                <p:cNvSpPr>
                  <a:spLocks noChangeArrowheads="1"/>
                </p:cNvSpPr>
                <p:nvPr/>
              </p:nvSpPr>
              <p:spPr bwMode="auto">
                <a:xfrm>
                  <a:off x="3698"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grpSp>
          <p:grpSp>
            <p:nvGrpSpPr>
              <p:cNvPr id="8" name="Group 33"/>
              <p:cNvGrpSpPr>
                <a:grpSpLocks/>
              </p:cNvGrpSpPr>
              <p:nvPr/>
            </p:nvGrpSpPr>
            <p:grpSpPr bwMode="auto">
              <a:xfrm>
                <a:off x="3243" y="2523"/>
                <a:ext cx="500" cy="46"/>
                <a:chOff x="3243" y="2341"/>
                <a:chExt cx="500" cy="46"/>
              </a:xfrm>
            </p:grpSpPr>
            <p:sp>
              <p:nvSpPr>
                <p:cNvPr id="273442" name="Oval 34"/>
                <p:cNvSpPr>
                  <a:spLocks noChangeArrowheads="1"/>
                </p:cNvSpPr>
                <p:nvPr/>
              </p:nvSpPr>
              <p:spPr bwMode="auto">
                <a:xfrm>
                  <a:off x="3243"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43" name="Oval 35"/>
                <p:cNvSpPr>
                  <a:spLocks noChangeArrowheads="1"/>
                </p:cNvSpPr>
                <p:nvPr/>
              </p:nvSpPr>
              <p:spPr bwMode="auto">
                <a:xfrm>
                  <a:off x="3334"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44" name="Oval 36"/>
                <p:cNvSpPr>
                  <a:spLocks noChangeArrowheads="1"/>
                </p:cNvSpPr>
                <p:nvPr/>
              </p:nvSpPr>
              <p:spPr bwMode="auto">
                <a:xfrm>
                  <a:off x="3425"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45" name="Oval 37"/>
                <p:cNvSpPr>
                  <a:spLocks noChangeArrowheads="1"/>
                </p:cNvSpPr>
                <p:nvPr/>
              </p:nvSpPr>
              <p:spPr bwMode="auto">
                <a:xfrm>
                  <a:off x="3516"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46" name="Oval 38"/>
                <p:cNvSpPr>
                  <a:spLocks noChangeArrowheads="1"/>
                </p:cNvSpPr>
                <p:nvPr/>
              </p:nvSpPr>
              <p:spPr bwMode="auto">
                <a:xfrm>
                  <a:off x="3607"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47" name="Oval 39"/>
                <p:cNvSpPr>
                  <a:spLocks noChangeArrowheads="1"/>
                </p:cNvSpPr>
                <p:nvPr/>
              </p:nvSpPr>
              <p:spPr bwMode="auto">
                <a:xfrm>
                  <a:off x="3698"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grpSp>
          <p:grpSp>
            <p:nvGrpSpPr>
              <p:cNvPr id="9" name="Group 40"/>
              <p:cNvGrpSpPr>
                <a:grpSpLocks/>
              </p:cNvGrpSpPr>
              <p:nvPr/>
            </p:nvGrpSpPr>
            <p:grpSpPr bwMode="auto">
              <a:xfrm>
                <a:off x="3243" y="2614"/>
                <a:ext cx="500" cy="46"/>
                <a:chOff x="3243" y="2341"/>
                <a:chExt cx="500" cy="46"/>
              </a:xfrm>
            </p:grpSpPr>
            <p:sp>
              <p:nvSpPr>
                <p:cNvPr id="273449" name="Oval 41"/>
                <p:cNvSpPr>
                  <a:spLocks noChangeArrowheads="1"/>
                </p:cNvSpPr>
                <p:nvPr/>
              </p:nvSpPr>
              <p:spPr bwMode="auto">
                <a:xfrm>
                  <a:off x="3243"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50" name="Oval 42"/>
                <p:cNvSpPr>
                  <a:spLocks noChangeArrowheads="1"/>
                </p:cNvSpPr>
                <p:nvPr/>
              </p:nvSpPr>
              <p:spPr bwMode="auto">
                <a:xfrm>
                  <a:off x="3334"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51" name="Oval 43"/>
                <p:cNvSpPr>
                  <a:spLocks noChangeArrowheads="1"/>
                </p:cNvSpPr>
                <p:nvPr/>
              </p:nvSpPr>
              <p:spPr bwMode="auto">
                <a:xfrm>
                  <a:off x="3425"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52" name="Oval 44"/>
                <p:cNvSpPr>
                  <a:spLocks noChangeArrowheads="1"/>
                </p:cNvSpPr>
                <p:nvPr/>
              </p:nvSpPr>
              <p:spPr bwMode="auto">
                <a:xfrm>
                  <a:off x="3516"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53" name="Oval 45"/>
                <p:cNvSpPr>
                  <a:spLocks noChangeArrowheads="1"/>
                </p:cNvSpPr>
                <p:nvPr/>
              </p:nvSpPr>
              <p:spPr bwMode="auto">
                <a:xfrm>
                  <a:off x="3607"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sp>
              <p:nvSpPr>
                <p:cNvPr id="273454" name="Oval 46"/>
                <p:cNvSpPr>
                  <a:spLocks noChangeArrowheads="1"/>
                </p:cNvSpPr>
                <p:nvPr/>
              </p:nvSpPr>
              <p:spPr bwMode="auto">
                <a:xfrm>
                  <a:off x="3698" y="2341"/>
                  <a:ext cx="45" cy="46"/>
                </a:xfrm>
                <a:prstGeom prst="ellipse">
                  <a:avLst/>
                </a:prstGeom>
                <a:solidFill>
                  <a:srgbClr val="00FF00"/>
                </a:solidFill>
                <a:ln w="9525" algn="ctr">
                  <a:solidFill>
                    <a:schemeClr val="tx1"/>
                  </a:solidFill>
                  <a:round/>
                  <a:headEnd/>
                  <a:tailEnd/>
                </a:ln>
                <a:effectLst/>
              </p:spPr>
              <p:txBody>
                <a:bodyPr wrap="none" anchor="ctr"/>
                <a:lstStyle/>
                <a:p>
                  <a:endParaRPr lang="en-US"/>
                </a:p>
              </p:txBody>
            </p:sp>
          </p:grpSp>
          <p:grpSp>
            <p:nvGrpSpPr>
              <p:cNvPr id="10" name="Group 47"/>
              <p:cNvGrpSpPr>
                <a:grpSpLocks/>
              </p:cNvGrpSpPr>
              <p:nvPr/>
            </p:nvGrpSpPr>
            <p:grpSpPr bwMode="auto">
              <a:xfrm>
                <a:off x="3243" y="2705"/>
                <a:ext cx="500" cy="46"/>
                <a:chOff x="3243" y="2341"/>
                <a:chExt cx="500" cy="46"/>
              </a:xfrm>
            </p:grpSpPr>
            <p:sp>
              <p:nvSpPr>
                <p:cNvPr id="273456" name="Oval 48"/>
                <p:cNvSpPr>
                  <a:spLocks noChangeArrowheads="1"/>
                </p:cNvSpPr>
                <p:nvPr/>
              </p:nvSpPr>
              <p:spPr bwMode="auto">
                <a:xfrm>
                  <a:off x="3243"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57" name="Oval 49"/>
                <p:cNvSpPr>
                  <a:spLocks noChangeArrowheads="1"/>
                </p:cNvSpPr>
                <p:nvPr/>
              </p:nvSpPr>
              <p:spPr bwMode="auto">
                <a:xfrm>
                  <a:off x="3334"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58" name="Oval 50"/>
                <p:cNvSpPr>
                  <a:spLocks noChangeArrowheads="1"/>
                </p:cNvSpPr>
                <p:nvPr/>
              </p:nvSpPr>
              <p:spPr bwMode="auto">
                <a:xfrm>
                  <a:off x="3425"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59" name="Oval 51"/>
                <p:cNvSpPr>
                  <a:spLocks noChangeArrowheads="1"/>
                </p:cNvSpPr>
                <p:nvPr/>
              </p:nvSpPr>
              <p:spPr bwMode="auto">
                <a:xfrm>
                  <a:off x="3516"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60" name="Oval 52"/>
                <p:cNvSpPr>
                  <a:spLocks noChangeArrowheads="1"/>
                </p:cNvSpPr>
                <p:nvPr/>
              </p:nvSpPr>
              <p:spPr bwMode="auto">
                <a:xfrm>
                  <a:off x="3607"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61" name="Oval 53"/>
                <p:cNvSpPr>
                  <a:spLocks noChangeArrowheads="1"/>
                </p:cNvSpPr>
                <p:nvPr/>
              </p:nvSpPr>
              <p:spPr bwMode="auto">
                <a:xfrm>
                  <a:off x="3698"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grpSp>
          <p:grpSp>
            <p:nvGrpSpPr>
              <p:cNvPr id="11" name="Group 61"/>
              <p:cNvGrpSpPr>
                <a:grpSpLocks/>
              </p:cNvGrpSpPr>
              <p:nvPr/>
            </p:nvGrpSpPr>
            <p:grpSpPr bwMode="auto">
              <a:xfrm>
                <a:off x="3243" y="2795"/>
                <a:ext cx="500" cy="46"/>
                <a:chOff x="3243" y="2341"/>
                <a:chExt cx="500" cy="46"/>
              </a:xfrm>
            </p:grpSpPr>
            <p:sp>
              <p:nvSpPr>
                <p:cNvPr id="273470" name="Oval 62"/>
                <p:cNvSpPr>
                  <a:spLocks noChangeArrowheads="1"/>
                </p:cNvSpPr>
                <p:nvPr/>
              </p:nvSpPr>
              <p:spPr bwMode="auto">
                <a:xfrm>
                  <a:off x="3243"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71" name="Oval 63"/>
                <p:cNvSpPr>
                  <a:spLocks noChangeArrowheads="1"/>
                </p:cNvSpPr>
                <p:nvPr/>
              </p:nvSpPr>
              <p:spPr bwMode="auto">
                <a:xfrm>
                  <a:off x="3334"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72" name="Oval 64"/>
                <p:cNvSpPr>
                  <a:spLocks noChangeArrowheads="1"/>
                </p:cNvSpPr>
                <p:nvPr/>
              </p:nvSpPr>
              <p:spPr bwMode="auto">
                <a:xfrm>
                  <a:off x="3425"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73" name="Oval 65"/>
                <p:cNvSpPr>
                  <a:spLocks noChangeArrowheads="1"/>
                </p:cNvSpPr>
                <p:nvPr/>
              </p:nvSpPr>
              <p:spPr bwMode="auto">
                <a:xfrm>
                  <a:off x="3516"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74" name="Oval 66"/>
                <p:cNvSpPr>
                  <a:spLocks noChangeArrowheads="1"/>
                </p:cNvSpPr>
                <p:nvPr/>
              </p:nvSpPr>
              <p:spPr bwMode="auto">
                <a:xfrm>
                  <a:off x="3607"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75" name="Oval 67"/>
                <p:cNvSpPr>
                  <a:spLocks noChangeArrowheads="1"/>
                </p:cNvSpPr>
                <p:nvPr/>
              </p:nvSpPr>
              <p:spPr bwMode="auto">
                <a:xfrm>
                  <a:off x="3698"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grpSp>
          <p:grpSp>
            <p:nvGrpSpPr>
              <p:cNvPr id="12" name="Group 68"/>
              <p:cNvGrpSpPr>
                <a:grpSpLocks/>
              </p:cNvGrpSpPr>
              <p:nvPr/>
            </p:nvGrpSpPr>
            <p:grpSpPr bwMode="auto">
              <a:xfrm>
                <a:off x="3243" y="2885"/>
                <a:ext cx="500" cy="46"/>
                <a:chOff x="3243" y="2341"/>
                <a:chExt cx="500" cy="46"/>
              </a:xfrm>
            </p:grpSpPr>
            <p:sp>
              <p:nvSpPr>
                <p:cNvPr id="273477" name="Oval 69"/>
                <p:cNvSpPr>
                  <a:spLocks noChangeArrowheads="1"/>
                </p:cNvSpPr>
                <p:nvPr/>
              </p:nvSpPr>
              <p:spPr bwMode="auto">
                <a:xfrm>
                  <a:off x="3243"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78" name="Oval 70"/>
                <p:cNvSpPr>
                  <a:spLocks noChangeArrowheads="1"/>
                </p:cNvSpPr>
                <p:nvPr/>
              </p:nvSpPr>
              <p:spPr bwMode="auto">
                <a:xfrm>
                  <a:off x="3334"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79" name="Oval 71"/>
                <p:cNvSpPr>
                  <a:spLocks noChangeArrowheads="1"/>
                </p:cNvSpPr>
                <p:nvPr/>
              </p:nvSpPr>
              <p:spPr bwMode="auto">
                <a:xfrm>
                  <a:off x="3425"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80" name="Oval 72"/>
                <p:cNvSpPr>
                  <a:spLocks noChangeArrowheads="1"/>
                </p:cNvSpPr>
                <p:nvPr/>
              </p:nvSpPr>
              <p:spPr bwMode="auto">
                <a:xfrm>
                  <a:off x="3516"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81" name="Oval 73"/>
                <p:cNvSpPr>
                  <a:spLocks noChangeArrowheads="1"/>
                </p:cNvSpPr>
                <p:nvPr/>
              </p:nvSpPr>
              <p:spPr bwMode="auto">
                <a:xfrm>
                  <a:off x="3607"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82" name="Oval 74"/>
                <p:cNvSpPr>
                  <a:spLocks noChangeArrowheads="1"/>
                </p:cNvSpPr>
                <p:nvPr/>
              </p:nvSpPr>
              <p:spPr bwMode="auto">
                <a:xfrm>
                  <a:off x="3698"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grpSp>
          <p:grpSp>
            <p:nvGrpSpPr>
              <p:cNvPr id="13" name="Group 75"/>
              <p:cNvGrpSpPr>
                <a:grpSpLocks/>
              </p:cNvGrpSpPr>
              <p:nvPr/>
            </p:nvGrpSpPr>
            <p:grpSpPr bwMode="auto">
              <a:xfrm>
                <a:off x="3243" y="2975"/>
                <a:ext cx="500" cy="46"/>
                <a:chOff x="3243" y="2341"/>
                <a:chExt cx="500" cy="46"/>
              </a:xfrm>
            </p:grpSpPr>
            <p:sp>
              <p:nvSpPr>
                <p:cNvPr id="273484" name="Oval 76"/>
                <p:cNvSpPr>
                  <a:spLocks noChangeArrowheads="1"/>
                </p:cNvSpPr>
                <p:nvPr/>
              </p:nvSpPr>
              <p:spPr bwMode="auto">
                <a:xfrm>
                  <a:off x="3243"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85" name="Oval 77"/>
                <p:cNvSpPr>
                  <a:spLocks noChangeArrowheads="1"/>
                </p:cNvSpPr>
                <p:nvPr/>
              </p:nvSpPr>
              <p:spPr bwMode="auto">
                <a:xfrm>
                  <a:off x="3334"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86" name="Oval 78"/>
                <p:cNvSpPr>
                  <a:spLocks noChangeArrowheads="1"/>
                </p:cNvSpPr>
                <p:nvPr/>
              </p:nvSpPr>
              <p:spPr bwMode="auto">
                <a:xfrm>
                  <a:off x="3425"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87" name="Oval 79"/>
                <p:cNvSpPr>
                  <a:spLocks noChangeArrowheads="1"/>
                </p:cNvSpPr>
                <p:nvPr/>
              </p:nvSpPr>
              <p:spPr bwMode="auto">
                <a:xfrm>
                  <a:off x="3516"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88" name="Oval 80"/>
                <p:cNvSpPr>
                  <a:spLocks noChangeArrowheads="1"/>
                </p:cNvSpPr>
                <p:nvPr/>
              </p:nvSpPr>
              <p:spPr bwMode="auto">
                <a:xfrm>
                  <a:off x="3607"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89" name="Oval 81"/>
                <p:cNvSpPr>
                  <a:spLocks noChangeArrowheads="1"/>
                </p:cNvSpPr>
                <p:nvPr/>
              </p:nvSpPr>
              <p:spPr bwMode="auto">
                <a:xfrm>
                  <a:off x="3698" y="2341"/>
                  <a:ext cx="45" cy="46"/>
                </a:xfrm>
                <a:prstGeom prst="ellipse">
                  <a:avLst/>
                </a:prstGeom>
                <a:solidFill>
                  <a:srgbClr val="FFFFFF"/>
                </a:solidFill>
                <a:ln w="9525" algn="ctr">
                  <a:solidFill>
                    <a:schemeClr val="tx1"/>
                  </a:solidFill>
                  <a:round/>
                  <a:headEnd/>
                  <a:tailEnd/>
                </a:ln>
                <a:effectLst/>
              </p:spPr>
              <p:txBody>
                <a:bodyPr wrap="none" anchor="ctr"/>
                <a:lstStyle/>
                <a:p>
                  <a:endParaRPr lang="en-US"/>
                </a:p>
              </p:txBody>
            </p:sp>
          </p:grpSp>
          <p:grpSp>
            <p:nvGrpSpPr>
              <p:cNvPr id="14" name="Group 97"/>
              <p:cNvGrpSpPr>
                <a:grpSpLocks/>
              </p:cNvGrpSpPr>
              <p:nvPr/>
            </p:nvGrpSpPr>
            <p:grpSpPr bwMode="auto">
              <a:xfrm>
                <a:off x="3243" y="3064"/>
                <a:ext cx="499" cy="95"/>
                <a:chOff x="3243" y="3064"/>
                <a:chExt cx="499" cy="95"/>
              </a:xfrm>
            </p:grpSpPr>
            <p:grpSp>
              <p:nvGrpSpPr>
                <p:cNvPr id="15" name="Group 87"/>
                <p:cNvGrpSpPr>
                  <a:grpSpLocks/>
                </p:cNvGrpSpPr>
                <p:nvPr/>
              </p:nvGrpSpPr>
              <p:grpSpPr bwMode="auto">
                <a:xfrm>
                  <a:off x="3243" y="3067"/>
                  <a:ext cx="91" cy="92"/>
                  <a:chOff x="3243" y="3067"/>
                  <a:chExt cx="91" cy="92"/>
                </a:xfrm>
              </p:grpSpPr>
              <p:sp>
                <p:nvSpPr>
                  <p:cNvPr id="273490" name="Oval 82"/>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94" name="Arc 86"/>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nvGrpSpPr>
                <p:cNvPr id="16" name="Group 88"/>
                <p:cNvGrpSpPr>
                  <a:grpSpLocks/>
                </p:cNvGrpSpPr>
                <p:nvPr/>
              </p:nvGrpSpPr>
              <p:grpSpPr bwMode="auto">
                <a:xfrm>
                  <a:off x="3379" y="3066"/>
                  <a:ext cx="91" cy="92"/>
                  <a:chOff x="3243" y="3067"/>
                  <a:chExt cx="91" cy="92"/>
                </a:xfrm>
              </p:grpSpPr>
              <p:sp>
                <p:nvSpPr>
                  <p:cNvPr id="273497" name="Oval 89"/>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498" name="Arc 90"/>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nvGrpSpPr>
                <p:cNvPr id="17" name="Group 91"/>
                <p:cNvGrpSpPr>
                  <a:grpSpLocks/>
                </p:cNvGrpSpPr>
                <p:nvPr/>
              </p:nvGrpSpPr>
              <p:grpSpPr bwMode="auto">
                <a:xfrm>
                  <a:off x="3515" y="3065"/>
                  <a:ext cx="91" cy="92"/>
                  <a:chOff x="3243" y="3067"/>
                  <a:chExt cx="91" cy="92"/>
                </a:xfrm>
              </p:grpSpPr>
              <p:sp>
                <p:nvSpPr>
                  <p:cNvPr id="273500" name="Oval 92"/>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01" name="Arc 93"/>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nvGrpSpPr>
                <p:cNvPr id="18" name="Group 94"/>
                <p:cNvGrpSpPr>
                  <a:grpSpLocks/>
                </p:cNvGrpSpPr>
                <p:nvPr/>
              </p:nvGrpSpPr>
              <p:grpSpPr bwMode="auto">
                <a:xfrm>
                  <a:off x="3651" y="3064"/>
                  <a:ext cx="91" cy="92"/>
                  <a:chOff x="3243" y="3067"/>
                  <a:chExt cx="91" cy="92"/>
                </a:xfrm>
              </p:grpSpPr>
              <p:sp>
                <p:nvSpPr>
                  <p:cNvPr id="273503" name="Oval 95"/>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04" name="Arc 96"/>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grpSp>
            <p:nvGrpSpPr>
              <p:cNvPr id="19" name="Group 98"/>
              <p:cNvGrpSpPr>
                <a:grpSpLocks/>
              </p:cNvGrpSpPr>
              <p:nvPr/>
            </p:nvGrpSpPr>
            <p:grpSpPr bwMode="auto">
              <a:xfrm>
                <a:off x="3243" y="3203"/>
                <a:ext cx="499" cy="95"/>
                <a:chOff x="3243" y="3064"/>
                <a:chExt cx="499" cy="95"/>
              </a:xfrm>
            </p:grpSpPr>
            <p:grpSp>
              <p:nvGrpSpPr>
                <p:cNvPr id="20" name="Group 99"/>
                <p:cNvGrpSpPr>
                  <a:grpSpLocks/>
                </p:cNvGrpSpPr>
                <p:nvPr/>
              </p:nvGrpSpPr>
              <p:grpSpPr bwMode="auto">
                <a:xfrm>
                  <a:off x="3243" y="3067"/>
                  <a:ext cx="91" cy="92"/>
                  <a:chOff x="3243" y="3067"/>
                  <a:chExt cx="91" cy="92"/>
                </a:xfrm>
              </p:grpSpPr>
              <p:sp>
                <p:nvSpPr>
                  <p:cNvPr id="273508" name="Oval 100"/>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09" name="Arc 101"/>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nvGrpSpPr>
                <p:cNvPr id="21" name="Group 102"/>
                <p:cNvGrpSpPr>
                  <a:grpSpLocks/>
                </p:cNvGrpSpPr>
                <p:nvPr/>
              </p:nvGrpSpPr>
              <p:grpSpPr bwMode="auto">
                <a:xfrm>
                  <a:off x="3379" y="3066"/>
                  <a:ext cx="91" cy="92"/>
                  <a:chOff x="3243" y="3067"/>
                  <a:chExt cx="91" cy="92"/>
                </a:xfrm>
              </p:grpSpPr>
              <p:sp>
                <p:nvSpPr>
                  <p:cNvPr id="273511" name="Oval 103"/>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12" name="Arc 104"/>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nvGrpSpPr>
                <p:cNvPr id="22" name="Group 105"/>
                <p:cNvGrpSpPr>
                  <a:grpSpLocks/>
                </p:cNvGrpSpPr>
                <p:nvPr/>
              </p:nvGrpSpPr>
              <p:grpSpPr bwMode="auto">
                <a:xfrm>
                  <a:off x="3515" y="3065"/>
                  <a:ext cx="91" cy="92"/>
                  <a:chOff x="3243" y="3067"/>
                  <a:chExt cx="91" cy="92"/>
                </a:xfrm>
              </p:grpSpPr>
              <p:sp>
                <p:nvSpPr>
                  <p:cNvPr id="273514" name="Oval 106"/>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15" name="Arc 107"/>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nvGrpSpPr>
                <p:cNvPr id="23" name="Group 108"/>
                <p:cNvGrpSpPr>
                  <a:grpSpLocks/>
                </p:cNvGrpSpPr>
                <p:nvPr/>
              </p:nvGrpSpPr>
              <p:grpSpPr bwMode="auto">
                <a:xfrm>
                  <a:off x="3651" y="3064"/>
                  <a:ext cx="91" cy="92"/>
                  <a:chOff x="3243" y="3067"/>
                  <a:chExt cx="91" cy="92"/>
                </a:xfrm>
              </p:grpSpPr>
              <p:sp>
                <p:nvSpPr>
                  <p:cNvPr id="273517" name="Oval 109"/>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18" name="Arc 110"/>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grpSp>
            <p:nvGrpSpPr>
              <p:cNvPr id="24" name="Group 111"/>
              <p:cNvGrpSpPr>
                <a:grpSpLocks/>
              </p:cNvGrpSpPr>
              <p:nvPr/>
            </p:nvGrpSpPr>
            <p:grpSpPr bwMode="auto">
              <a:xfrm>
                <a:off x="3243" y="3342"/>
                <a:ext cx="499" cy="95"/>
                <a:chOff x="3243" y="3064"/>
                <a:chExt cx="499" cy="95"/>
              </a:xfrm>
            </p:grpSpPr>
            <p:grpSp>
              <p:nvGrpSpPr>
                <p:cNvPr id="25" name="Group 112"/>
                <p:cNvGrpSpPr>
                  <a:grpSpLocks/>
                </p:cNvGrpSpPr>
                <p:nvPr/>
              </p:nvGrpSpPr>
              <p:grpSpPr bwMode="auto">
                <a:xfrm>
                  <a:off x="3243" y="3067"/>
                  <a:ext cx="91" cy="92"/>
                  <a:chOff x="3243" y="3067"/>
                  <a:chExt cx="91" cy="92"/>
                </a:xfrm>
              </p:grpSpPr>
              <p:sp>
                <p:nvSpPr>
                  <p:cNvPr id="273521" name="Oval 113"/>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22" name="Arc 114"/>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nvGrpSpPr>
                <p:cNvPr id="26" name="Group 115"/>
                <p:cNvGrpSpPr>
                  <a:grpSpLocks/>
                </p:cNvGrpSpPr>
                <p:nvPr/>
              </p:nvGrpSpPr>
              <p:grpSpPr bwMode="auto">
                <a:xfrm>
                  <a:off x="3379" y="3066"/>
                  <a:ext cx="91" cy="92"/>
                  <a:chOff x="3243" y="3067"/>
                  <a:chExt cx="91" cy="92"/>
                </a:xfrm>
              </p:grpSpPr>
              <p:sp>
                <p:nvSpPr>
                  <p:cNvPr id="273524" name="Oval 116"/>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25" name="Arc 117"/>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nvGrpSpPr>
                <p:cNvPr id="27" name="Group 118"/>
                <p:cNvGrpSpPr>
                  <a:grpSpLocks/>
                </p:cNvGrpSpPr>
                <p:nvPr/>
              </p:nvGrpSpPr>
              <p:grpSpPr bwMode="auto">
                <a:xfrm>
                  <a:off x="3515" y="3065"/>
                  <a:ext cx="91" cy="92"/>
                  <a:chOff x="3243" y="3067"/>
                  <a:chExt cx="91" cy="92"/>
                </a:xfrm>
              </p:grpSpPr>
              <p:sp>
                <p:nvSpPr>
                  <p:cNvPr id="273527" name="Oval 119"/>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28" name="Arc 120"/>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nvGrpSpPr>
                <p:cNvPr id="28" name="Group 121"/>
                <p:cNvGrpSpPr>
                  <a:grpSpLocks/>
                </p:cNvGrpSpPr>
                <p:nvPr/>
              </p:nvGrpSpPr>
              <p:grpSpPr bwMode="auto">
                <a:xfrm>
                  <a:off x="3651" y="3064"/>
                  <a:ext cx="91" cy="92"/>
                  <a:chOff x="3243" y="3067"/>
                  <a:chExt cx="91" cy="92"/>
                </a:xfrm>
              </p:grpSpPr>
              <p:sp>
                <p:nvSpPr>
                  <p:cNvPr id="273530" name="Oval 122"/>
                  <p:cNvSpPr>
                    <a:spLocks noChangeArrowheads="1"/>
                  </p:cNvSpPr>
                  <p:nvPr/>
                </p:nvSpPr>
                <p:spPr bwMode="auto">
                  <a:xfrm>
                    <a:off x="3243" y="3067"/>
                    <a:ext cx="91" cy="91"/>
                  </a:xfrm>
                  <a:prstGeom prst="ellipse">
                    <a:avLst/>
                  </a:prstGeom>
                  <a:solidFill>
                    <a:srgbClr val="FFFFFF"/>
                  </a:solidFill>
                  <a:ln w="9525" algn="ctr">
                    <a:solidFill>
                      <a:schemeClr val="tx1"/>
                    </a:solidFill>
                    <a:round/>
                    <a:headEnd/>
                    <a:tailEnd/>
                  </a:ln>
                  <a:effectLst/>
                </p:spPr>
                <p:txBody>
                  <a:bodyPr wrap="none" anchor="ctr"/>
                  <a:lstStyle/>
                  <a:p>
                    <a:endParaRPr lang="en-US"/>
                  </a:p>
                </p:txBody>
              </p:sp>
              <p:sp>
                <p:nvSpPr>
                  <p:cNvPr id="273531" name="Arc 123"/>
                  <p:cNvSpPr>
                    <a:spLocks/>
                  </p:cNvSpPr>
                  <p:nvPr/>
                </p:nvSpPr>
                <p:spPr bwMode="auto">
                  <a:xfrm flipH="1">
                    <a:off x="3243" y="3113"/>
                    <a:ext cx="90" cy="46"/>
                  </a:xfrm>
                  <a:custGeom>
                    <a:avLst/>
                    <a:gdLst>
                      <a:gd name="G0" fmla="+- 21600 0 0"/>
                      <a:gd name="G1" fmla="+- 488 0 0"/>
                      <a:gd name="G2" fmla="+- 21600 0 0"/>
                      <a:gd name="T0" fmla="*/ 43200 w 43200"/>
                      <a:gd name="T1" fmla="*/ 488 h 22088"/>
                      <a:gd name="T2" fmla="*/ 6 w 43200"/>
                      <a:gd name="T3" fmla="*/ 0 h 22088"/>
                      <a:gd name="T4" fmla="*/ 21600 w 43200"/>
                      <a:gd name="T5" fmla="*/ 488 h 22088"/>
                    </a:gdLst>
                    <a:ahLst/>
                    <a:cxnLst>
                      <a:cxn ang="0">
                        <a:pos x="T0" y="T1"/>
                      </a:cxn>
                      <a:cxn ang="0">
                        <a:pos x="T2" y="T3"/>
                      </a:cxn>
                      <a:cxn ang="0">
                        <a:pos x="T4" y="T5"/>
                      </a:cxn>
                    </a:cxnLst>
                    <a:rect l="0" t="0" r="r" b="b"/>
                    <a:pathLst>
                      <a:path w="43200" h="22088" fill="none" extrusionOk="0">
                        <a:moveTo>
                          <a:pt x="43200" y="488"/>
                        </a:moveTo>
                        <a:cubicBezTo>
                          <a:pt x="43200" y="12417"/>
                          <a:pt x="33529" y="22088"/>
                          <a:pt x="21600" y="22088"/>
                        </a:cubicBezTo>
                        <a:cubicBezTo>
                          <a:pt x="9670" y="22088"/>
                          <a:pt x="0" y="12417"/>
                          <a:pt x="0" y="488"/>
                        </a:cubicBezTo>
                        <a:cubicBezTo>
                          <a:pt x="-1" y="325"/>
                          <a:pt x="1" y="162"/>
                          <a:pt x="5" y="-1"/>
                        </a:cubicBezTo>
                      </a:path>
                      <a:path w="43200" h="22088" stroke="0" extrusionOk="0">
                        <a:moveTo>
                          <a:pt x="43200" y="488"/>
                        </a:moveTo>
                        <a:cubicBezTo>
                          <a:pt x="43200" y="12417"/>
                          <a:pt x="33529" y="22088"/>
                          <a:pt x="21600" y="22088"/>
                        </a:cubicBezTo>
                        <a:cubicBezTo>
                          <a:pt x="9670" y="22088"/>
                          <a:pt x="0" y="12417"/>
                          <a:pt x="0" y="488"/>
                        </a:cubicBezTo>
                        <a:cubicBezTo>
                          <a:pt x="-1" y="325"/>
                          <a:pt x="1" y="162"/>
                          <a:pt x="5" y="-1"/>
                        </a:cubicBezTo>
                        <a:lnTo>
                          <a:pt x="21600" y="488"/>
                        </a:lnTo>
                        <a:close/>
                      </a:path>
                    </a:pathLst>
                  </a:custGeom>
                  <a:solidFill>
                    <a:srgbClr val="000000"/>
                  </a:solidFill>
                  <a:ln w="9525">
                    <a:solidFill>
                      <a:schemeClr val="tx1"/>
                    </a:solidFill>
                    <a:round/>
                    <a:headEnd/>
                    <a:tailEnd/>
                  </a:ln>
                  <a:effectLst/>
                </p:spPr>
                <p:txBody>
                  <a:bodyPr wrap="none" anchor="ctr"/>
                  <a:lstStyle/>
                  <a:p>
                    <a:endParaRPr lang="en-US"/>
                  </a:p>
                </p:txBody>
              </p:sp>
            </p:grpSp>
          </p:grpSp>
          <p:grpSp>
            <p:nvGrpSpPr>
              <p:cNvPr id="29" name="Group 137"/>
              <p:cNvGrpSpPr>
                <a:grpSpLocks/>
              </p:cNvGrpSpPr>
              <p:nvPr/>
            </p:nvGrpSpPr>
            <p:grpSpPr bwMode="auto">
              <a:xfrm>
                <a:off x="3243" y="3476"/>
                <a:ext cx="500" cy="46"/>
                <a:chOff x="3243" y="2341"/>
                <a:chExt cx="500" cy="46"/>
              </a:xfrm>
            </p:grpSpPr>
            <p:sp>
              <p:nvSpPr>
                <p:cNvPr id="273546" name="Oval 138"/>
                <p:cNvSpPr>
                  <a:spLocks noChangeArrowheads="1"/>
                </p:cNvSpPr>
                <p:nvPr/>
              </p:nvSpPr>
              <p:spPr bwMode="auto">
                <a:xfrm>
                  <a:off x="3243"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47" name="Oval 139"/>
                <p:cNvSpPr>
                  <a:spLocks noChangeArrowheads="1"/>
                </p:cNvSpPr>
                <p:nvPr/>
              </p:nvSpPr>
              <p:spPr bwMode="auto">
                <a:xfrm>
                  <a:off x="3334"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48" name="Oval 140"/>
                <p:cNvSpPr>
                  <a:spLocks noChangeArrowheads="1"/>
                </p:cNvSpPr>
                <p:nvPr/>
              </p:nvSpPr>
              <p:spPr bwMode="auto">
                <a:xfrm>
                  <a:off x="3425"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49" name="Oval 141"/>
                <p:cNvSpPr>
                  <a:spLocks noChangeArrowheads="1"/>
                </p:cNvSpPr>
                <p:nvPr/>
              </p:nvSpPr>
              <p:spPr bwMode="auto">
                <a:xfrm>
                  <a:off x="3516"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50" name="Oval 142"/>
                <p:cNvSpPr>
                  <a:spLocks noChangeArrowheads="1"/>
                </p:cNvSpPr>
                <p:nvPr/>
              </p:nvSpPr>
              <p:spPr bwMode="auto">
                <a:xfrm>
                  <a:off x="3607"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51" name="Oval 143"/>
                <p:cNvSpPr>
                  <a:spLocks noChangeArrowheads="1"/>
                </p:cNvSpPr>
                <p:nvPr/>
              </p:nvSpPr>
              <p:spPr bwMode="auto">
                <a:xfrm>
                  <a:off x="3698"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grpSp>
          <p:grpSp>
            <p:nvGrpSpPr>
              <p:cNvPr id="30" name="Group 144"/>
              <p:cNvGrpSpPr>
                <a:grpSpLocks/>
              </p:cNvGrpSpPr>
              <p:nvPr/>
            </p:nvGrpSpPr>
            <p:grpSpPr bwMode="auto">
              <a:xfrm>
                <a:off x="3243" y="3566"/>
                <a:ext cx="500" cy="46"/>
                <a:chOff x="3243" y="2341"/>
                <a:chExt cx="500" cy="46"/>
              </a:xfrm>
            </p:grpSpPr>
            <p:sp>
              <p:nvSpPr>
                <p:cNvPr id="273553" name="Oval 145"/>
                <p:cNvSpPr>
                  <a:spLocks noChangeArrowheads="1"/>
                </p:cNvSpPr>
                <p:nvPr/>
              </p:nvSpPr>
              <p:spPr bwMode="auto">
                <a:xfrm>
                  <a:off x="3243"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54" name="Oval 146"/>
                <p:cNvSpPr>
                  <a:spLocks noChangeArrowheads="1"/>
                </p:cNvSpPr>
                <p:nvPr/>
              </p:nvSpPr>
              <p:spPr bwMode="auto">
                <a:xfrm>
                  <a:off x="3334"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55" name="Oval 147"/>
                <p:cNvSpPr>
                  <a:spLocks noChangeArrowheads="1"/>
                </p:cNvSpPr>
                <p:nvPr/>
              </p:nvSpPr>
              <p:spPr bwMode="auto">
                <a:xfrm>
                  <a:off x="3425"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56" name="Oval 148"/>
                <p:cNvSpPr>
                  <a:spLocks noChangeArrowheads="1"/>
                </p:cNvSpPr>
                <p:nvPr/>
              </p:nvSpPr>
              <p:spPr bwMode="auto">
                <a:xfrm>
                  <a:off x="3516"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57" name="Oval 149"/>
                <p:cNvSpPr>
                  <a:spLocks noChangeArrowheads="1"/>
                </p:cNvSpPr>
                <p:nvPr/>
              </p:nvSpPr>
              <p:spPr bwMode="auto">
                <a:xfrm>
                  <a:off x="3607"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58" name="Oval 150"/>
                <p:cNvSpPr>
                  <a:spLocks noChangeArrowheads="1"/>
                </p:cNvSpPr>
                <p:nvPr/>
              </p:nvSpPr>
              <p:spPr bwMode="auto">
                <a:xfrm>
                  <a:off x="3698"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grpSp>
          <p:grpSp>
            <p:nvGrpSpPr>
              <p:cNvPr id="31" name="Group 151"/>
              <p:cNvGrpSpPr>
                <a:grpSpLocks/>
              </p:cNvGrpSpPr>
              <p:nvPr/>
            </p:nvGrpSpPr>
            <p:grpSpPr bwMode="auto">
              <a:xfrm>
                <a:off x="3243" y="3656"/>
                <a:ext cx="500" cy="46"/>
                <a:chOff x="3243" y="2341"/>
                <a:chExt cx="500" cy="46"/>
              </a:xfrm>
            </p:grpSpPr>
            <p:sp>
              <p:nvSpPr>
                <p:cNvPr id="273560" name="Oval 152"/>
                <p:cNvSpPr>
                  <a:spLocks noChangeArrowheads="1"/>
                </p:cNvSpPr>
                <p:nvPr/>
              </p:nvSpPr>
              <p:spPr bwMode="auto">
                <a:xfrm>
                  <a:off x="3243"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61" name="Oval 153"/>
                <p:cNvSpPr>
                  <a:spLocks noChangeArrowheads="1"/>
                </p:cNvSpPr>
                <p:nvPr/>
              </p:nvSpPr>
              <p:spPr bwMode="auto">
                <a:xfrm>
                  <a:off x="3334"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62" name="Oval 154"/>
                <p:cNvSpPr>
                  <a:spLocks noChangeArrowheads="1"/>
                </p:cNvSpPr>
                <p:nvPr/>
              </p:nvSpPr>
              <p:spPr bwMode="auto">
                <a:xfrm>
                  <a:off x="3425"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63" name="Oval 155"/>
                <p:cNvSpPr>
                  <a:spLocks noChangeArrowheads="1"/>
                </p:cNvSpPr>
                <p:nvPr/>
              </p:nvSpPr>
              <p:spPr bwMode="auto">
                <a:xfrm>
                  <a:off x="3516"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64" name="Oval 156"/>
                <p:cNvSpPr>
                  <a:spLocks noChangeArrowheads="1"/>
                </p:cNvSpPr>
                <p:nvPr/>
              </p:nvSpPr>
              <p:spPr bwMode="auto">
                <a:xfrm>
                  <a:off x="3607"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sp>
              <p:nvSpPr>
                <p:cNvPr id="273565" name="Oval 157"/>
                <p:cNvSpPr>
                  <a:spLocks noChangeArrowheads="1"/>
                </p:cNvSpPr>
                <p:nvPr/>
              </p:nvSpPr>
              <p:spPr bwMode="auto">
                <a:xfrm>
                  <a:off x="3698" y="2341"/>
                  <a:ext cx="45" cy="46"/>
                </a:xfrm>
                <a:prstGeom prst="ellipse">
                  <a:avLst/>
                </a:prstGeom>
                <a:solidFill>
                  <a:srgbClr val="000000"/>
                </a:solidFill>
                <a:ln w="9525" algn="ctr">
                  <a:solidFill>
                    <a:schemeClr val="tx1"/>
                  </a:solidFill>
                  <a:round/>
                  <a:headEnd/>
                  <a:tailEnd/>
                </a:ln>
                <a:effectLst/>
              </p:spPr>
              <p:txBody>
                <a:bodyPr wrap="none" anchor="ctr"/>
                <a:lstStyle/>
                <a:p>
                  <a:endParaRPr lang="en-US"/>
                </a:p>
              </p:txBody>
            </p:sp>
          </p:grpSp>
        </p:grpSp>
      </p:grpSp>
      <p:pic>
        <p:nvPicPr>
          <p:cNvPr id="1494017" name="Picture 1" descr="DeltaV S-series VIM (MiMiC)"/>
          <p:cNvPicPr>
            <a:picLocks noChangeAspect="1" noChangeArrowheads="1"/>
          </p:cNvPicPr>
          <p:nvPr/>
        </p:nvPicPr>
        <p:blipFill>
          <a:blip r:embed="rId3" cstate="print"/>
          <a:srcRect/>
          <a:stretch>
            <a:fillRect/>
          </a:stretch>
        </p:blipFill>
        <p:spPr bwMode="auto">
          <a:xfrm>
            <a:off x="7812360" y="1196752"/>
            <a:ext cx="732622" cy="3456385"/>
          </a:xfrm>
          <a:prstGeom prst="rect">
            <a:avLst/>
          </a:prstGeom>
          <a:noFill/>
          <a:ln w="9525">
            <a:noFill/>
            <a:miter lim="800000"/>
            <a:headEnd/>
            <a:tailEnd/>
          </a:ln>
          <a:effectLst/>
        </p:spPr>
      </p:pic>
      <p:sp>
        <p:nvSpPr>
          <p:cNvPr id="140" name="Folded Corner 139"/>
          <p:cNvSpPr/>
          <p:nvPr/>
        </p:nvSpPr>
        <p:spPr bwMode="auto">
          <a:xfrm>
            <a:off x="7236296" y="4869160"/>
            <a:ext cx="1800200" cy="1872208"/>
          </a:xfrm>
          <a:prstGeom prst="foldedCorner">
            <a:avLst/>
          </a:prstGeom>
          <a:solidFill>
            <a:srgbClr val="FFFF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rPr>
              <a:t>Very fast</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584200" y="406400"/>
            <a:ext cx="7559700" cy="723900"/>
          </a:xfrm>
        </p:spPr>
        <p:txBody>
          <a:bodyPr/>
          <a:lstStyle/>
          <a:p>
            <a:r>
              <a:rPr lang="en-US"/>
              <a:t>Many Bus Power Options to Optimize for Different Needs</a:t>
            </a:r>
            <a:endParaRPr lang="en-US" dirty="0"/>
          </a:p>
        </p:txBody>
      </p:sp>
      <p:grpSp>
        <p:nvGrpSpPr>
          <p:cNvPr id="2" name="Group 144"/>
          <p:cNvGrpSpPr>
            <a:grpSpLocks noChangeAspect="1"/>
          </p:cNvGrpSpPr>
          <p:nvPr/>
        </p:nvGrpSpPr>
        <p:grpSpPr bwMode="auto">
          <a:xfrm>
            <a:off x="8172450" y="80963"/>
            <a:ext cx="900113" cy="900112"/>
            <a:chOff x="3062" y="2342"/>
            <a:chExt cx="1270" cy="1270"/>
          </a:xfrm>
        </p:grpSpPr>
        <p:sp>
          <p:nvSpPr>
            <p:cNvPr id="472209" name="AutoShape 145"/>
            <p:cNvSpPr>
              <a:spLocks noChangeAspect="1" noChangeArrowheads="1"/>
            </p:cNvSpPr>
            <p:nvPr/>
          </p:nvSpPr>
          <p:spPr bwMode="auto">
            <a:xfrm>
              <a:off x="3062" y="2342"/>
              <a:ext cx="1270" cy="1270"/>
            </a:xfrm>
            <a:prstGeom prst="roundRect">
              <a:avLst>
                <a:gd name="adj" fmla="val 16667"/>
              </a:avLst>
            </a:prstGeom>
            <a:noFill/>
            <a:ln w="76200" algn="ctr">
              <a:solidFill>
                <a:srgbClr val="FFFF00"/>
              </a:solidFill>
              <a:round/>
              <a:headEnd/>
              <a:tailEnd/>
            </a:ln>
            <a:effectLst/>
          </p:spPr>
          <p:txBody>
            <a:bodyPr wrap="none" anchor="ctr"/>
            <a:lstStyle/>
            <a:p>
              <a:endParaRPr lang="en-US"/>
            </a:p>
          </p:txBody>
        </p:sp>
        <p:grpSp>
          <p:nvGrpSpPr>
            <p:cNvPr id="3" name="Group 146"/>
            <p:cNvGrpSpPr>
              <a:grpSpLocks noChangeAspect="1"/>
            </p:cNvGrpSpPr>
            <p:nvPr/>
          </p:nvGrpSpPr>
          <p:grpSpPr bwMode="auto">
            <a:xfrm>
              <a:off x="3152" y="2523"/>
              <a:ext cx="1089" cy="948"/>
              <a:chOff x="3152" y="2523"/>
              <a:chExt cx="1089" cy="948"/>
            </a:xfrm>
          </p:grpSpPr>
          <p:sp>
            <p:nvSpPr>
              <p:cNvPr id="472211" name="Freeform 147"/>
              <p:cNvSpPr>
                <a:spLocks noChangeAspect="1"/>
              </p:cNvSpPr>
              <p:nvPr/>
            </p:nvSpPr>
            <p:spPr bwMode="auto">
              <a:xfrm>
                <a:off x="3152" y="2523"/>
                <a:ext cx="1089" cy="948"/>
              </a:xfrm>
              <a:custGeom>
                <a:avLst/>
                <a:gdLst/>
                <a:ahLst/>
                <a:cxnLst>
                  <a:cxn ang="0">
                    <a:pos x="0" y="1497"/>
                  </a:cxn>
                  <a:cxn ang="0">
                    <a:pos x="907" y="0"/>
                  </a:cxn>
                  <a:cxn ang="0">
                    <a:pos x="2631" y="0"/>
                  </a:cxn>
                  <a:cxn ang="0">
                    <a:pos x="3493" y="1542"/>
                  </a:cxn>
                  <a:cxn ang="0">
                    <a:pos x="2586" y="3039"/>
                  </a:cxn>
                  <a:cxn ang="0">
                    <a:pos x="862" y="3039"/>
                  </a:cxn>
                  <a:cxn ang="0">
                    <a:pos x="0" y="1497"/>
                  </a:cxn>
                </a:cxnLst>
                <a:rect l="0" t="0" r="r" b="b"/>
                <a:pathLst>
                  <a:path w="3493" h="3039">
                    <a:moveTo>
                      <a:pt x="0" y="1497"/>
                    </a:moveTo>
                    <a:lnTo>
                      <a:pt x="907" y="0"/>
                    </a:lnTo>
                    <a:lnTo>
                      <a:pt x="2631" y="0"/>
                    </a:lnTo>
                    <a:lnTo>
                      <a:pt x="3493" y="1542"/>
                    </a:lnTo>
                    <a:lnTo>
                      <a:pt x="2586" y="3039"/>
                    </a:lnTo>
                    <a:lnTo>
                      <a:pt x="862" y="3039"/>
                    </a:lnTo>
                    <a:lnTo>
                      <a:pt x="0" y="1497"/>
                    </a:lnTo>
                    <a:close/>
                  </a:path>
                </a:pathLst>
              </a:custGeom>
              <a:noFill/>
              <a:ln w="25400" cap="flat" cmpd="sng">
                <a:solidFill>
                  <a:srgbClr val="FFFF00"/>
                </a:solidFill>
                <a:prstDash val="solid"/>
                <a:round/>
                <a:headEnd/>
                <a:tailEnd/>
              </a:ln>
              <a:effectLst/>
            </p:spPr>
            <p:txBody>
              <a:bodyPr wrap="none" anchor="ctr"/>
              <a:lstStyle/>
              <a:p>
                <a:endParaRPr lang="en-US"/>
              </a:p>
            </p:txBody>
          </p:sp>
          <p:sp>
            <p:nvSpPr>
              <p:cNvPr id="472212" name="Freeform 148"/>
              <p:cNvSpPr>
                <a:spLocks noChangeAspect="1"/>
              </p:cNvSpPr>
              <p:nvPr/>
            </p:nvSpPr>
            <p:spPr bwMode="auto">
              <a:xfrm>
                <a:off x="3430" y="2721"/>
                <a:ext cx="217" cy="545"/>
              </a:xfrm>
              <a:custGeom>
                <a:avLst/>
                <a:gdLst/>
                <a:ahLst/>
                <a:cxnLst>
                  <a:cxn ang="0">
                    <a:pos x="696" y="91"/>
                  </a:cxn>
                  <a:cxn ang="0">
                    <a:pos x="605" y="45"/>
                  </a:cxn>
                  <a:cxn ang="0">
                    <a:pos x="469" y="0"/>
                  </a:cxn>
                  <a:cxn ang="0">
                    <a:pos x="287" y="45"/>
                  </a:cxn>
                  <a:cxn ang="0">
                    <a:pos x="141" y="158"/>
                  </a:cxn>
                  <a:cxn ang="0">
                    <a:pos x="80" y="264"/>
                  </a:cxn>
                  <a:cxn ang="0">
                    <a:pos x="61" y="408"/>
                  </a:cxn>
                  <a:cxn ang="0">
                    <a:pos x="106" y="544"/>
                  </a:cxn>
                  <a:cxn ang="0">
                    <a:pos x="197" y="680"/>
                  </a:cxn>
                  <a:cxn ang="0">
                    <a:pos x="333" y="771"/>
                  </a:cxn>
                  <a:cxn ang="0">
                    <a:pos x="424" y="816"/>
                  </a:cxn>
                  <a:cxn ang="0">
                    <a:pos x="560" y="816"/>
                  </a:cxn>
                  <a:cxn ang="0">
                    <a:pos x="424" y="816"/>
                  </a:cxn>
                  <a:cxn ang="0">
                    <a:pos x="242" y="907"/>
                  </a:cxn>
                  <a:cxn ang="0">
                    <a:pos x="106" y="998"/>
                  </a:cxn>
                  <a:cxn ang="0">
                    <a:pos x="15" y="1179"/>
                  </a:cxn>
                  <a:cxn ang="0">
                    <a:pos x="15" y="1361"/>
                  </a:cxn>
                  <a:cxn ang="0">
                    <a:pos x="106" y="1542"/>
                  </a:cxn>
                  <a:cxn ang="0">
                    <a:pos x="197" y="1633"/>
                  </a:cxn>
                  <a:cxn ang="0">
                    <a:pos x="333" y="1724"/>
                  </a:cxn>
                  <a:cxn ang="0">
                    <a:pos x="467" y="1742"/>
                  </a:cxn>
                  <a:cxn ang="0">
                    <a:pos x="558" y="1742"/>
                  </a:cxn>
                  <a:cxn ang="0">
                    <a:pos x="694" y="1711"/>
                  </a:cxn>
                </a:cxnLst>
                <a:rect l="0" t="0" r="r" b="b"/>
                <a:pathLst>
                  <a:path w="696" h="1747">
                    <a:moveTo>
                      <a:pt x="696" y="91"/>
                    </a:moveTo>
                    <a:cubicBezTo>
                      <a:pt x="669" y="75"/>
                      <a:pt x="643" y="60"/>
                      <a:pt x="605" y="45"/>
                    </a:cubicBezTo>
                    <a:cubicBezTo>
                      <a:pt x="567" y="30"/>
                      <a:pt x="522" y="0"/>
                      <a:pt x="469" y="0"/>
                    </a:cubicBezTo>
                    <a:cubicBezTo>
                      <a:pt x="416" y="0"/>
                      <a:pt x="342" y="19"/>
                      <a:pt x="287" y="45"/>
                    </a:cubicBezTo>
                    <a:cubicBezTo>
                      <a:pt x="232" y="71"/>
                      <a:pt x="176" y="121"/>
                      <a:pt x="141" y="158"/>
                    </a:cubicBezTo>
                    <a:cubicBezTo>
                      <a:pt x="106" y="195"/>
                      <a:pt x="93" y="222"/>
                      <a:pt x="80" y="264"/>
                    </a:cubicBezTo>
                    <a:cubicBezTo>
                      <a:pt x="67" y="306"/>
                      <a:pt x="57" y="361"/>
                      <a:pt x="61" y="408"/>
                    </a:cubicBezTo>
                    <a:cubicBezTo>
                      <a:pt x="65" y="455"/>
                      <a:pt x="83" y="499"/>
                      <a:pt x="106" y="544"/>
                    </a:cubicBezTo>
                    <a:cubicBezTo>
                      <a:pt x="129" y="589"/>
                      <a:pt x="159" y="642"/>
                      <a:pt x="197" y="680"/>
                    </a:cubicBezTo>
                    <a:cubicBezTo>
                      <a:pt x="235" y="718"/>
                      <a:pt x="295" y="748"/>
                      <a:pt x="333" y="771"/>
                    </a:cubicBezTo>
                    <a:cubicBezTo>
                      <a:pt x="371" y="794"/>
                      <a:pt x="386" y="809"/>
                      <a:pt x="424" y="816"/>
                    </a:cubicBezTo>
                    <a:cubicBezTo>
                      <a:pt x="462" y="823"/>
                      <a:pt x="560" y="816"/>
                      <a:pt x="560" y="816"/>
                    </a:cubicBezTo>
                    <a:cubicBezTo>
                      <a:pt x="560" y="816"/>
                      <a:pt x="477" y="801"/>
                      <a:pt x="424" y="816"/>
                    </a:cubicBezTo>
                    <a:cubicBezTo>
                      <a:pt x="371" y="831"/>
                      <a:pt x="295" y="877"/>
                      <a:pt x="242" y="907"/>
                    </a:cubicBezTo>
                    <a:cubicBezTo>
                      <a:pt x="189" y="937"/>
                      <a:pt x="144" y="953"/>
                      <a:pt x="106" y="998"/>
                    </a:cubicBezTo>
                    <a:cubicBezTo>
                      <a:pt x="68" y="1043"/>
                      <a:pt x="30" y="1119"/>
                      <a:pt x="15" y="1179"/>
                    </a:cubicBezTo>
                    <a:cubicBezTo>
                      <a:pt x="0" y="1239"/>
                      <a:pt x="0" y="1301"/>
                      <a:pt x="15" y="1361"/>
                    </a:cubicBezTo>
                    <a:cubicBezTo>
                      <a:pt x="30" y="1421"/>
                      <a:pt x="76" y="1497"/>
                      <a:pt x="106" y="1542"/>
                    </a:cubicBezTo>
                    <a:cubicBezTo>
                      <a:pt x="136" y="1587"/>
                      <a:pt x="159" y="1603"/>
                      <a:pt x="197" y="1633"/>
                    </a:cubicBezTo>
                    <a:cubicBezTo>
                      <a:pt x="235" y="1663"/>
                      <a:pt x="288" y="1706"/>
                      <a:pt x="333" y="1724"/>
                    </a:cubicBezTo>
                    <a:cubicBezTo>
                      <a:pt x="378" y="1742"/>
                      <a:pt x="430" y="1739"/>
                      <a:pt x="467" y="1742"/>
                    </a:cubicBezTo>
                    <a:cubicBezTo>
                      <a:pt x="504" y="1745"/>
                      <a:pt x="520" y="1747"/>
                      <a:pt x="558" y="1742"/>
                    </a:cubicBezTo>
                    <a:cubicBezTo>
                      <a:pt x="596" y="1737"/>
                      <a:pt x="666" y="1718"/>
                      <a:pt x="694" y="1711"/>
                    </a:cubicBezTo>
                  </a:path>
                </a:pathLst>
              </a:custGeom>
              <a:noFill/>
              <a:ln w="76200" cap="flat" cmpd="sng">
                <a:solidFill>
                  <a:srgbClr val="FFFF00"/>
                </a:solidFill>
                <a:prstDash val="solid"/>
                <a:round/>
                <a:headEnd/>
                <a:tailEnd/>
              </a:ln>
              <a:effectLst/>
            </p:spPr>
            <p:txBody>
              <a:bodyPr wrap="none" anchor="ctr"/>
              <a:lstStyle/>
              <a:p>
                <a:endParaRPr lang="en-US"/>
              </a:p>
            </p:txBody>
          </p:sp>
          <p:sp>
            <p:nvSpPr>
              <p:cNvPr id="472213" name="Freeform 149"/>
              <p:cNvSpPr>
                <a:spLocks noChangeAspect="1"/>
              </p:cNvSpPr>
              <p:nvPr/>
            </p:nvSpPr>
            <p:spPr bwMode="auto">
              <a:xfrm>
                <a:off x="3718" y="2976"/>
                <a:ext cx="268" cy="297"/>
              </a:xfrm>
              <a:custGeom>
                <a:avLst/>
                <a:gdLst/>
                <a:ahLst/>
                <a:cxnLst>
                  <a:cxn ang="0">
                    <a:pos x="0" y="0"/>
                  </a:cxn>
                  <a:cxn ang="0">
                    <a:pos x="137" y="46"/>
                  </a:cxn>
                  <a:cxn ang="0">
                    <a:pos x="227" y="137"/>
                  </a:cxn>
                  <a:cxn ang="0">
                    <a:pos x="318" y="227"/>
                  </a:cxn>
                  <a:cxn ang="0">
                    <a:pos x="409" y="409"/>
                  </a:cxn>
                  <a:cxn ang="0">
                    <a:pos x="499" y="590"/>
                  </a:cxn>
                  <a:cxn ang="0">
                    <a:pos x="590" y="726"/>
                  </a:cxn>
                  <a:cxn ang="0">
                    <a:pos x="681" y="817"/>
                  </a:cxn>
                  <a:cxn ang="0">
                    <a:pos x="772" y="908"/>
                  </a:cxn>
                  <a:cxn ang="0">
                    <a:pos x="862" y="953"/>
                  </a:cxn>
                </a:cxnLst>
                <a:rect l="0" t="0" r="r" b="b"/>
                <a:pathLst>
                  <a:path w="862" h="953">
                    <a:moveTo>
                      <a:pt x="0" y="0"/>
                    </a:moveTo>
                    <a:cubicBezTo>
                      <a:pt x="49" y="11"/>
                      <a:pt x="99" y="23"/>
                      <a:pt x="137" y="46"/>
                    </a:cubicBezTo>
                    <a:cubicBezTo>
                      <a:pt x="175" y="69"/>
                      <a:pt x="197" y="107"/>
                      <a:pt x="227" y="137"/>
                    </a:cubicBezTo>
                    <a:cubicBezTo>
                      <a:pt x="257" y="167"/>
                      <a:pt x="288" y="182"/>
                      <a:pt x="318" y="227"/>
                    </a:cubicBezTo>
                    <a:cubicBezTo>
                      <a:pt x="348" y="272"/>
                      <a:pt x="379" y="349"/>
                      <a:pt x="409" y="409"/>
                    </a:cubicBezTo>
                    <a:cubicBezTo>
                      <a:pt x="439" y="469"/>
                      <a:pt x="469" y="537"/>
                      <a:pt x="499" y="590"/>
                    </a:cubicBezTo>
                    <a:cubicBezTo>
                      <a:pt x="529" y="643"/>
                      <a:pt x="560" y="688"/>
                      <a:pt x="590" y="726"/>
                    </a:cubicBezTo>
                    <a:cubicBezTo>
                      <a:pt x="620" y="764"/>
                      <a:pt x="651" y="787"/>
                      <a:pt x="681" y="817"/>
                    </a:cubicBezTo>
                    <a:cubicBezTo>
                      <a:pt x="711" y="847"/>
                      <a:pt x="742" y="885"/>
                      <a:pt x="772" y="908"/>
                    </a:cubicBezTo>
                    <a:cubicBezTo>
                      <a:pt x="802" y="931"/>
                      <a:pt x="832" y="942"/>
                      <a:pt x="862" y="953"/>
                    </a:cubicBezTo>
                  </a:path>
                </a:pathLst>
              </a:custGeom>
              <a:noFill/>
              <a:ln w="76200" cap="flat" cmpd="sng">
                <a:solidFill>
                  <a:srgbClr val="FFFF00"/>
                </a:solidFill>
                <a:prstDash val="solid"/>
                <a:round/>
                <a:headEnd/>
                <a:tailEnd/>
              </a:ln>
              <a:effectLst/>
            </p:spPr>
            <p:txBody>
              <a:bodyPr wrap="none" anchor="ctr"/>
              <a:lstStyle/>
              <a:p>
                <a:endParaRPr lang="en-US"/>
              </a:p>
            </p:txBody>
          </p:sp>
          <p:sp>
            <p:nvSpPr>
              <p:cNvPr id="472214" name="Freeform 150"/>
              <p:cNvSpPr>
                <a:spLocks noChangeAspect="1"/>
              </p:cNvSpPr>
              <p:nvPr/>
            </p:nvSpPr>
            <p:spPr bwMode="auto">
              <a:xfrm>
                <a:off x="3718" y="2962"/>
                <a:ext cx="268" cy="297"/>
              </a:xfrm>
              <a:custGeom>
                <a:avLst/>
                <a:gdLst/>
                <a:ahLst/>
                <a:cxnLst>
                  <a:cxn ang="0">
                    <a:pos x="0" y="953"/>
                  </a:cxn>
                  <a:cxn ang="0">
                    <a:pos x="137" y="907"/>
                  </a:cxn>
                  <a:cxn ang="0">
                    <a:pos x="235" y="789"/>
                  </a:cxn>
                  <a:cxn ang="0">
                    <a:pos x="363" y="590"/>
                  </a:cxn>
                  <a:cxn ang="0">
                    <a:pos x="499" y="318"/>
                  </a:cxn>
                  <a:cxn ang="0">
                    <a:pos x="590" y="182"/>
                  </a:cxn>
                  <a:cxn ang="0">
                    <a:pos x="726" y="45"/>
                  </a:cxn>
                  <a:cxn ang="0">
                    <a:pos x="862" y="0"/>
                  </a:cxn>
                </a:cxnLst>
                <a:rect l="0" t="0" r="r" b="b"/>
                <a:pathLst>
                  <a:path w="862" h="953">
                    <a:moveTo>
                      <a:pt x="0" y="953"/>
                    </a:moveTo>
                    <a:cubicBezTo>
                      <a:pt x="49" y="945"/>
                      <a:pt x="98" y="934"/>
                      <a:pt x="137" y="907"/>
                    </a:cubicBezTo>
                    <a:cubicBezTo>
                      <a:pt x="176" y="880"/>
                      <a:pt x="197" y="842"/>
                      <a:pt x="235" y="789"/>
                    </a:cubicBezTo>
                    <a:cubicBezTo>
                      <a:pt x="273" y="736"/>
                      <a:pt x="319" y="668"/>
                      <a:pt x="363" y="590"/>
                    </a:cubicBezTo>
                    <a:cubicBezTo>
                      <a:pt x="407" y="512"/>
                      <a:pt x="461" y="386"/>
                      <a:pt x="499" y="318"/>
                    </a:cubicBezTo>
                    <a:cubicBezTo>
                      <a:pt x="537" y="250"/>
                      <a:pt x="552" y="228"/>
                      <a:pt x="590" y="182"/>
                    </a:cubicBezTo>
                    <a:cubicBezTo>
                      <a:pt x="628" y="136"/>
                      <a:pt x="681" y="75"/>
                      <a:pt x="726" y="45"/>
                    </a:cubicBezTo>
                    <a:cubicBezTo>
                      <a:pt x="771" y="15"/>
                      <a:pt x="816" y="7"/>
                      <a:pt x="862" y="0"/>
                    </a:cubicBezTo>
                  </a:path>
                </a:pathLst>
              </a:custGeom>
              <a:noFill/>
              <a:ln w="76200" cap="flat" cmpd="sng">
                <a:solidFill>
                  <a:srgbClr val="FFFF00"/>
                </a:solidFill>
                <a:prstDash val="solid"/>
                <a:round/>
                <a:headEnd/>
                <a:tailEnd/>
              </a:ln>
              <a:effectLst/>
            </p:spPr>
            <p:txBody>
              <a:bodyPr wrap="none" anchor="ctr"/>
              <a:lstStyle/>
              <a:p>
                <a:endParaRPr lang="en-US"/>
              </a:p>
            </p:txBody>
          </p:sp>
        </p:grpSp>
      </p:grpSp>
      <p:sp>
        <p:nvSpPr>
          <p:cNvPr id="23" name="Content Placeholder 22"/>
          <p:cNvSpPr>
            <a:spLocks noGrp="1"/>
          </p:cNvSpPr>
          <p:nvPr>
            <p:ph idx="1"/>
          </p:nvPr>
        </p:nvSpPr>
        <p:spPr>
          <a:xfrm>
            <a:off x="590550" y="5085184"/>
            <a:ext cx="8343900" cy="1584176"/>
          </a:xfrm>
        </p:spPr>
        <p:txBody>
          <a:bodyPr/>
          <a:lstStyle/>
          <a:p>
            <a:r>
              <a:rPr lang="en-US" dirty="0"/>
              <a:t>Hazardous areas are same as for hardwired</a:t>
            </a:r>
          </a:p>
          <a:p>
            <a:pPr lvl="1"/>
            <a:r>
              <a:rPr lang="en-US" dirty="0"/>
              <a:t>Same protection options: </a:t>
            </a:r>
            <a:r>
              <a:rPr lang="en-US" dirty="0" err="1"/>
              <a:t>ia</a:t>
            </a:r>
            <a:r>
              <a:rPr lang="en-US" dirty="0"/>
              <a:t>, </a:t>
            </a:r>
            <a:r>
              <a:rPr lang="en-US" dirty="0" err="1"/>
              <a:t>ib</a:t>
            </a:r>
            <a:r>
              <a:rPr lang="en-US" dirty="0"/>
              <a:t>, </a:t>
            </a:r>
            <a:r>
              <a:rPr lang="en-US" dirty="0" err="1"/>
              <a:t>ic</a:t>
            </a:r>
            <a:r>
              <a:rPr lang="en-US" dirty="0"/>
              <a:t>, NI, d, and e</a:t>
            </a:r>
          </a:p>
          <a:p>
            <a:pPr lvl="1"/>
            <a:r>
              <a:rPr lang="en-US" dirty="0"/>
              <a:t>Same zones/class/division: 0, 1, 2</a:t>
            </a:r>
          </a:p>
          <a:p>
            <a:pPr lvl="1"/>
            <a:r>
              <a:rPr lang="en-US" dirty="0"/>
              <a:t>Same gas groups: IIC, IIB, A, B, C, D etc.</a:t>
            </a:r>
          </a:p>
          <a:p>
            <a:endParaRPr lang="en-US" dirty="0"/>
          </a:p>
        </p:txBody>
      </p:sp>
      <p:graphicFrame>
        <p:nvGraphicFramePr>
          <p:cNvPr id="22" name="Group 154"/>
          <p:cNvGraphicFramePr>
            <a:graphicFrameLocks/>
          </p:cNvGraphicFramePr>
          <p:nvPr/>
        </p:nvGraphicFramePr>
        <p:xfrm>
          <a:off x="574675" y="1252308"/>
          <a:ext cx="7128595" cy="2752756"/>
        </p:xfrm>
        <a:graphic>
          <a:graphicData uri="http://schemas.openxmlformats.org/drawingml/2006/table">
            <a:tbl>
              <a:tblPr/>
              <a:tblGrid>
                <a:gridCol w="404211">
                  <a:extLst>
                    <a:ext uri="{9D8B030D-6E8A-4147-A177-3AD203B41FA5}">
                      <a16:colId xmlns:a16="http://schemas.microsoft.com/office/drawing/2014/main" val="20000"/>
                    </a:ext>
                  </a:extLst>
                </a:gridCol>
                <a:gridCol w="1193423">
                  <a:extLst>
                    <a:ext uri="{9D8B030D-6E8A-4147-A177-3AD203B41FA5}">
                      <a16:colId xmlns:a16="http://schemas.microsoft.com/office/drawing/2014/main" val="20001"/>
                    </a:ext>
                  </a:extLst>
                </a:gridCol>
                <a:gridCol w="1162061">
                  <a:extLst>
                    <a:ext uri="{9D8B030D-6E8A-4147-A177-3AD203B41FA5}">
                      <a16:colId xmlns:a16="http://schemas.microsoft.com/office/drawing/2014/main" val="20002"/>
                    </a:ext>
                  </a:extLst>
                </a:gridCol>
                <a:gridCol w="653659">
                  <a:extLst>
                    <a:ext uri="{9D8B030D-6E8A-4147-A177-3AD203B41FA5}">
                      <a16:colId xmlns:a16="http://schemas.microsoft.com/office/drawing/2014/main" val="20003"/>
                    </a:ext>
                  </a:extLst>
                </a:gridCol>
                <a:gridCol w="726288">
                  <a:extLst>
                    <a:ext uri="{9D8B030D-6E8A-4147-A177-3AD203B41FA5}">
                      <a16:colId xmlns:a16="http://schemas.microsoft.com/office/drawing/2014/main" val="20004"/>
                    </a:ext>
                  </a:extLst>
                </a:gridCol>
                <a:gridCol w="726288">
                  <a:extLst>
                    <a:ext uri="{9D8B030D-6E8A-4147-A177-3AD203B41FA5}">
                      <a16:colId xmlns:a16="http://schemas.microsoft.com/office/drawing/2014/main" val="20005"/>
                    </a:ext>
                  </a:extLst>
                </a:gridCol>
                <a:gridCol w="750496">
                  <a:extLst>
                    <a:ext uri="{9D8B030D-6E8A-4147-A177-3AD203B41FA5}">
                      <a16:colId xmlns:a16="http://schemas.microsoft.com/office/drawing/2014/main" val="20006"/>
                    </a:ext>
                  </a:extLst>
                </a:gridCol>
                <a:gridCol w="792088">
                  <a:extLst>
                    <a:ext uri="{9D8B030D-6E8A-4147-A177-3AD203B41FA5}">
                      <a16:colId xmlns:a16="http://schemas.microsoft.com/office/drawing/2014/main" val="20007"/>
                    </a:ext>
                  </a:extLst>
                </a:gridCol>
                <a:gridCol w="720081">
                  <a:extLst>
                    <a:ext uri="{9D8B030D-6E8A-4147-A177-3AD203B41FA5}">
                      <a16:colId xmlns:a16="http://schemas.microsoft.com/office/drawing/2014/main" val="20008"/>
                    </a:ext>
                  </a:extLst>
                </a:gridCol>
              </a:tblGrid>
              <a:tr h="210822">
                <a:tc>
                  <a:txBody>
                    <a:bodyPr/>
                    <a:lstStyle/>
                    <a:p>
                      <a:pPr marL="342900" marR="0" lvl="0" indent="-34290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err="1">
                          <a:ln>
                            <a:noFill/>
                          </a:ln>
                          <a:solidFill>
                            <a:srgbClr val="000000"/>
                          </a:solidFill>
                          <a:effectLst/>
                          <a:latin typeface="Arial" charset="0"/>
                          <a:cs typeface="Arial" charset="0"/>
                        </a:rPr>
                        <a:t>Dsgn</a:t>
                      </a:r>
                      <a:endParaRPr kumimoji="0" lang="en-US" sz="2400" b="0" i="0" u="none" strike="noStrike" cap="none" normalizeH="0" baseline="0" dirty="0">
                        <a:ln>
                          <a:noFill/>
                        </a:ln>
                        <a:solidFill>
                          <a:srgbClr val="000000"/>
                        </a:solidFill>
                        <a:effectLst/>
                        <a:latin typeface="Book Antiqua" pitchFamily="18" charset="0"/>
                      </a:endParaRPr>
                    </a:p>
                  </a:txBody>
                  <a:tcPr marL="0" marR="0" marT="41998" marB="419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Spur</a:t>
                      </a:r>
                    </a:p>
                    <a:p>
                      <a:pPr marL="342900" marR="0" lvl="0" indent="-34290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(Device)</a:t>
                      </a:r>
                      <a:endParaRPr kumimoji="0" lang="en-US" sz="2400" b="0" i="0" u="none" strike="noStrike" cap="none" normalizeH="0" baseline="0" dirty="0">
                        <a:ln>
                          <a:noFill/>
                        </a:ln>
                        <a:solidFill>
                          <a:srgbClr val="000000"/>
                        </a:solidFill>
                        <a:effectLst/>
                        <a:latin typeface="Book Antiqua" pitchFamily="18" charset="0"/>
                      </a:endParaRPr>
                    </a:p>
                  </a:txBody>
                  <a:tcPr marL="36000" marR="36000" marT="41998" marB="419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Trunk</a:t>
                      </a:r>
                      <a:endParaRPr kumimoji="0" lang="en-US" sz="2400" b="0" i="0" u="none" strike="noStrike" cap="none" normalizeH="0" baseline="0" dirty="0">
                        <a:ln>
                          <a:noFill/>
                        </a:ln>
                        <a:solidFill>
                          <a:srgbClr val="000000"/>
                        </a:solidFill>
                        <a:effectLst/>
                        <a:latin typeface="Book Antiqua" pitchFamily="18" charset="0"/>
                      </a:endParaRPr>
                    </a:p>
                  </a:txBody>
                  <a:tcPr marL="36000" marR="36000" marT="41998" marB="419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Device </a:t>
                      </a:r>
                    </a:p>
                    <a:p>
                      <a:pPr marL="342900" marR="0" lvl="0" indent="-34290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Zone</a:t>
                      </a:r>
                      <a:endParaRPr kumimoji="0" lang="en-US" sz="2400" b="0" i="0" u="none" strike="noStrike" cap="none" normalizeH="0" baseline="0" dirty="0">
                        <a:ln>
                          <a:noFill/>
                        </a:ln>
                        <a:solidFill>
                          <a:srgbClr val="000000"/>
                        </a:solidFill>
                        <a:effectLst/>
                        <a:latin typeface="Book Antiqua" pitchFamily="18" charset="0"/>
                      </a:endParaRPr>
                    </a:p>
                  </a:txBody>
                  <a:tcPr marL="36000" marR="36000" marT="41998" marB="419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a:ln>
                            <a:noFill/>
                          </a:ln>
                          <a:solidFill>
                            <a:srgbClr val="000000"/>
                          </a:solidFill>
                          <a:effectLst/>
                          <a:latin typeface="Arial" charset="0"/>
                          <a:cs typeface="Arial" charset="0"/>
                        </a:rPr>
                        <a:t>Live Work</a:t>
                      </a:r>
                      <a:endParaRPr kumimoji="0" lang="en-US" sz="1000" b="1" i="0" u="none" strike="noStrike" cap="none" normalizeH="0" baseline="0" dirty="0">
                        <a:ln>
                          <a:noFill/>
                        </a:ln>
                        <a:solidFill>
                          <a:srgbClr val="000000"/>
                        </a:solidFill>
                        <a:effectLst/>
                        <a:latin typeface="Arial" charset="0"/>
                        <a:cs typeface="Arial" charset="0"/>
                      </a:endParaRPr>
                    </a:p>
                    <a:p>
                      <a:pPr marL="0" marR="0" lvl="0" indent="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 on Trunk</a:t>
                      </a:r>
                      <a:endParaRPr kumimoji="0" lang="en-US" sz="2400" b="0" i="0" u="none" strike="noStrike" cap="none" normalizeH="0" baseline="0" dirty="0">
                        <a:ln>
                          <a:noFill/>
                        </a:ln>
                        <a:solidFill>
                          <a:srgbClr val="000000"/>
                        </a:solidFill>
                        <a:effectLst/>
                        <a:latin typeface="Book Antiqua" pitchFamily="18" charset="0"/>
                      </a:endParaRPr>
                    </a:p>
                  </a:txBody>
                  <a:tcPr marL="36000" marR="36000" marT="41998" marB="419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a:ln>
                            <a:noFill/>
                          </a:ln>
                          <a:solidFill>
                            <a:srgbClr val="000000"/>
                          </a:solidFill>
                          <a:effectLst/>
                          <a:latin typeface="Arial" charset="0"/>
                          <a:cs typeface="Arial" charset="0"/>
                        </a:rPr>
                        <a:t>Live Work</a:t>
                      </a:r>
                      <a:endParaRPr kumimoji="0" lang="en-US" sz="1000" b="1" i="0" u="none" strike="noStrike" cap="none" normalizeH="0" baseline="0" dirty="0">
                        <a:ln>
                          <a:noFill/>
                        </a:ln>
                        <a:solidFill>
                          <a:srgbClr val="000000"/>
                        </a:solidFill>
                        <a:effectLst/>
                        <a:latin typeface="Arial" charset="0"/>
                        <a:cs typeface="Arial" charset="0"/>
                      </a:endParaRPr>
                    </a:p>
                    <a:p>
                      <a:pPr marL="0" marR="0" lvl="0" indent="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 on Spur</a:t>
                      </a:r>
                      <a:endParaRPr kumimoji="0" lang="en-US" sz="2400" b="0" i="0" u="none" strike="noStrike" cap="none" normalizeH="0" baseline="0" dirty="0">
                        <a:ln>
                          <a:noFill/>
                        </a:ln>
                        <a:solidFill>
                          <a:srgbClr val="000000"/>
                        </a:solidFill>
                        <a:effectLst/>
                        <a:latin typeface="Book Antiqua" pitchFamily="18" charset="0"/>
                      </a:endParaRPr>
                    </a:p>
                  </a:txBody>
                  <a:tcPr marL="36000" marR="36000" marT="41998" marB="419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Redundant</a:t>
                      </a:r>
                    </a:p>
                    <a:p>
                      <a:pPr marL="0" marR="0" lvl="0" indent="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Power</a:t>
                      </a:r>
                      <a:endParaRPr kumimoji="0" lang="en-US" sz="2400" b="0" i="0" u="none" strike="noStrike" cap="none" normalizeH="0" baseline="0" dirty="0">
                        <a:ln>
                          <a:noFill/>
                        </a:ln>
                        <a:solidFill>
                          <a:srgbClr val="000000"/>
                        </a:solidFill>
                        <a:effectLst/>
                        <a:latin typeface="Book Antiqua" pitchFamily="18" charset="0"/>
                      </a:endParaRPr>
                    </a:p>
                  </a:txBody>
                  <a:tcPr marL="36000" marR="36000" marT="41998" marB="419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Devices</a:t>
                      </a:r>
                    </a:p>
                    <a:p>
                      <a:pPr marL="0" marR="0" lvl="0" indent="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Arial" charset="0"/>
                          <a:cs typeface="Arial" charset="0"/>
                        </a:rPr>
                        <a:t>(@20 mA)</a:t>
                      </a:r>
                      <a:endParaRPr kumimoji="0" lang="en-US" sz="2400" b="0" i="0" u="none" strike="noStrike" cap="none" normalizeH="0" baseline="0" dirty="0">
                        <a:ln>
                          <a:noFill/>
                        </a:ln>
                        <a:solidFill>
                          <a:srgbClr val="000000"/>
                        </a:solidFill>
                        <a:effectLst/>
                        <a:latin typeface="Book Antiqua" pitchFamily="18" charset="0"/>
                      </a:endParaRPr>
                    </a:p>
                  </a:txBody>
                  <a:tcPr marL="36000" marR="36000" marT="41998" marB="419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t" latinLnBrk="0" hangingPunct="0">
                        <a:lnSpc>
                          <a:spcPct val="100000"/>
                        </a:lnSpc>
                        <a:spcBef>
                          <a:spcPct val="0"/>
                        </a:spcBef>
                        <a:spcAft>
                          <a:spcPct val="0"/>
                        </a:spcAft>
                        <a:buClr>
                          <a:schemeClr val="bg2"/>
                        </a:buClr>
                        <a:buSzPct val="60000"/>
                        <a:buFontTx/>
                        <a:buNone/>
                        <a:tabLst/>
                      </a:pPr>
                      <a:r>
                        <a:rPr kumimoji="0" lang="en-US" sz="1000" b="1" i="0" u="none" strike="noStrike" cap="none" normalizeH="0" baseline="0" dirty="0">
                          <a:ln>
                            <a:noFill/>
                          </a:ln>
                          <a:solidFill>
                            <a:srgbClr val="000000"/>
                          </a:solidFill>
                          <a:effectLst/>
                          <a:latin typeface="+mn-lt"/>
                        </a:rPr>
                        <a:t>Remarks</a:t>
                      </a:r>
                    </a:p>
                  </a:txBody>
                  <a:tcPr marL="36000" marR="36000" marT="41998" marB="419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1</a:t>
                      </a:r>
                      <a:endParaRPr kumimoji="0" lang="en-US" sz="2400" b="0" i="0" u="none" strike="noStrike" cap="none" normalizeH="0" baseline="0" dirty="0">
                        <a:ln>
                          <a:noFill/>
                        </a:ln>
                        <a:solidFill>
                          <a:srgbClr val="000000"/>
                        </a:solidFill>
                        <a:effectLst/>
                        <a:latin typeface="Book Antiqua" pitchFamily="18" charset="0"/>
                      </a:endParaRP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Exd</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 </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Zone1</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N</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N</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Y</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16</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2</a:t>
                      </a:r>
                      <a:endParaRPr kumimoji="0" lang="en-US" sz="2400" b="0" i="0" u="none" strike="noStrike" cap="none" normalizeH="0" baseline="0" dirty="0">
                        <a:ln>
                          <a:noFill/>
                        </a:ln>
                        <a:solidFill>
                          <a:srgbClr val="000000"/>
                        </a:solidFill>
                        <a:effectLst/>
                        <a:latin typeface="Book Antiqua" pitchFamily="18" charset="0"/>
                      </a:endParaRP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Arial" charset="0"/>
                          <a:cs typeface="Arial" charset="0"/>
                        </a:rPr>
                        <a:t>Exia</a:t>
                      </a:r>
                      <a:r>
                        <a:rPr kumimoji="0" lang="en-US" sz="1000" b="0" i="0" u="none" strike="noStrike" cap="none" normalizeH="0" baseline="0" dirty="0">
                          <a:ln>
                            <a:noFill/>
                          </a:ln>
                          <a:solidFill>
                            <a:srgbClr val="000000"/>
                          </a:solidFill>
                          <a:effectLst/>
                          <a:latin typeface="Arial" charset="0"/>
                          <a:cs typeface="Arial" charset="0"/>
                        </a:rPr>
                        <a:t>, Entity, IIC</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 </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Zone 0</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N</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3</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3</a:t>
                      </a:r>
                      <a:endParaRPr kumimoji="0" lang="en-US" sz="2400" b="0" i="0" u="none" strike="noStrike" cap="none" normalizeH="0" baseline="0" dirty="0">
                        <a:ln>
                          <a:noFill/>
                        </a:ln>
                        <a:solidFill>
                          <a:srgbClr val="000000"/>
                        </a:solidFill>
                        <a:effectLst/>
                        <a:latin typeface="Book Antiqua" pitchFamily="18" charset="0"/>
                      </a:endParaRP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Arial" charset="0"/>
                          <a:cs typeface="Arial" charset="0"/>
                        </a:rPr>
                        <a:t>Exia</a:t>
                      </a:r>
                      <a:r>
                        <a:rPr kumimoji="0" lang="en-US" sz="1000" b="0" i="0" u="none" strike="noStrike" cap="none" normalizeH="0" baseline="0" dirty="0">
                          <a:ln>
                            <a:noFill/>
                          </a:ln>
                          <a:solidFill>
                            <a:srgbClr val="000000"/>
                          </a:solidFill>
                          <a:effectLst/>
                          <a:latin typeface="Arial" charset="0"/>
                          <a:cs typeface="Arial" charset="0"/>
                        </a:rPr>
                        <a:t>, FISCO, IIC</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 </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Zone 0</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N</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5</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4 /14</a:t>
                      </a:r>
                      <a:endParaRPr kumimoji="0" lang="en-US" sz="2400" b="0" i="0" u="none" strike="noStrike" cap="none" normalizeH="0" baseline="0" dirty="0">
                        <a:ln>
                          <a:noFill/>
                        </a:ln>
                        <a:solidFill>
                          <a:srgbClr val="000000"/>
                        </a:solidFill>
                        <a:effectLst/>
                        <a:latin typeface="Book Antiqua" pitchFamily="18" charset="0"/>
                      </a:endParaRP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Arial" charset="0"/>
                          <a:cs typeface="Arial" charset="0"/>
                        </a:rPr>
                        <a:t>Exib</a:t>
                      </a:r>
                      <a:r>
                        <a:rPr kumimoji="0" lang="en-US" sz="1000" b="0" i="0" u="none" strike="noStrike" cap="none" normalizeH="0" baseline="0" dirty="0">
                          <a:ln>
                            <a:noFill/>
                          </a:ln>
                          <a:solidFill>
                            <a:srgbClr val="000000"/>
                          </a:solidFill>
                          <a:effectLst/>
                          <a:latin typeface="Arial" charset="0"/>
                          <a:cs typeface="Arial" charset="0"/>
                        </a:rPr>
                        <a:t>, FISCO IIC</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 </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Zone 1</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N / Y</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6</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mn-lt"/>
                        </a:rPr>
                        <a:t>Mult-seg</a:t>
                      </a: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5 / 15</a:t>
                      </a:r>
                      <a:endParaRPr kumimoji="0" lang="en-US" sz="2400" b="0" i="0" u="none" strike="noStrike" cap="none" normalizeH="0" baseline="0" dirty="0">
                        <a:ln>
                          <a:noFill/>
                        </a:ln>
                        <a:solidFill>
                          <a:srgbClr val="000000"/>
                        </a:solidFill>
                        <a:effectLst/>
                        <a:latin typeface="Book Antiqua" pitchFamily="18" charset="0"/>
                      </a:endParaRP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Arial" charset="0"/>
                          <a:cs typeface="Arial" charset="0"/>
                        </a:rPr>
                        <a:t>Exib</a:t>
                      </a:r>
                      <a:r>
                        <a:rPr kumimoji="0" lang="en-US" sz="1000" b="0" i="0" u="none" strike="noStrike" cap="none" normalizeH="0" baseline="0" dirty="0">
                          <a:ln>
                            <a:noFill/>
                          </a:ln>
                          <a:solidFill>
                            <a:srgbClr val="000000"/>
                          </a:solidFill>
                          <a:effectLst/>
                          <a:latin typeface="Arial" charset="0"/>
                          <a:cs typeface="Arial" charset="0"/>
                        </a:rPr>
                        <a:t>, FISCO IIB</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 </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Zone 1</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N / Y</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13</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6</a:t>
                      </a:r>
                      <a:endParaRPr kumimoji="0" lang="en-US" sz="2400" b="0" i="0" u="none" strike="noStrike" cap="none" normalizeH="0" baseline="0" dirty="0">
                        <a:ln>
                          <a:noFill/>
                        </a:ln>
                        <a:solidFill>
                          <a:srgbClr val="000000"/>
                        </a:solidFill>
                        <a:effectLst/>
                        <a:latin typeface="Book Antiqua" pitchFamily="18" charset="0"/>
                      </a:endParaRP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Arial" charset="0"/>
                          <a:cs typeface="Arial" charset="0"/>
                        </a:rPr>
                        <a:t>Exia</a:t>
                      </a:r>
                      <a:r>
                        <a:rPr kumimoji="0" lang="en-US" sz="1000" b="0" i="0" u="none" strike="noStrike" cap="none" normalizeH="0" baseline="0" dirty="0">
                          <a:ln>
                            <a:noFill/>
                          </a:ln>
                          <a:solidFill>
                            <a:srgbClr val="000000"/>
                          </a:solidFill>
                          <a:effectLst/>
                          <a:latin typeface="Arial" charset="0"/>
                          <a:cs typeface="Arial" charset="0"/>
                        </a:rPr>
                        <a:t>, FISCO, IIC</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Exe</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Zone 0</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N</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16</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HPT/HET</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7</a:t>
                      </a:r>
                      <a:endParaRPr kumimoji="0" lang="en-US" sz="2400" b="0" i="0" u="none" strike="noStrike" cap="none" normalizeH="0" baseline="0" dirty="0">
                        <a:ln>
                          <a:noFill/>
                        </a:ln>
                        <a:solidFill>
                          <a:srgbClr val="000000"/>
                        </a:solidFill>
                        <a:effectLst/>
                        <a:latin typeface="Book Antiqua" pitchFamily="18" charset="0"/>
                      </a:endParaRP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Arial" charset="0"/>
                          <a:cs typeface="Arial" charset="0"/>
                        </a:rPr>
                        <a:t>Exia</a:t>
                      </a:r>
                      <a:r>
                        <a:rPr kumimoji="0" lang="en-US" sz="1000" b="0" i="0" u="none" strike="noStrike" cap="none" normalizeH="0" baseline="0" dirty="0">
                          <a:ln>
                            <a:noFill/>
                          </a:ln>
                          <a:solidFill>
                            <a:srgbClr val="000000"/>
                          </a:solidFill>
                          <a:effectLst/>
                          <a:latin typeface="Arial" charset="0"/>
                          <a:cs typeface="Arial" charset="0"/>
                        </a:rPr>
                        <a:t>, Entity, IIC</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Exia, Entity, IIB</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Zone 0</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Y</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a:ln>
                            <a:noFill/>
                          </a:ln>
                          <a:solidFill>
                            <a:srgbClr val="000000"/>
                          </a:solidFill>
                          <a:effectLst/>
                          <a:latin typeface="Arial" charset="0"/>
                          <a:cs typeface="Arial" charset="0"/>
                        </a:rPr>
                        <a:t>N</a:t>
                      </a:r>
                      <a:endParaRPr kumimoji="0" lang="en-US" sz="2400" b="0" i="0" u="none" strike="noStrike" cap="none" normalizeH="0" baseline="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16</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11</a:t>
                      </a:r>
                      <a:endParaRPr kumimoji="0" lang="en-US" sz="2400" b="0" i="0" u="none" strike="noStrike" cap="none" normalizeH="0" baseline="0" dirty="0">
                        <a:ln>
                          <a:noFill/>
                        </a:ln>
                        <a:solidFill>
                          <a:srgbClr val="000000"/>
                        </a:solidFill>
                        <a:effectLst/>
                        <a:latin typeface="Book Antiqua" pitchFamily="18" charset="0"/>
                      </a:endParaRP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defRPr/>
                      </a:pPr>
                      <a:r>
                        <a:rPr kumimoji="0" lang="en-US" sz="1000" b="0" i="0" u="none" strike="noStrike" cap="none" normalizeH="0" baseline="0" dirty="0">
                          <a:ln>
                            <a:noFill/>
                          </a:ln>
                          <a:solidFill>
                            <a:srgbClr val="000000"/>
                          </a:solidFill>
                          <a:effectLst/>
                          <a:latin typeface="Arial" charset="0"/>
                          <a:cs typeface="Arial" charset="0"/>
                        </a:rPr>
                        <a:t>N.I. (Entity), IIC</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NNA, IIC</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Div 2</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N</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Y</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Y</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Arial" charset="0"/>
                          <a:cs typeface="Arial" charset="0"/>
                        </a:rPr>
                        <a:t>16</a:t>
                      </a:r>
                      <a:endParaRPr kumimoji="0" lang="en-US" sz="2400" b="0" i="0" u="none" strike="noStrike" cap="none" normalizeH="0" baseline="0" dirty="0">
                        <a:ln>
                          <a:noFill/>
                        </a:ln>
                        <a:solidFill>
                          <a:srgbClr val="000000"/>
                        </a:solidFill>
                        <a:effectLst/>
                        <a:latin typeface="Book Antiqua" pitchFamily="18" charset="0"/>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16</a:t>
                      </a: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mn-lt"/>
                        </a:rPr>
                        <a:t>Exic</a:t>
                      </a:r>
                      <a:r>
                        <a:rPr kumimoji="0" lang="en-US" sz="1000" b="0" i="0" u="none" strike="noStrike" cap="none" normalizeH="0" baseline="0" dirty="0">
                          <a:ln>
                            <a:noFill/>
                          </a:ln>
                          <a:solidFill>
                            <a:srgbClr val="000000"/>
                          </a:solidFill>
                          <a:effectLst/>
                          <a:latin typeface="+mn-lt"/>
                        </a:rPr>
                        <a:t>, Entity, IIC</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mn-lt"/>
                        </a:rPr>
                        <a:t>ExnA</a:t>
                      </a:r>
                      <a:r>
                        <a:rPr kumimoji="0" lang="en-US" sz="1000" b="0" i="0" u="none" strike="noStrike" cap="none" normalizeH="0" baseline="0" dirty="0">
                          <a:ln>
                            <a:noFill/>
                          </a:ln>
                          <a:solidFill>
                            <a:srgbClr val="000000"/>
                          </a:solidFill>
                          <a:effectLst/>
                          <a:latin typeface="+mn-lt"/>
                        </a:rPr>
                        <a:t>, IIC</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Zone 2</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N</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Y</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Y</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10822">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17</a:t>
                      </a:r>
                    </a:p>
                  </a:txBody>
                  <a:tcPr marL="0" marR="0"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mn-lt"/>
                        </a:rPr>
                        <a:t>Exic</a:t>
                      </a:r>
                      <a:r>
                        <a:rPr kumimoji="0" lang="en-US" sz="1000" b="0" i="0" u="none" strike="noStrike" cap="none" normalizeH="0" baseline="0" dirty="0">
                          <a:ln>
                            <a:noFill/>
                          </a:ln>
                          <a:solidFill>
                            <a:srgbClr val="000000"/>
                          </a:solidFill>
                          <a:effectLst/>
                          <a:latin typeface="+mn-lt"/>
                        </a:rPr>
                        <a:t>, FISCO, IIC</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err="1">
                          <a:ln>
                            <a:noFill/>
                          </a:ln>
                          <a:solidFill>
                            <a:srgbClr val="000000"/>
                          </a:solidFill>
                          <a:effectLst/>
                          <a:latin typeface="+mn-lt"/>
                        </a:rPr>
                        <a:t>ExnA</a:t>
                      </a:r>
                      <a:r>
                        <a:rPr kumimoji="0" lang="en-US" sz="1000" b="0" i="0" u="none" strike="noStrike" cap="none" normalizeH="0" baseline="0" dirty="0">
                          <a:ln>
                            <a:noFill/>
                          </a:ln>
                          <a:solidFill>
                            <a:srgbClr val="000000"/>
                          </a:solidFill>
                          <a:effectLst/>
                          <a:latin typeface="+mn-lt"/>
                        </a:rPr>
                        <a:t>, IIC</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Zone 2</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N</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Y</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r>
                        <a:rPr kumimoji="0" lang="en-US" sz="1000" b="0" i="0" u="none" strike="noStrike" cap="none" normalizeH="0" baseline="0" dirty="0">
                          <a:ln>
                            <a:noFill/>
                          </a:ln>
                          <a:solidFill>
                            <a:srgbClr val="000000"/>
                          </a:solidFill>
                          <a:effectLst/>
                          <a:latin typeface="+mn-lt"/>
                        </a:rPr>
                        <a:t>Y</a:t>
                      </a: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 latinLnBrk="0" hangingPunct="0">
                        <a:lnSpc>
                          <a:spcPct val="100000"/>
                        </a:lnSpc>
                        <a:spcBef>
                          <a:spcPct val="0"/>
                        </a:spcBef>
                        <a:spcAft>
                          <a:spcPct val="0"/>
                        </a:spcAft>
                        <a:buClr>
                          <a:schemeClr val="bg2"/>
                        </a:buClr>
                        <a:buSzPct val="60000"/>
                        <a:buFontTx/>
                        <a:buNone/>
                        <a:tabLst/>
                      </a:pPr>
                      <a:endParaRPr kumimoji="0" lang="en-US" sz="1000" b="0" i="0" u="none" strike="noStrike" cap="none" normalizeH="0" baseline="0" dirty="0">
                        <a:ln>
                          <a:noFill/>
                        </a:ln>
                        <a:solidFill>
                          <a:srgbClr val="000000"/>
                        </a:solidFill>
                        <a:effectLst/>
                        <a:latin typeface="+mn-lt"/>
                      </a:endParaRPr>
                    </a:p>
                  </a:txBody>
                  <a:tcPr marL="80766" marR="80766" marT="41998" marB="4199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bl>
          </a:graphicData>
        </a:graphic>
      </p:graphicFrame>
      <p:sp>
        <p:nvSpPr>
          <p:cNvPr id="25" name="Oval 9"/>
          <p:cNvSpPr>
            <a:spLocks noChangeArrowheads="1"/>
          </p:cNvSpPr>
          <p:nvPr/>
        </p:nvSpPr>
        <p:spPr bwMode="auto">
          <a:xfrm>
            <a:off x="612775" y="2787421"/>
            <a:ext cx="287338" cy="288925"/>
          </a:xfrm>
          <a:prstGeom prst="ellipse">
            <a:avLst/>
          </a:prstGeom>
          <a:noFill/>
          <a:ln w="38100" algn="ctr">
            <a:solidFill>
              <a:srgbClr val="FF0000"/>
            </a:solidFill>
            <a:round/>
            <a:headEnd/>
            <a:tailEnd/>
          </a:ln>
        </p:spPr>
        <p:txBody>
          <a:bodyPr wrap="none" anchor="ctr"/>
          <a:lstStyle/>
          <a:p>
            <a:endParaRPr lang="en-US"/>
          </a:p>
        </p:txBody>
      </p:sp>
      <p:sp>
        <p:nvSpPr>
          <p:cNvPr id="30" name="Oval 9"/>
          <p:cNvSpPr>
            <a:spLocks noChangeArrowheads="1"/>
          </p:cNvSpPr>
          <p:nvPr/>
        </p:nvSpPr>
        <p:spPr bwMode="auto">
          <a:xfrm>
            <a:off x="611560" y="3268284"/>
            <a:ext cx="287338" cy="288925"/>
          </a:xfrm>
          <a:prstGeom prst="ellipse">
            <a:avLst/>
          </a:prstGeom>
          <a:noFill/>
          <a:ln w="38100" algn="ctr">
            <a:solidFill>
              <a:srgbClr val="FF0000"/>
            </a:solidFill>
            <a:round/>
            <a:headEnd/>
            <a:tailEnd/>
          </a:ln>
        </p:spPr>
        <p:txBody>
          <a:bodyPr wrap="none" anchor="ct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dirty="0"/>
              <a:t>Function Block Assignment to FF H1 Interface Card</a:t>
            </a:r>
          </a:p>
        </p:txBody>
      </p:sp>
      <p:sp>
        <p:nvSpPr>
          <p:cNvPr id="218115" name="Rectangle 3"/>
          <p:cNvSpPr>
            <a:spLocks noGrp="1" noChangeArrowheads="1"/>
          </p:cNvSpPr>
          <p:nvPr>
            <p:ph idx="1"/>
          </p:nvPr>
        </p:nvSpPr>
        <p:spPr>
          <a:xfrm>
            <a:off x="590550" y="1206500"/>
            <a:ext cx="3765426" cy="4546600"/>
          </a:xfrm>
        </p:spPr>
        <p:txBody>
          <a:bodyPr/>
          <a:lstStyle/>
          <a:p>
            <a:r>
              <a:rPr lang="en-US" dirty="0"/>
              <a:t>Time-synchronized like control in the field (CIF)</a:t>
            </a:r>
          </a:p>
          <a:p>
            <a:r>
              <a:rPr lang="en-US" dirty="0"/>
              <a:t>Fast block execution</a:t>
            </a:r>
          </a:p>
          <a:p>
            <a:r>
              <a:rPr lang="en-US" dirty="0"/>
              <a:t>Large block library</a:t>
            </a:r>
          </a:p>
        </p:txBody>
      </p:sp>
      <p:pic>
        <p:nvPicPr>
          <p:cNvPr id="218116" name="Picture 4"/>
          <p:cNvPicPr>
            <a:picLocks noChangeAspect="1" noChangeArrowheads="1"/>
          </p:cNvPicPr>
          <p:nvPr/>
        </p:nvPicPr>
        <p:blipFill>
          <a:blip r:embed="rId3" cstate="print"/>
          <a:srcRect/>
          <a:stretch>
            <a:fillRect/>
          </a:stretch>
        </p:blipFill>
        <p:spPr bwMode="auto">
          <a:xfrm>
            <a:off x="4335463" y="1214438"/>
            <a:ext cx="4602162" cy="2084387"/>
          </a:xfrm>
          <a:prstGeom prst="rect">
            <a:avLst/>
          </a:prstGeom>
          <a:noFill/>
          <a:ln w="9525">
            <a:noFill/>
            <a:miter lim="800000"/>
            <a:headEnd/>
            <a:tailEnd/>
          </a:ln>
          <a:effectLst/>
        </p:spPr>
      </p:pic>
      <p:grpSp>
        <p:nvGrpSpPr>
          <p:cNvPr id="218117" name="Group 5"/>
          <p:cNvGrpSpPr>
            <a:grpSpLocks/>
          </p:cNvGrpSpPr>
          <p:nvPr/>
        </p:nvGrpSpPr>
        <p:grpSpPr bwMode="auto">
          <a:xfrm>
            <a:off x="4581525" y="3548063"/>
            <a:ext cx="2714625" cy="2489200"/>
            <a:chOff x="2640" y="2277"/>
            <a:chExt cx="1968" cy="1872"/>
          </a:xfrm>
        </p:grpSpPr>
        <p:sp>
          <p:nvSpPr>
            <p:cNvPr id="218118" name="AutoShape 6"/>
            <p:cNvSpPr>
              <a:spLocks noChangeArrowheads="1"/>
            </p:cNvSpPr>
            <p:nvPr/>
          </p:nvSpPr>
          <p:spPr bwMode="auto">
            <a:xfrm>
              <a:off x="2893" y="3743"/>
              <a:ext cx="1702" cy="406"/>
            </a:xfrm>
            <a:prstGeom prst="curvedUpArrow">
              <a:avLst>
                <a:gd name="adj1" fmla="val 83842"/>
                <a:gd name="adj2" fmla="val 167685"/>
                <a:gd name="adj3" fmla="val 33333"/>
              </a:avLst>
            </a:prstGeom>
            <a:gradFill rotWithShape="0">
              <a:gsLst>
                <a:gs pos="0">
                  <a:schemeClr val="accent1"/>
                </a:gs>
                <a:gs pos="100000">
                  <a:schemeClr val="bg1"/>
                </a:gs>
              </a:gsLst>
              <a:lin ang="5400000" scaled="1"/>
            </a:gradFill>
            <a:ln w="28575">
              <a:solidFill>
                <a:schemeClr val="accent2"/>
              </a:solidFill>
              <a:miter lim="800000"/>
              <a:headEnd type="none" w="sm" len="sm"/>
              <a:tailEnd type="none" w="sm" len="sm"/>
            </a:ln>
            <a:effectLst/>
          </p:spPr>
          <p:txBody>
            <a:bodyPr wrap="none" lIns="90000" tIns="46800" rIns="90000" bIns="46800" anchor="ctr"/>
            <a:lstStyle/>
            <a:p>
              <a:endParaRPr lang="en-US"/>
            </a:p>
          </p:txBody>
        </p:sp>
        <p:pic>
          <p:nvPicPr>
            <p:cNvPr id="218119" name="Picture 7" descr="FLC"/>
            <p:cNvPicPr>
              <a:picLocks noChangeAspect="1" noChangeArrowheads="1"/>
            </p:cNvPicPr>
            <p:nvPr/>
          </p:nvPicPr>
          <p:blipFill>
            <a:blip r:embed="rId4" cstate="print"/>
            <a:srcRect/>
            <a:stretch>
              <a:fillRect/>
            </a:stretch>
          </p:blipFill>
          <p:spPr bwMode="auto">
            <a:xfrm>
              <a:off x="2640" y="2352"/>
              <a:ext cx="976" cy="1273"/>
            </a:xfrm>
            <a:prstGeom prst="rect">
              <a:avLst/>
            </a:prstGeom>
            <a:noFill/>
          </p:spPr>
        </p:pic>
        <p:pic>
          <p:nvPicPr>
            <p:cNvPr id="218120" name="Picture 8" descr="HW_Card_term"/>
            <p:cNvPicPr>
              <a:picLocks noChangeAspect="1" noChangeArrowheads="1"/>
            </p:cNvPicPr>
            <p:nvPr/>
          </p:nvPicPr>
          <p:blipFill>
            <a:blip r:embed="rId5" cstate="print"/>
            <a:srcRect/>
            <a:stretch>
              <a:fillRect/>
            </a:stretch>
          </p:blipFill>
          <p:spPr bwMode="auto">
            <a:xfrm>
              <a:off x="3907" y="2277"/>
              <a:ext cx="701" cy="1423"/>
            </a:xfrm>
            <a:prstGeom prst="rect">
              <a:avLst/>
            </a:prstGeom>
            <a:noFill/>
          </p:spPr>
        </p:pic>
      </p:grpSp>
      <p:sp>
        <p:nvSpPr>
          <p:cNvPr id="12" name="Rectangle 11"/>
          <p:cNvSpPr/>
          <p:nvPr/>
        </p:nvSpPr>
        <p:spPr bwMode="auto">
          <a:xfrm>
            <a:off x="7858148" y="2500306"/>
            <a:ext cx="1071570" cy="1500198"/>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latin typeface="Arial" pitchFamily="34" charset="0"/>
              </a:rPr>
              <a:t>CIF</a:t>
            </a:r>
            <a:endParaRPr kumimoji="0" lang="en-US" sz="1600" b="1" i="0" u="none" strike="noStrike" cap="none" normalizeH="0" baseline="0" dirty="0">
              <a:ln>
                <a:noFill/>
              </a:ln>
              <a:solidFill>
                <a:srgbClr val="000000"/>
              </a:solidFill>
              <a:effectLst/>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pitchFamily="34" charset="0"/>
              </a:rPr>
              <a:t>Technical White Paper Available</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nSpc>
                <a:spcPct val="90000"/>
              </a:lnSpc>
            </a:pPr>
            <a:r>
              <a:rPr lang="en-US" dirty="0"/>
              <a:t>Easier FF Device Commissioning (and Replacement)</a:t>
            </a:r>
          </a:p>
        </p:txBody>
      </p:sp>
      <p:sp>
        <p:nvSpPr>
          <p:cNvPr id="374796" name="Rectangle 12"/>
          <p:cNvSpPr>
            <a:spLocks noGrp="1" noChangeArrowheads="1"/>
          </p:cNvSpPr>
          <p:nvPr>
            <p:ph idx="1"/>
          </p:nvPr>
        </p:nvSpPr>
        <p:spPr>
          <a:xfrm>
            <a:off x="467544" y="1052736"/>
            <a:ext cx="4752528" cy="1439639"/>
          </a:xfrm>
        </p:spPr>
        <p:txBody>
          <a:bodyPr/>
          <a:lstStyle/>
          <a:p>
            <a:r>
              <a:rPr lang="en-US" dirty="0"/>
              <a:t>Commission (or replace) device without touching the software</a:t>
            </a:r>
          </a:p>
          <a:p>
            <a:r>
              <a:rPr lang="en-US" dirty="0"/>
              <a:t>System automatically logs process in background</a:t>
            </a:r>
          </a:p>
          <a:p>
            <a:endParaRPr lang="en-US" dirty="0"/>
          </a:p>
        </p:txBody>
      </p:sp>
      <p:pic>
        <p:nvPicPr>
          <p:cNvPr id="374786" name="Picture 16"/>
          <p:cNvPicPr>
            <a:picLocks noChangeAspect="1" noChangeArrowheads="1"/>
          </p:cNvPicPr>
          <p:nvPr/>
        </p:nvPicPr>
        <p:blipFill>
          <a:blip r:embed="rId3" cstate="print"/>
          <a:srcRect l="17500"/>
          <a:stretch>
            <a:fillRect/>
          </a:stretch>
        </p:blipFill>
        <p:spPr bwMode="auto">
          <a:xfrm>
            <a:off x="539750" y="3933825"/>
            <a:ext cx="2919413" cy="2654300"/>
          </a:xfrm>
          <a:prstGeom prst="rect">
            <a:avLst/>
          </a:prstGeom>
          <a:noFill/>
          <a:ln w="22225">
            <a:solidFill>
              <a:schemeClr val="tx1"/>
            </a:solidFill>
            <a:miter lim="800000"/>
            <a:headEnd/>
            <a:tailEnd/>
          </a:ln>
        </p:spPr>
      </p:pic>
      <p:sp>
        <p:nvSpPr>
          <p:cNvPr id="374794" name="Text Box 3"/>
          <p:cNvSpPr txBox="1">
            <a:spLocks noChangeArrowheads="1"/>
          </p:cNvSpPr>
          <p:nvPr/>
        </p:nvSpPr>
        <p:spPr bwMode="auto">
          <a:xfrm>
            <a:off x="7308850" y="-387350"/>
            <a:ext cx="1835150" cy="333375"/>
          </a:xfrm>
          <a:prstGeom prst="rect">
            <a:avLst/>
          </a:prstGeom>
          <a:solidFill>
            <a:srgbClr val="FFFF00"/>
          </a:solidFill>
          <a:ln w="9525">
            <a:solidFill>
              <a:schemeClr val="tx1"/>
            </a:solidFill>
            <a:miter lim="800000"/>
            <a:headEnd/>
            <a:tailEnd/>
          </a:ln>
        </p:spPr>
        <p:txBody>
          <a:bodyPr anchor="ctr"/>
          <a:lstStyle/>
          <a:p>
            <a:r>
              <a:rPr lang="en-US" sz="2000">
                <a:solidFill>
                  <a:schemeClr val="tx1"/>
                </a:solidFill>
                <a:ea typeface="MS PGothic" pitchFamily="34" charset="-128"/>
                <a:cs typeface="Arial" charset="0"/>
              </a:rPr>
              <a:t>DeltaV v10.3</a:t>
            </a:r>
          </a:p>
        </p:txBody>
      </p:sp>
      <p:pic>
        <p:nvPicPr>
          <p:cNvPr id="374797" name="Picture 4"/>
          <p:cNvPicPr>
            <a:picLocks noChangeAspect="1" noChangeArrowheads="1"/>
          </p:cNvPicPr>
          <p:nvPr/>
        </p:nvPicPr>
        <p:blipFill>
          <a:blip r:embed="rId4" cstate="print"/>
          <a:srcRect/>
          <a:stretch>
            <a:fillRect/>
          </a:stretch>
        </p:blipFill>
        <p:spPr bwMode="auto">
          <a:xfrm>
            <a:off x="5228084" y="1196752"/>
            <a:ext cx="3808412" cy="4478338"/>
          </a:xfrm>
          <a:prstGeom prst="rect">
            <a:avLst/>
          </a:prstGeom>
          <a:noFill/>
          <a:ln w="9525">
            <a:noFill/>
            <a:miter lim="800000"/>
            <a:headEnd/>
            <a:tailEnd/>
          </a:ln>
        </p:spPr>
      </p:pic>
      <p:pic>
        <p:nvPicPr>
          <p:cNvPr id="374798" name="Picture 2"/>
          <p:cNvPicPr>
            <a:picLocks noChangeAspect="1" noChangeArrowheads="1"/>
          </p:cNvPicPr>
          <p:nvPr/>
        </p:nvPicPr>
        <p:blipFill>
          <a:blip r:embed="rId5" cstate="print"/>
          <a:srcRect/>
          <a:stretch>
            <a:fillRect/>
          </a:stretch>
        </p:blipFill>
        <p:spPr bwMode="auto">
          <a:xfrm>
            <a:off x="5228084" y="1196752"/>
            <a:ext cx="3808412" cy="4478338"/>
          </a:xfrm>
          <a:prstGeom prst="rect">
            <a:avLst/>
          </a:prstGeom>
          <a:noFill/>
          <a:ln w="9525">
            <a:noFill/>
            <a:miter lim="800000"/>
            <a:headEnd/>
            <a:tailEnd/>
          </a:ln>
        </p:spPr>
      </p:pic>
      <p:pic>
        <p:nvPicPr>
          <p:cNvPr id="374799" name="Picture 2"/>
          <p:cNvPicPr>
            <a:picLocks noChangeAspect="1" noChangeArrowheads="1"/>
          </p:cNvPicPr>
          <p:nvPr/>
        </p:nvPicPr>
        <p:blipFill>
          <a:blip r:embed="rId6" cstate="print"/>
          <a:srcRect/>
          <a:stretch>
            <a:fillRect/>
          </a:stretch>
        </p:blipFill>
        <p:spPr bwMode="auto">
          <a:xfrm>
            <a:off x="5228084" y="1196752"/>
            <a:ext cx="3808412" cy="4478338"/>
          </a:xfrm>
          <a:prstGeom prst="rect">
            <a:avLst/>
          </a:prstGeom>
          <a:noFill/>
          <a:ln w="9525">
            <a:noFill/>
            <a:miter lim="800000"/>
            <a:headEnd/>
            <a:tailEnd/>
          </a:ln>
        </p:spPr>
      </p:pic>
      <p:pic>
        <p:nvPicPr>
          <p:cNvPr id="374800" name="Picture 3"/>
          <p:cNvPicPr>
            <a:picLocks noChangeAspect="1" noChangeArrowheads="1"/>
          </p:cNvPicPr>
          <p:nvPr/>
        </p:nvPicPr>
        <p:blipFill>
          <a:blip r:embed="rId7" cstate="print"/>
          <a:srcRect/>
          <a:stretch>
            <a:fillRect/>
          </a:stretch>
        </p:blipFill>
        <p:spPr bwMode="auto">
          <a:xfrm>
            <a:off x="5228084" y="1196752"/>
            <a:ext cx="3808412" cy="4478338"/>
          </a:xfrm>
          <a:prstGeom prst="rect">
            <a:avLst/>
          </a:prstGeom>
          <a:noFill/>
          <a:ln w="9525">
            <a:noFill/>
            <a:miter lim="800000"/>
            <a:headEnd/>
            <a:tailEnd/>
          </a:ln>
        </p:spPr>
      </p:pic>
      <p:sp>
        <p:nvSpPr>
          <p:cNvPr id="374801" name="AutoShape 17"/>
          <p:cNvSpPr>
            <a:spLocks noChangeArrowheads="1"/>
          </p:cNvSpPr>
          <p:nvPr/>
        </p:nvSpPr>
        <p:spPr bwMode="auto">
          <a:xfrm>
            <a:off x="3563888" y="3284984"/>
            <a:ext cx="1512888" cy="1295400"/>
          </a:xfrm>
          <a:prstGeom prst="foldedCorner">
            <a:avLst>
              <a:gd name="adj" fmla="val 12500"/>
            </a:avLst>
          </a:prstGeom>
          <a:solidFill>
            <a:srgbClr val="FFFF99"/>
          </a:solidFill>
          <a:ln w="9525">
            <a:solidFill>
              <a:schemeClr val="tx1"/>
            </a:solidFill>
            <a:round/>
            <a:headEnd/>
            <a:tailEnd/>
          </a:ln>
          <a:effectLst/>
        </p:spPr>
        <p:txBody>
          <a:bodyPr anchor="ctr"/>
          <a:lstStyle/>
          <a:p>
            <a:r>
              <a:rPr lang="en-US" dirty="0"/>
              <a:t>Automatic configuration reconciliation with device database</a:t>
            </a:r>
          </a:p>
        </p:txBody>
      </p:sp>
      <p:sp>
        <p:nvSpPr>
          <p:cNvPr id="374802" name="AutoShape 18"/>
          <p:cNvSpPr>
            <a:spLocks noChangeArrowheads="1"/>
          </p:cNvSpPr>
          <p:nvPr/>
        </p:nvSpPr>
        <p:spPr bwMode="auto">
          <a:xfrm>
            <a:off x="3563888" y="4651822"/>
            <a:ext cx="1512888" cy="936625"/>
          </a:xfrm>
          <a:prstGeom prst="foldedCorner">
            <a:avLst>
              <a:gd name="adj" fmla="val 12500"/>
            </a:avLst>
          </a:prstGeom>
          <a:solidFill>
            <a:srgbClr val="FFFF99"/>
          </a:solidFill>
          <a:ln w="9525">
            <a:solidFill>
              <a:schemeClr val="tx1"/>
            </a:solidFill>
            <a:round/>
            <a:headEnd/>
            <a:tailEnd/>
          </a:ln>
          <a:effectLst/>
        </p:spPr>
        <p:txBody>
          <a:bodyPr anchor="ctr"/>
          <a:lstStyle/>
          <a:p>
            <a:r>
              <a:rPr lang="en-US"/>
              <a:t>Automatic configuration download</a:t>
            </a:r>
          </a:p>
        </p:txBody>
      </p:sp>
      <p:sp>
        <p:nvSpPr>
          <p:cNvPr id="374803" name="AutoShape 19"/>
          <p:cNvSpPr>
            <a:spLocks noChangeArrowheads="1"/>
          </p:cNvSpPr>
          <p:nvPr/>
        </p:nvSpPr>
        <p:spPr bwMode="auto">
          <a:xfrm>
            <a:off x="3563888" y="5659884"/>
            <a:ext cx="1512888" cy="936625"/>
          </a:xfrm>
          <a:prstGeom prst="foldedCorner">
            <a:avLst>
              <a:gd name="adj" fmla="val 12500"/>
            </a:avLst>
          </a:prstGeom>
          <a:solidFill>
            <a:srgbClr val="FFFF99"/>
          </a:solidFill>
          <a:ln w="9525">
            <a:solidFill>
              <a:schemeClr val="tx1"/>
            </a:solidFill>
            <a:round/>
            <a:headEnd/>
            <a:tailEnd/>
          </a:ln>
          <a:effectLst/>
        </p:spPr>
        <p:txBody>
          <a:bodyPr anchor="ctr"/>
          <a:lstStyle/>
          <a:p>
            <a:r>
              <a:rPr lang="en-US"/>
              <a:t>View details in historian and log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7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48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47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48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8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4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01" grpId="0" animBg="1"/>
      <p:bldP spid="374802" grpId="0" animBg="1"/>
      <p:bldP spid="37480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Picture 3"/>
          <p:cNvPicPr>
            <a:picLocks noChangeAspect="1" noChangeArrowheads="1"/>
          </p:cNvPicPr>
          <p:nvPr/>
        </p:nvPicPr>
        <p:blipFill>
          <a:blip r:embed="rId3" cstate="print"/>
          <a:srcRect/>
          <a:stretch>
            <a:fillRect/>
          </a:stretch>
        </p:blipFill>
        <p:spPr bwMode="auto">
          <a:xfrm>
            <a:off x="561975" y="1143000"/>
            <a:ext cx="7086600" cy="4614863"/>
          </a:xfrm>
          <a:prstGeom prst="rect">
            <a:avLst/>
          </a:prstGeom>
          <a:noFill/>
          <a:ln w="9525" algn="ctr">
            <a:noFill/>
            <a:miter lim="800000"/>
            <a:headEnd/>
            <a:tailEnd/>
          </a:ln>
          <a:effectLst/>
        </p:spPr>
      </p:pic>
      <p:sp>
        <p:nvSpPr>
          <p:cNvPr id="147458" name="Rectangle 2"/>
          <p:cNvSpPr>
            <a:spLocks noGrp="1" noChangeArrowheads="1"/>
          </p:cNvSpPr>
          <p:nvPr>
            <p:ph type="title"/>
          </p:nvPr>
        </p:nvSpPr>
        <p:spPr/>
        <p:txBody>
          <a:bodyPr/>
          <a:lstStyle/>
          <a:p>
            <a:r>
              <a:rPr lang="en-US" dirty="0"/>
              <a:t>Fieldbus Maintenance Made Easy:</a:t>
            </a:r>
            <a:br>
              <a:rPr lang="en-US" dirty="0"/>
            </a:br>
            <a:r>
              <a:rPr lang="en-US" dirty="0"/>
              <a:t>Guided Device Commissioning Wizard</a:t>
            </a:r>
          </a:p>
        </p:txBody>
      </p:sp>
      <p:sp>
        <p:nvSpPr>
          <p:cNvPr id="8" name="Content Placeholder 7"/>
          <p:cNvSpPr>
            <a:spLocks noGrp="1"/>
          </p:cNvSpPr>
          <p:nvPr>
            <p:ph idx="1"/>
          </p:nvPr>
        </p:nvSpPr>
        <p:spPr>
          <a:xfrm>
            <a:off x="611560" y="5805264"/>
            <a:ext cx="8322890" cy="792088"/>
          </a:xfrm>
        </p:spPr>
        <p:txBody>
          <a:bodyPr/>
          <a:lstStyle/>
          <a:p>
            <a:r>
              <a:rPr lang="en-US" dirty="0"/>
              <a:t>Automatic address assignment</a:t>
            </a:r>
          </a:p>
          <a:p>
            <a:r>
              <a:rPr lang="en-US" dirty="0"/>
              <a:t>Verifies correct device type</a:t>
            </a:r>
          </a:p>
          <a:p>
            <a:endParaRPr lang="en-US" dirty="0"/>
          </a:p>
        </p:txBody>
      </p:sp>
      <p:pic>
        <p:nvPicPr>
          <p:cNvPr id="147460" name="Picture 4"/>
          <p:cNvPicPr>
            <a:picLocks noChangeAspect="1" noChangeArrowheads="1"/>
          </p:cNvPicPr>
          <p:nvPr/>
        </p:nvPicPr>
        <p:blipFill>
          <a:blip r:embed="rId4" cstate="print"/>
          <a:srcRect/>
          <a:stretch>
            <a:fillRect/>
          </a:stretch>
        </p:blipFill>
        <p:spPr bwMode="auto">
          <a:xfrm>
            <a:off x="2320925" y="1828800"/>
            <a:ext cx="5673725" cy="4546600"/>
          </a:xfrm>
          <a:prstGeom prst="rect">
            <a:avLst/>
          </a:prstGeom>
          <a:noFill/>
          <a:ln w="9525" algn="ctr">
            <a:noFill/>
            <a:miter lim="800000"/>
            <a:headEnd/>
            <a:tailEnd/>
          </a:ln>
          <a:effectLst/>
        </p:spPr>
      </p:pic>
      <p:pic>
        <p:nvPicPr>
          <p:cNvPr id="147461" name="Picture 5"/>
          <p:cNvPicPr>
            <a:picLocks noChangeAspect="1" noChangeArrowheads="1"/>
          </p:cNvPicPr>
          <p:nvPr/>
        </p:nvPicPr>
        <p:blipFill>
          <a:blip r:embed="rId5" cstate="print"/>
          <a:srcRect/>
          <a:stretch>
            <a:fillRect/>
          </a:stretch>
        </p:blipFill>
        <p:spPr bwMode="auto">
          <a:xfrm>
            <a:off x="914400" y="1095375"/>
            <a:ext cx="8159750" cy="5705475"/>
          </a:xfrm>
          <a:prstGeom prst="rect">
            <a:avLst/>
          </a:prstGeom>
          <a:noFill/>
          <a:ln w="9525" algn="ctr">
            <a:noFill/>
            <a:miter lim="800000"/>
            <a:headEnd/>
            <a:tailEnd/>
          </a:ln>
          <a:effectLst/>
        </p:spPr>
      </p:pic>
      <p:pic>
        <p:nvPicPr>
          <p:cNvPr id="147462" name="Picture 6"/>
          <p:cNvPicPr>
            <a:picLocks noChangeAspect="1" noChangeArrowheads="1"/>
          </p:cNvPicPr>
          <p:nvPr/>
        </p:nvPicPr>
        <p:blipFill>
          <a:blip r:embed="rId6" cstate="print"/>
          <a:srcRect/>
          <a:stretch>
            <a:fillRect/>
          </a:stretch>
        </p:blipFill>
        <p:spPr bwMode="auto">
          <a:xfrm>
            <a:off x="2482850" y="2089150"/>
            <a:ext cx="5013325" cy="4030663"/>
          </a:xfrm>
          <a:prstGeom prst="rect">
            <a:avLst/>
          </a:prstGeom>
          <a:noFill/>
          <a:ln w="9525" algn="ctr">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0"/>
            <a:ext cx="8415338" cy="1130300"/>
          </a:xfrm>
        </p:spPr>
        <p:txBody>
          <a:bodyPr/>
          <a:lstStyle/>
          <a:p>
            <a:r>
              <a:rPr lang="en-US"/>
              <a:t>Standardize Device Configuration</a:t>
            </a:r>
            <a:br>
              <a:rPr lang="en-US"/>
            </a:br>
            <a:r>
              <a:rPr lang="en-US"/>
              <a:t>- Device Templates</a:t>
            </a:r>
            <a:endParaRPr lang="en-US" dirty="0"/>
          </a:p>
        </p:txBody>
      </p:sp>
      <p:sp>
        <p:nvSpPr>
          <p:cNvPr id="3" name="Content Placeholder 2"/>
          <p:cNvSpPr>
            <a:spLocks noGrp="1"/>
          </p:cNvSpPr>
          <p:nvPr>
            <p:ph idx="1"/>
          </p:nvPr>
        </p:nvSpPr>
        <p:spPr>
          <a:xfrm>
            <a:off x="590550" y="1052736"/>
            <a:ext cx="8343900" cy="4700364"/>
          </a:xfrm>
        </p:spPr>
        <p:txBody>
          <a:bodyPr/>
          <a:lstStyle/>
          <a:p>
            <a:r>
              <a:rPr lang="en-US"/>
              <a:t>Create once, use for many devices</a:t>
            </a:r>
          </a:p>
          <a:p>
            <a:r>
              <a:rPr lang="en-US"/>
              <a:t>Start from scratch or live device</a:t>
            </a:r>
          </a:p>
          <a:p>
            <a:r>
              <a:rPr lang="en-US"/>
              <a:t>Eliminate download errors and non-functional devices</a:t>
            </a:r>
          </a:p>
          <a:p>
            <a:r>
              <a:rPr lang="en-US"/>
              <a:t>Reuse device templates on future projects</a:t>
            </a:r>
            <a:endParaRPr lang="en-US" dirty="0"/>
          </a:p>
        </p:txBody>
      </p:sp>
      <p:pic>
        <p:nvPicPr>
          <p:cNvPr id="2031618" name="Picture 2"/>
          <p:cNvPicPr>
            <a:picLocks noChangeAspect="1" noChangeArrowheads="1"/>
          </p:cNvPicPr>
          <p:nvPr/>
        </p:nvPicPr>
        <p:blipFill>
          <a:blip r:embed="rId3" cstate="print"/>
          <a:srcRect/>
          <a:stretch>
            <a:fillRect/>
          </a:stretch>
        </p:blipFill>
        <p:spPr bwMode="auto">
          <a:xfrm>
            <a:off x="587201" y="3284984"/>
            <a:ext cx="7369175" cy="2995613"/>
          </a:xfrm>
          <a:prstGeom prst="rect">
            <a:avLst/>
          </a:prstGeom>
          <a:noFill/>
          <a:ln w="9525">
            <a:noFill/>
            <a:miter lim="800000"/>
            <a:headEnd/>
            <a:tailEnd/>
          </a:ln>
          <a:effectLst/>
        </p:spPr>
      </p:pic>
    </p:spTree>
    <p:extLst>
      <p:ext uri="{BB962C8B-B14F-4D97-AF65-F5344CB8AC3E}">
        <p14:creationId xmlns:p14="http://schemas.microsoft.com/office/powerpoint/2010/main" val="3857071562"/>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a:t>Device Factory Setting Upload</a:t>
            </a:r>
          </a:p>
        </p:txBody>
      </p:sp>
      <p:sp>
        <p:nvSpPr>
          <p:cNvPr id="586755" name="Rectangle 3"/>
          <p:cNvSpPr>
            <a:spLocks noGrp="1" noChangeArrowheads="1"/>
          </p:cNvSpPr>
          <p:nvPr>
            <p:ph idx="1"/>
          </p:nvPr>
        </p:nvSpPr>
        <p:spPr>
          <a:xfrm>
            <a:off x="590550" y="1124744"/>
            <a:ext cx="8343900" cy="4628356"/>
          </a:xfrm>
        </p:spPr>
        <p:txBody>
          <a:bodyPr/>
          <a:lstStyle/>
          <a:p>
            <a:r>
              <a:rPr lang="en-US" dirty="0"/>
              <a:t>Upload and </a:t>
            </a:r>
            <a:r>
              <a:rPr lang="en-US"/>
              <a:t>save working </a:t>
            </a:r>
            <a:r>
              <a:rPr lang="en-US" dirty="0"/>
              <a:t>device factory configuration into database (range and unit etc.)</a:t>
            </a:r>
          </a:p>
          <a:p>
            <a:pPr lvl="1"/>
            <a:r>
              <a:rPr lang="en-US" dirty="0"/>
              <a:t>Ensuring it is not overwritten at download</a:t>
            </a:r>
          </a:p>
        </p:txBody>
      </p:sp>
      <p:pic>
        <p:nvPicPr>
          <p:cNvPr id="586756" name="Picture 4"/>
          <p:cNvPicPr>
            <a:picLocks noChangeAspect="1" noChangeArrowheads="1"/>
          </p:cNvPicPr>
          <p:nvPr/>
        </p:nvPicPr>
        <p:blipFill>
          <a:blip r:embed="rId3" cstate="print"/>
          <a:srcRect/>
          <a:stretch>
            <a:fillRect/>
          </a:stretch>
        </p:blipFill>
        <p:spPr bwMode="auto">
          <a:xfrm>
            <a:off x="539552" y="2708920"/>
            <a:ext cx="6916737" cy="3709987"/>
          </a:xfrm>
          <a:prstGeom prst="rect">
            <a:avLst/>
          </a:prstGeom>
          <a:noFill/>
          <a:ln w="9525" algn="ctr">
            <a:noFill/>
            <a:miter lim="800000"/>
            <a:headEnd/>
            <a:tailEnd/>
          </a:ln>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r>
              <a:rPr lang="en-US" dirty="0"/>
              <a:t>Fieldbus Maintenance Made Easy:</a:t>
            </a:r>
            <a:br>
              <a:rPr lang="en-US" dirty="0"/>
            </a:br>
            <a:r>
              <a:rPr lang="en-US" dirty="0"/>
              <a:t>Protective Decommission</a:t>
            </a:r>
          </a:p>
        </p:txBody>
      </p:sp>
      <p:sp>
        <p:nvSpPr>
          <p:cNvPr id="332803" name="Rectangle 3"/>
          <p:cNvSpPr>
            <a:spLocks noGrp="1" noChangeArrowheads="1"/>
          </p:cNvSpPr>
          <p:nvPr>
            <p:ph idx="1"/>
          </p:nvPr>
        </p:nvSpPr>
        <p:spPr>
          <a:xfrm>
            <a:off x="590550" y="1206500"/>
            <a:ext cx="4052888" cy="4546600"/>
          </a:xfrm>
        </p:spPr>
        <p:txBody>
          <a:bodyPr/>
          <a:lstStyle/>
          <a:p>
            <a:r>
              <a:rPr lang="en-US" dirty="0"/>
              <a:t>Removing device in an orderly fashion</a:t>
            </a:r>
          </a:p>
          <a:p>
            <a:pPr lvl="1"/>
            <a:r>
              <a:rPr lang="en-US" dirty="0"/>
              <a:t>“Safely remove hardware”</a:t>
            </a:r>
          </a:p>
          <a:p>
            <a:r>
              <a:rPr lang="en-US" dirty="0"/>
              <a:t>Temporary removal</a:t>
            </a:r>
          </a:p>
          <a:p>
            <a:pPr lvl="1"/>
            <a:r>
              <a:rPr lang="en-US" dirty="0"/>
              <a:t>To remove for bench calibration etc. with intention to put back into same place soon after</a:t>
            </a:r>
          </a:p>
          <a:p>
            <a:r>
              <a:rPr lang="en-US" dirty="0"/>
              <a:t>Permanent removal</a:t>
            </a:r>
          </a:p>
          <a:p>
            <a:pPr lvl="1"/>
            <a:r>
              <a:rPr lang="en-US" dirty="0"/>
              <a:t>To remove for replacement etc.</a:t>
            </a:r>
          </a:p>
        </p:txBody>
      </p:sp>
      <p:pic>
        <p:nvPicPr>
          <p:cNvPr id="332804" name="Picture 4"/>
          <p:cNvPicPr>
            <a:picLocks noChangeAspect="1" noChangeArrowheads="1"/>
          </p:cNvPicPr>
          <p:nvPr/>
        </p:nvPicPr>
        <p:blipFill>
          <a:blip r:embed="rId3" cstate="print"/>
          <a:srcRect/>
          <a:stretch>
            <a:fillRect/>
          </a:stretch>
        </p:blipFill>
        <p:spPr bwMode="auto">
          <a:xfrm>
            <a:off x="5229225" y="1125538"/>
            <a:ext cx="3590925" cy="1419225"/>
          </a:xfrm>
          <a:prstGeom prst="rect">
            <a:avLst/>
          </a:prstGeom>
          <a:noFill/>
          <a:ln w="9525" algn="ctr">
            <a:noFill/>
            <a:miter lim="800000"/>
            <a:headEnd/>
            <a:tailEnd/>
          </a:ln>
          <a:effectLst/>
        </p:spPr>
      </p:pic>
      <p:pic>
        <p:nvPicPr>
          <p:cNvPr id="332805" name="Picture 5"/>
          <p:cNvPicPr>
            <a:picLocks noChangeAspect="1" noChangeArrowheads="1"/>
          </p:cNvPicPr>
          <p:nvPr/>
        </p:nvPicPr>
        <p:blipFill>
          <a:blip r:embed="rId4" cstate="print"/>
          <a:srcRect/>
          <a:stretch>
            <a:fillRect/>
          </a:stretch>
        </p:blipFill>
        <p:spPr bwMode="auto">
          <a:xfrm>
            <a:off x="4589463" y="2709863"/>
            <a:ext cx="4448175" cy="1628775"/>
          </a:xfrm>
          <a:prstGeom prst="rect">
            <a:avLst/>
          </a:prstGeom>
          <a:noFill/>
          <a:ln w="9525" algn="ctr">
            <a:noFill/>
            <a:miter lim="800000"/>
            <a:headEnd/>
            <a:tailEnd/>
          </a:ln>
          <a:effectLst/>
        </p:spPr>
      </p:pic>
      <p:sp>
        <p:nvSpPr>
          <p:cNvPr id="332806" name="AutoShape 6"/>
          <p:cNvSpPr>
            <a:spLocks noChangeArrowheads="1"/>
          </p:cNvSpPr>
          <p:nvPr/>
        </p:nvSpPr>
        <p:spPr bwMode="auto">
          <a:xfrm>
            <a:off x="5292725" y="4365625"/>
            <a:ext cx="2159000" cy="2159000"/>
          </a:xfrm>
          <a:prstGeom prst="foldedCorner">
            <a:avLst>
              <a:gd name="adj" fmla="val 12500"/>
            </a:avLst>
          </a:prstGeom>
          <a:solidFill>
            <a:srgbClr val="FFFF99"/>
          </a:solidFill>
          <a:ln w="9525">
            <a:solidFill>
              <a:schemeClr val="tx1"/>
            </a:solidFill>
            <a:round/>
            <a:headEnd/>
            <a:tailEnd/>
          </a:ln>
          <a:effectLst/>
        </p:spPr>
        <p:txBody>
          <a:bodyPr anchor="ctr"/>
          <a:lstStyle/>
          <a:p>
            <a:r>
              <a:rPr lang="en-US"/>
              <a:t>Control-in-the-field does not mean just “simple” PID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Keeping System Up To Date</a:t>
            </a:r>
            <a:br>
              <a:rPr lang="en-US" dirty="0"/>
            </a:br>
            <a:r>
              <a:rPr lang="en-US" dirty="0"/>
              <a:t>- Add Device Wizard</a:t>
            </a:r>
          </a:p>
        </p:txBody>
      </p:sp>
      <p:sp>
        <p:nvSpPr>
          <p:cNvPr id="4" name="Content Placeholder 3"/>
          <p:cNvSpPr>
            <a:spLocks noGrp="1"/>
          </p:cNvSpPr>
          <p:nvPr>
            <p:ph idx="1"/>
          </p:nvPr>
        </p:nvSpPr>
        <p:spPr/>
        <p:txBody>
          <a:bodyPr/>
          <a:lstStyle/>
          <a:p>
            <a:r>
              <a:rPr lang="en-US" kern="1200" dirty="0">
                <a:solidFill>
                  <a:schemeClr val="tx1"/>
                </a:solidFill>
                <a:latin typeface="Arial" charset="0"/>
              </a:rPr>
              <a:t>Load DD files in one single place</a:t>
            </a:r>
          </a:p>
          <a:p>
            <a:pPr lvl="1"/>
            <a:r>
              <a:rPr lang="en-US" kern="1200" dirty="0">
                <a:solidFill>
                  <a:schemeClr val="tx1"/>
                </a:solidFill>
                <a:latin typeface="Arial" charset="0"/>
              </a:rPr>
              <a:t>Automatically updates entire system</a:t>
            </a:r>
          </a:p>
          <a:p>
            <a:r>
              <a:rPr lang="en-US" kern="1200" dirty="0">
                <a:solidFill>
                  <a:schemeClr val="tx1"/>
                </a:solidFill>
                <a:latin typeface="Arial" charset="0"/>
              </a:rPr>
              <a:t>Automatically puts DD files into the correct folders</a:t>
            </a:r>
          </a:p>
          <a:p>
            <a:r>
              <a:rPr lang="en-US" kern="1200" dirty="0">
                <a:solidFill>
                  <a:schemeClr val="tx1"/>
                </a:solidFill>
                <a:latin typeface="Arial" charset="0"/>
              </a:rPr>
              <a:t>DD for all devices loaded</a:t>
            </a:r>
          </a:p>
          <a:p>
            <a:pPr lvl="1"/>
            <a:r>
              <a:rPr lang="en-US" kern="1200" dirty="0">
                <a:solidFill>
                  <a:schemeClr val="tx1"/>
                </a:solidFill>
                <a:latin typeface="Arial" charset="0"/>
              </a:rPr>
              <a:t>Ready for use if device comes into plant</a:t>
            </a:r>
          </a:p>
          <a:p>
            <a:endParaRPr lang="en-US" dirty="0"/>
          </a:p>
          <a:p>
            <a:endParaRPr lang="en-US" dirty="0"/>
          </a:p>
        </p:txBody>
      </p:sp>
      <p:pic>
        <p:nvPicPr>
          <p:cNvPr id="3" name="Picture 2"/>
          <p:cNvPicPr>
            <a:picLocks noChangeAspect="1" noChangeArrowheads="1"/>
          </p:cNvPicPr>
          <p:nvPr/>
        </p:nvPicPr>
        <p:blipFill>
          <a:blip r:embed="rId3" cstate="print"/>
          <a:srcRect/>
          <a:stretch>
            <a:fillRect/>
          </a:stretch>
        </p:blipFill>
        <p:spPr bwMode="auto">
          <a:xfrm>
            <a:off x="2209800" y="4293096"/>
            <a:ext cx="3418375" cy="2317675"/>
          </a:xfrm>
          <a:prstGeom prst="rect">
            <a:avLst/>
          </a:prstGeom>
          <a:noFill/>
          <a:ln w="9525">
            <a:noFill/>
            <a:miter lim="800000"/>
            <a:headEnd/>
            <a:tailEnd/>
          </a:ln>
          <a:effectLst/>
        </p:spPr>
      </p:pic>
      <p:pic>
        <p:nvPicPr>
          <p:cNvPr id="6" name="Picture 5"/>
          <p:cNvPicPr>
            <a:picLocks noChangeAspect="1" noChangeArrowheads="1"/>
          </p:cNvPicPr>
          <p:nvPr/>
        </p:nvPicPr>
        <p:blipFill>
          <a:blip r:embed="rId4" cstate="print"/>
          <a:srcRect/>
          <a:stretch>
            <a:fillRect/>
          </a:stretch>
        </p:blipFill>
        <p:spPr bwMode="auto">
          <a:xfrm>
            <a:off x="6156176" y="4437112"/>
            <a:ext cx="1885950" cy="1076325"/>
          </a:xfrm>
          <a:prstGeom prst="rect">
            <a:avLst/>
          </a:prstGeom>
          <a:noFill/>
          <a:ln w="9525" algn="ctr">
            <a:noFill/>
            <a:miter lim="800000"/>
            <a:headEnd/>
            <a:tailEnd/>
          </a:ln>
          <a:effectLst/>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Guardian Automatic System Update</a:t>
            </a:r>
            <a:br>
              <a:rPr lang="en-US"/>
            </a:br>
            <a:r>
              <a:rPr lang="en-US"/>
              <a:t>- DD Update Manager</a:t>
            </a:r>
            <a:endParaRPr lang="en-US" dirty="0"/>
          </a:p>
        </p:txBody>
      </p:sp>
      <p:sp>
        <p:nvSpPr>
          <p:cNvPr id="22531" name="Content Placeholder 2"/>
          <p:cNvSpPr>
            <a:spLocks noGrp="1"/>
          </p:cNvSpPr>
          <p:nvPr>
            <p:ph idx="1"/>
          </p:nvPr>
        </p:nvSpPr>
        <p:spPr>
          <a:xfrm>
            <a:off x="1763688" y="1206500"/>
            <a:ext cx="7170762" cy="4546600"/>
          </a:xfrm>
        </p:spPr>
        <p:txBody>
          <a:bodyPr/>
          <a:lstStyle/>
          <a:p>
            <a:r>
              <a:rPr lang="en-US" dirty="0"/>
              <a:t>DeltaV and AMS Device Manager automatically download new DD files from the Guardian server in the cloud</a:t>
            </a:r>
          </a:p>
          <a:p>
            <a:r>
              <a:rPr lang="en-US" dirty="0"/>
              <a:t>The system is automatically kept up to date, ready for new device types and versions as they come to the plant</a:t>
            </a:r>
          </a:p>
          <a:p>
            <a:pPr lvl="1"/>
            <a:r>
              <a:rPr lang="en-US" dirty="0"/>
              <a:t>No need to search for files</a:t>
            </a:r>
          </a:p>
          <a:p>
            <a:r>
              <a:rPr lang="en-US" dirty="0"/>
              <a:t>Upgrade to DeltaV/AMS v12</a:t>
            </a:r>
          </a:p>
        </p:txBody>
      </p:sp>
      <p:sp>
        <p:nvSpPr>
          <p:cNvPr id="7" name="AutoShape 35"/>
          <p:cNvSpPr>
            <a:spLocks noChangeAspect="1" noChangeArrowheads="1" noTextEdit="1"/>
          </p:cNvSpPr>
          <p:nvPr/>
        </p:nvSpPr>
        <p:spPr bwMode="auto">
          <a:xfrm>
            <a:off x="1143000" y="1524000"/>
            <a:ext cx="7007225" cy="4495800"/>
          </a:xfrm>
          <a:prstGeom prst="rect">
            <a:avLst/>
          </a:prstGeom>
          <a:noFill/>
          <a:ln w="9525">
            <a:noFill/>
            <a:miter lim="800000"/>
            <a:headEnd/>
            <a:tailEnd/>
          </a:ln>
        </p:spPr>
        <p:txBody>
          <a:bodyPr/>
          <a:lstStyle/>
          <a:p>
            <a:pPr eaLnBrk="1" fontAlgn="auto" hangingPunct="1">
              <a:spcBef>
                <a:spcPts val="0"/>
              </a:spcBef>
              <a:spcAft>
                <a:spcPts val="0"/>
              </a:spcAft>
              <a:defRPr/>
            </a:pPr>
            <a:endParaRPr lang="en-US" sz="1800" kern="0" baseline="0">
              <a:solidFill>
                <a:sysClr val="windowText" lastClr="000000"/>
              </a:solidFill>
              <a:ea typeface="ＭＳ Ｐゴシック" pitchFamily="-110" charset="-128"/>
            </a:endParaRPr>
          </a:p>
        </p:txBody>
      </p:sp>
      <p:sp>
        <p:nvSpPr>
          <p:cNvPr id="8" name="Line 34"/>
          <p:cNvSpPr>
            <a:spLocks noChangeShapeType="1"/>
          </p:cNvSpPr>
          <p:nvPr/>
        </p:nvSpPr>
        <p:spPr bwMode="black">
          <a:xfrm>
            <a:off x="4734744" y="5378525"/>
            <a:ext cx="914400" cy="1587"/>
          </a:xfrm>
          <a:prstGeom prst="line">
            <a:avLst/>
          </a:prstGeom>
          <a:noFill/>
          <a:ln w="38100">
            <a:solidFill>
              <a:srgbClr val="009900"/>
            </a:solidFill>
            <a:round/>
            <a:headEnd/>
            <a:tailEnd type="triangle" w="med" len="med"/>
          </a:ln>
        </p:spPr>
        <p:txBody>
          <a:bodyPr anchor="ctr"/>
          <a:lstStyle/>
          <a:p>
            <a:pPr eaLnBrk="1" fontAlgn="auto" hangingPunct="1">
              <a:spcBef>
                <a:spcPts val="0"/>
              </a:spcBef>
              <a:spcAft>
                <a:spcPts val="0"/>
              </a:spcAft>
              <a:defRPr/>
            </a:pPr>
            <a:endParaRPr lang="en-US" sz="1800" kern="0" baseline="0">
              <a:solidFill>
                <a:sysClr val="windowText" lastClr="000000"/>
              </a:solidFill>
              <a:ea typeface="ＭＳ Ｐゴシック" pitchFamily="-110" charset="-128"/>
            </a:endParaRPr>
          </a:p>
        </p:txBody>
      </p:sp>
      <p:sp>
        <p:nvSpPr>
          <p:cNvPr id="10" name="AutoShape 31"/>
          <p:cNvSpPr>
            <a:spLocks noChangeArrowheads="1"/>
          </p:cNvSpPr>
          <p:nvPr/>
        </p:nvSpPr>
        <p:spPr bwMode="auto">
          <a:xfrm>
            <a:off x="3286944" y="5181675"/>
            <a:ext cx="1447800" cy="1112837"/>
          </a:xfrm>
          <a:prstGeom prst="plaque">
            <a:avLst>
              <a:gd name="adj" fmla="val 16667"/>
            </a:avLst>
          </a:prstGeom>
          <a:solidFill>
            <a:srgbClr val="009900"/>
          </a:solidFill>
          <a:ln w="9525">
            <a:solidFill>
              <a:srgbClr val="000000"/>
            </a:solidFill>
            <a:miter lim="800000"/>
            <a:headEnd/>
            <a:tailEnd/>
          </a:ln>
        </p:spPr>
        <p:txBody>
          <a:bodyPr wrap="none" lIns="64008" tIns="32004" rIns="64008" bIns="32004" anchor="ctr"/>
          <a:lstStyle/>
          <a:p>
            <a:pPr eaLnBrk="1" fontAlgn="auto" hangingPunct="1">
              <a:spcBef>
                <a:spcPts val="0"/>
              </a:spcBef>
              <a:spcAft>
                <a:spcPts val="0"/>
              </a:spcAft>
              <a:defRPr/>
            </a:pPr>
            <a:r>
              <a:rPr lang="en-US" sz="1400" kern="0" baseline="0" dirty="0">
                <a:solidFill>
                  <a:srgbClr val="FFFFFF"/>
                </a:solidFill>
                <a:ea typeface="ＭＳ Ｐゴシック" pitchFamily="-110" charset="-128"/>
                <a:cs typeface="Times New Roman" pitchFamily="18" charset="0"/>
              </a:rPr>
              <a:t>Manual File</a:t>
            </a:r>
          </a:p>
          <a:p>
            <a:pPr eaLnBrk="1" fontAlgn="auto" hangingPunct="1">
              <a:spcBef>
                <a:spcPts val="0"/>
              </a:spcBef>
              <a:spcAft>
                <a:spcPts val="0"/>
              </a:spcAft>
              <a:defRPr/>
            </a:pPr>
            <a:r>
              <a:rPr lang="en-US" sz="1400" kern="0" baseline="0" dirty="0">
                <a:solidFill>
                  <a:srgbClr val="FFFFFF"/>
                </a:solidFill>
                <a:ea typeface="ＭＳ Ｐゴシック" pitchFamily="-110" charset="-128"/>
                <a:cs typeface="Times New Roman" pitchFamily="18" charset="0"/>
              </a:rPr>
              <a:t>Transfer or</a:t>
            </a:r>
          </a:p>
          <a:p>
            <a:pPr eaLnBrk="1" fontAlgn="auto" hangingPunct="1">
              <a:spcBef>
                <a:spcPts val="0"/>
              </a:spcBef>
              <a:spcAft>
                <a:spcPts val="0"/>
              </a:spcAft>
              <a:defRPr/>
            </a:pPr>
            <a:r>
              <a:rPr lang="en-US" sz="1400" kern="0" baseline="0">
                <a:solidFill>
                  <a:srgbClr val="FFFFFF"/>
                </a:solidFill>
                <a:ea typeface="ＭＳ Ｐゴシック" pitchFamily="-110" charset="-128"/>
                <a:cs typeface="Times New Roman" pitchFamily="18" charset="0"/>
              </a:rPr>
              <a:t>Network</a:t>
            </a:r>
            <a:endParaRPr lang="en-US" sz="1400" kern="0" baseline="0" dirty="0">
              <a:solidFill>
                <a:srgbClr val="FFFFFF"/>
              </a:solidFill>
              <a:ea typeface="ＭＳ Ｐゴシック" pitchFamily="-110" charset="-128"/>
              <a:cs typeface="Times New Roman" pitchFamily="18" charset="0"/>
            </a:endParaRPr>
          </a:p>
          <a:p>
            <a:pPr eaLnBrk="1" fontAlgn="auto" hangingPunct="1">
              <a:spcBef>
                <a:spcPts val="0"/>
              </a:spcBef>
              <a:spcAft>
                <a:spcPts val="0"/>
              </a:spcAft>
              <a:defRPr/>
            </a:pPr>
            <a:r>
              <a:rPr lang="en-US" sz="1400" kern="0" baseline="0" dirty="0">
                <a:solidFill>
                  <a:srgbClr val="FFFFFF"/>
                </a:solidFill>
                <a:ea typeface="ＭＳ Ｐゴシック" pitchFamily="-110" charset="-128"/>
                <a:cs typeface="Times New Roman" pitchFamily="18" charset="0"/>
              </a:rPr>
              <a:t>Connection</a:t>
            </a:r>
            <a:endParaRPr lang="en-US" sz="1400" kern="0" baseline="0" dirty="0">
              <a:solidFill>
                <a:sysClr val="windowText" lastClr="000000"/>
              </a:solidFill>
              <a:ea typeface="ＭＳ Ｐゴシック" pitchFamily="-110" charset="-128"/>
            </a:endParaRPr>
          </a:p>
        </p:txBody>
      </p:sp>
      <p:sp>
        <p:nvSpPr>
          <p:cNvPr id="14" name="Line 22"/>
          <p:cNvSpPr>
            <a:spLocks noChangeShapeType="1"/>
          </p:cNvSpPr>
          <p:nvPr/>
        </p:nvSpPr>
        <p:spPr bwMode="black">
          <a:xfrm>
            <a:off x="1077144" y="2975050"/>
            <a:ext cx="0" cy="1109662"/>
          </a:xfrm>
          <a:prstGeom prst="line">
            <a:avLst/>
          </a:prstGeom>
          <a:noFill/>
          <a:ln w="38100">
            <a:solidFill>
              <a:srgbClr val="009900"/>
            </a:solidFill>
            <a:round/>
            <a:headEnd/>
            <a:tailEnd type="triangle" w="med" len="med"/>
          </a:ln>
        </p:spPr>
        <p:txBody>
          <a:bodyPr anchor="ctr"/>
          <a:lstStyle/>
          <a:p>
            <a:pPr eaLnBrk="1" fontAlgn="auto" hangingPunct="1">
              <a:spcBef>
                <a:spcPts val="0"/>
              </a:spcBef>
              <a:spcAft>
                <a:spcPts val="0"/>
              </a:spcAft>
              <a:defRPr/>
            </a:pPr>
            <a:endParaRPr lang="en-US" sz="1800" kern="0" baseline="0">
              <a:solidFill>
                <a:sysClr val="windowText" lastClr="000000"/>
              </a:solidFill>
              <a:ea typeface="ＭＳ Ｐゴシック" pitchFamily="-110" charset="-128"/>
            </a:endParaRPr>
          </a:p>
        </p:txBody>
      </p:sp>
      <p:sp>
        <p:nvSpPr>
          <p:cNvPr id="15" name="Line 20"/>
          <p:cNvSpPr>
            <a:spLocks noChangeShapeType="1"/>
          </p:cNvSpPr>
          <p:nvPr/>
        </p:nvSpPr>
        <p:spPr bwMode="black">
          <a:xfrm>
            <a:off x="1458144" y="5380112"/>
            <a:ext cx="1828800" cy="0"/>
          </a:xfrm>
          <a:prstGeom prst="line">
            <a:avLst/>
          </a:prstGeom>
          <a:noFill/>
          <a:ln w="38100">
            <a:solidFill>
              <a:srgbClr val="009900"/>
            </a:solidFill>
            <a:round/>
            <a:headEnd/>
            <a:tailEnd type="triangle" w="med" len="med"/>
          </a:ln>
        </p:spPr>
        <p:txBody>
          <a:bodyPr anchor="ctr"/>
          <a:lstStyle/>
          <a:p>
            <a:pPr eaLnBrk="1" fontAlgn="auto" hangingPunct="1">
              <a:spcBef>
                <a:spcPts val="0"/>
              </a:spcBef>
              <a:spcAft>
                <a:spcPts val="0"/>
              </a:spcAft>
              <a:defRPr/>
            </a:pPr>
            <a:endParaRPr lang="en-US" sz="1800" kern="0" baseline="0">
              <a:solidFill>
                <a:sysClr val="windowText" lastClr="000000"/>
              </a:solidFill>
              <a:ea typeface="ＭＳ Ｐゴシック" pitchFamily="-110" charset="-128"/>
            </a:endParaRPr>
          </a:p>
        </p:txBody>
      </p:sp>
      <p:sp>
        <p:nvSpPr>
          <p:cNvPr id="17" name="Line 18"/>
          <p:cNvSpPr>
            <a:spLocks noChangeShapeType="1"/>
          </p:cNvSpPr>
          <p:nvPr/>
        </p:nvSpPr>
        <p:spPr bwMode="black">
          <a:xfrm rot="-10800000" flipH="1">
            <a:off x="908869" y="6065912"/>
            <a:ext cx="2378075" cy="0"/>
          </a:xfrm>
          <a:prstGeom prst="line">
            <a:avLst/>
          </a:prstGeom>
          <a:noFill/>
          <a:ln w="38100">
            <a:solidFill>
              <a:srgbClr val="0099CC"/>
            </a:solidFill>
            <a:prstDash val="dash"/>
            <a:round/>
            <a:headEnd/>
            <a:tailEnd type="triangle" w="med" len="med"/>
          </a:ln>
        </p:spPr>
        <p:txBody>
          <a:bodyPr anchor="ctr"/>
          <a:lstStyle/>
          <a:p>
            <a:pPr eaLnBrk="1" fontAlgn="auto" hangingPunct="1">
              <a:spcBef>
                <a:spcPts val="0"/>
              </a:spcBef>
              <a:spcAft>
                <a:spcPts val="0"/>
              </a:spcAft>
              <a:defRPr/>
            </a:pPr>
            <a:endParaRPr lang="en-US" sz="1800" kern="0" baseline="0">
              <a:solidFill>
                <a:sysClr val="windowText" lastClr="000000"/>
              </a:solidFill>
              <a:ea typeface="ＭＳ Ｐゴシック" pitchFamily="-110" charset="-128"/>
            </a:endParaRPr>
          </a:p>
        </p:txBody>
      </p:sp>
      <p:sp>
        <p:nvSpPr>
          <p:cNvPr id="22" name="Line 11"/>
          <p:cNvSpPr>
            <a:spLocks noChangeShapeType="1"/>
          </p:cNvSpPr>
          <p:nvPr/>
        </p:nvSpPr>
        <p:spPr bwMode="black">
          <a:xfrm rot="16200000" flipH="1">
            <a:off x="330225" y="5471394"/>
            <a:ext cx="1189037" cy="0"/>
          </a:xfrm>
          <a:prstGeom prst="line">
            <a:avLst/>
          </a:prstGeom>
          <a:noFill/>
          <a:ln w="38100">
            <a:solidFill>
              <a:srgbClr val="0099CC"/>
            </a:solidFill>
            <a:prstDash val="dash"/>
            <a:round/>
            <a:headEnd/>
            <a:tailEnd type="triangle" w="med" len="med"/>
          </a:ln>
        </p:spPr>
        <p:txBody>
          <a:bodyPr anchor="ctr"/>
          <a:lstStyle/>
          <a:p>
            <a:pPr eaLnBrk="1" fontAlgn="auto" hangingPunct="1">
              <a:spcBef>
                <a:spcPts val="0"/>
              </a:spcBef>
              <a:spcAft>
                <a:spcPts val="0"/>
              </a:spcAft>
              <a:defRPr/>
            </a:pPr>
            <a:endParaRPr lang="en-US" sz="1800" kern="0" baseline="0">
              <a:solidFill>
                <a:sysClr val="windowText" lastClr="000000"/>
              </a:solidFill>
              <a:ea typeface="ＭＳ Ｐゴシック" pitchFamily="-110" charset="-128"/>
            </a:endParaRPr>
          </a:p>
        </p:txBody>
      </p:sp>
      <p:sp>
        <p:nvSpPr>
          <p:cNvPr id="25" name="Line 5"/>
          <p:cNvSpPr>
            <a:spLocks noChangeShapeType="1"/>
          </p:cNvSpPr>
          <p:nvPr/>
        </p:nvSpPr>
        <p:spPr bwMode="black">
          <a:xfrm>
            <a:off x="1458144" y="4846712"/>
            <a:ext cx="0" cy="525463"/>
          </a:xfrm>
          <a:prstGeom prst="line">
            <a:avLst/>
          </a:prstGeom>
          <a:noFill/>
          <a:ln w="38100">
            <a:solidFill>
              <a:srgbClr val="009900"/>
            </a:solidFill>
            <a:round/>
            <a:headEnd/>
            <a:tailEnd type="triangle" w="med" len="med"/>
          </a:ln>
        </p:spPr>
        <p:txBody>
          <a:bodyPr anchor="ctr"/>
          <a:lstStyle/>
          <a:p>
            <a:pPr eaLnBrk="1" fontAlgn="auto" hangingPunct="1">
              <a:spcBef>
                <a:spcPts val="0"/>
              </a:spcBef>
              <a:spcAft>
                <a:spcPts val="0"/>
              </a:spcAft>
              <a:defRPr/>
            </a:pPr>
            <a:endParaRPr lang="en-US" sz="1800" kern="0" baseline="0">
              <a:solidFill>
                <a:sysClr val="windowText" lastClr="000000"/>
              </a:solidFill>
              <a:ea typeface="ＭＳ Ｐゴシック" pitchFamily="-110" charset="-128"/>
            </a:endParaRPr>
          </a:p>
        </p:txBody>
      </p:sp>
      <p:sp>
        <p:nvSpPr>
          <p:cNvPr id="26" name="Line 4"/>
          <p:cNvSpPr>
            <a:spLocks noChangeShapeType="1"/>
          </p:cNvSpPr>
          <p:nvPr/>
        </p:nvSpPr>
        <p:spPr bwMode="black">
          <a:xfrm rot="-10800000" flipH="1">
            <a:off x="4734744" y="6065912"/>
            <a:ext cx="914400" cy="0"/>
          </a:xfrm>
          <a:prstGeom prst="line">
            <a:avLst/>
          </a:prstGeom>
          <a:noFill/>
          <a:ln w="38100">
            <a:solidFill>
              <a:srgbClr val="0099CC"/>
            </a:solidFill>
            <a:prstDash val="dash"/>
            <a:round/>
            <a:headEnd/>
            <a:tailEnd type="triangle" w="med" len="med"/>
          </a:ln>
        </p:spPr>
        <p:txBody>
          <a:bodyPr anchor="ctr"/>
          <a:lstStyle/>
          <a:p>
            <a:pPr eaLnBrk="1" fontAlgn="auto" hangingPunct="1">
              <a:spcBef>
                <a:spcPts val="0"/>
              </a:spcBef>
              <a:spcAft>
                <a:spcPts val="0"/>
              </a:spcAft>
              <a:defRPr/>
            </a:pPr>
            <a:endParaRPr lang="en-US" sz="1800" kern="0" baseline="0">
              <a:solidFill>
                <a:sysClr val="windowText" lastClr="000000"/>
              </a:solidFill>
              <a:ea typeface="ＭＳ Ｐゴシック" pitchFamily="-110" charset="-128"/>
            </a:endParaRPr>
          </a:p>
        </p:txBody>
      </p:sp>
      <p:grpSp>
        <p:nvGrpSpPr>
          <p:cNvPr id="2" name="Group 155"/>
          <p:cNvGrpSpPr>
            <a:grpSpLocks/>
          </p:cNvGrpSpPr>
          <p:nvPr/>
        </p:nvGrpSpPr>
        <p:grpSpPr bwMode="auto">
          <a:xfrm>
            <a:off x="467544" y="4008512"/>
            <a:ext cx="1255713" cy="1196975"/>
            <a:chOff x="609600" y="3352179"/>
            <a:chExt cx="1255314" cy="1197920"/>
          </a:xfrm>
        </p:grpSpPr>
        <p:pic>
          <p:nvPicPr>
            <p:cNvPr id="22552" name="Picture 152"/>
            <p:cNvPicPr>
              <a:picLocks noChangeAspect="1" noChangeArrowheads="1"/>
            </p:cNvPicPr>
            <p:nvPr/>
          </p:nvPicPr>
          <p:blipFill>
            <a:blip r:embed="rId3" cstate="print">
              <a:clrChange>
                <a:clrFrom>
                  <a:srgbClr val="FFFFFF"/>
                </a:clrFrom>
                <a:clrTo>
                  <a:srgbClr val="FFFFFF">
                    <a:alpha val="0"/>
                  </a:srgbClr>
                </a:clrTo>
              </a:clrChange>
            </a:blip>
            <a:srcRect t="16913" r="75905"/>
            <a:stretch>
              <a:fillRect/>
            </a:stretch>
          </p:blipFill>
          <p:spPr bwMode="auto">
            <a:xfrm>
              <a:off x="609600" y="3732316"/>
              <a:ext cx="307912" cy="817783"/>
            </a:xfrm>
            <a:prstGeom prst="rect">
              <a:avLst/>
            </a:prstGeom>
            <a:noFill/>
            <a:ln w="9525" algn="ctr">
              <a:noFill/>
              <a:miter lim="800000"/>
              <a:headEnd/>
              <a:tailEnd/>
            </a:ln>
          </p:spPr>
        </p:pic>
        <p:pic>
          <p:nvPicPr>
            <p:cNvPr id="22553" name="Picture 6"/>
            <p:cNvPicPr>
              <a:picLocks noChangeAspect="1" noChangeArrowheads="1"/>
            </p:cNvPicPr>
            <p:nvPr/>
          </p:nvPicPr>
          <p:blipFill>
            <a:blip r:embed="rId4" cstate="print">
              <a:clrChange>
                <a:clrFrom>
                  <a:srgbClr val="FF1C1C"/>
                </a:clrFrom>
                <a:clrTo>
                  <a:srgbClr val="FF1C1C">
                    <a:alpha val="0"/>
                  </a:srgbClr>
                </a:clrTo>
              </a:clrChange>
            </a:blip>
            <a:srcRect/>
            <a:stretch>
              <a:fillRect/>
            </a:stretch>
          </p:blipFill>
          <p:spPr bwMode="auto">
            <a:xfrm>
              <a:off x="636189" y="3352179"/>
              <a:ext cx="1228725" cy="1057275"/>
            </a:xfrm>
            <a:prstGeom prst="rect">
              <a:avLst/>
            </a:prstGeom>
            <a:noFill/>
            <a:ln w="9525">
              <a:noFill/>
              <a:miter lim="800000"/>
              <a:headEnd/>
              <a:tailEnd/>
            </a:ln>
          </p:spPr>
        </p:pic>
        <p:pic>
          <p:nvPicPr>
            <p:cNvPr id="22554" name="Picture 4" descr="Win7 official.JPG"/>
            <p:cNvPicPr>
              <a:picLocks noChangeAspect="1"/>
            </p:cNvPicPr>
            <p:nvPr/>
          </p:nvPicPr>
          <p:blipFill>
            <a:blip r:embed="rId5" cstate="print"/>
            <a:srcRect/>
            <a:stretch>
              <a:fillRect/>
            </a:stretch>
          </p:blipFill>
          <p:spPr bwMode="auto">
            <a:xfrm>
              <a:off x="733630" y="3478570"/>
              <a:ext cx="1095170" cy="712430"/>
            </a:xfrm>
            <a:prstGeom prst="rect">
              <a:avLst/>
            </a:prstGeom>
            <a:noFill/>
            <a:ln w="9525">
              <a:noFill/>
              <a:miter lim="800000"/>
              <a:headEnd/>
              <a:tailEnd/>
            </a:ln>
          </p:spPr>
        </p:pic>
      </p:grpSp>
      <p:pic>
        <p:nvPicPr>
          <p:cNvPr id="22543" name="Picture 7" descr="comp oper"/>
          <p:cNvPicPr>
            <a:picLocks noChangeAspect="1" noChangeArrowheads="1"/>
          </p:cNvPicPr>
          <p:nvPr/>
        </p:nvPicPr>
        <p:blipFill>
          <a:blip r:embed="rId6" cstate="print"/>
          <a:srcRect/>
          <a:stretch>
            <a:fillRect/>
          </a:stretch>
        </p:blipFill>
        <p:spPr bwMode="auto">
          <a:xfrm>
            <a:off x="5725344" y="5151512"/>
            <a:ext cx="1571625" cy="1120775"/>
          </a:xfrm>
          <a:prstGeom prst="rect">
            <a:avLst/>
          </a:prstGeom>
          <a:noFill/>
          <a:ln w="9525">
            <a:noFill/>
            <a:miter lim="800000"/>
            <a:headEnd/>
            <a:tailEnd/>
          </a:ln>
        </p:spPr>
      </p:pic>
      <p:sp>
        <p:nvSpPr>
          <p:cNvPr id="27" name="Text Box 3"/>
          <p:cNvSpPr txBox="1">
            <a:spLocks noChangeArrowheads="1"/>
          </p:cNvSpPr>
          <p:nvPr/>
        </p:nvSpPr>
        <p:spPr bwMode="auto">
          <a:xfrm>
            <a:off x="7308850" y="-387350"/>
            <a:ext cx="1835150" cy="333375"/>
          </a:xfrm>
          <a:prstGeom prst="rect">
            <a:avLst/>
          </a:prstGeom>
          <a:solidFill>
            <a:srgbClr val="FFFF00"/>
          </a:solidFill>
          <a:ln w="9525">
            <a:solidFill>
              <a:schemeClr val="tx1"/>
            </a:solidFill>
            <a:miter lim="800000"/>
            <a:headEnd/>
            <a:tailEnd/>
          </a:ln>
        </p:spPr>
        <p:txBody>
          <a:bodyPr anchor="ctr"/>
          <a:lstStyle/>
          <a:p>
            <a:r>
              <a:rPr lang="en-US" sz="2000" dirty="0">
                <a:solidFill>
                  <a:schemeClr val="tx1"/>
                </a:solidFill>
                <a:ea typeface="MS PGothic" pitchFamily="34" charset="-128"/>
                <a:cs typeface="Arial" charset="0"/>
              </a:rPr>
              <a:t>DeltaV v12</a:t>
            </a:r>
          </a:p>
        </p:txBody>
      </p:sp>
      <p:pic>
        <p:nvPicPr>
          <p:cNvPr id="28" name="Picture 27"/>
          <p:cNvPicPr>
            <a:picLocks noChangeAspect="1" noChangeArrowheads="1"/>
          </p:cNvPicPr>
          <p:nvPr/>
        </p:nvPicPr>
        <p:blipFill>
          <a:blip r:embed="rId7" cstate="print"/>
          <a:srcRect/>
          <a:stretch>
            <a:fillRect/>
          </a:stretch>
        </p:blipFill>
        <p:spPr bwMode="auto">
          <a:xfrm>
            <a:off x="7020272" y="3861048"/>
            <a:ext cx="1885950" cy="1076325"/>
          </a:xfrm>
          <a:prstGeom prst="rect">
            <a:avLst/>
          </a:prstGeom>
          <a:noFill/>
          <a:ln w="9525" algn="ctr">
            <a:noFill/>
            <a:miter lim="800000"/>
            <a:headEnd/>
            <a:tailEnd/>
          </a:ln>
          <a:effectLst/>
        </p:spPr>
      </p:pic>
      <p:sp>
        <p:nvSpPr>
          <p:cNvPr id="1981441" name="Cloud"/>
          <p:cNvSpPr>
            <a:spLocks noChangeAspect="1" noEditPoints="1" noChangeArrowheads="1"/>
          </p:cNvSpPr>
          <p:nvPr/>
        </p:nvSpPr>
        <p:spPr bwMode="auto">
          <a:xfrm>
            <a:off x="497136" y="2795508"/>
            <a:ext cx="1482576" cy="99353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pic>
        <p:nvPicPr>
          <p:cNvPr id="1979393" name="Picture 1"/>
          <p:cNvPicPr>
            <a:picLocks noChangeAspect="1" noChangeArrowheads="1"/>
          </p:cNvPicPr>
          <p:nvPr/>
        </p:nvPicPr>
        <p:blipFill>
          <a:blip r:embed="rId8" cstate="print"/>
          <a:srcRect/>
          <a:stretch>
            <a:fillRect/>
          </a:stretch>
        </p:blipFill>
        <p:spPr bwMode="auto">
          <a:xfrm>
            <a:off x="539552" y="1196752"/>
            <a:ext cx="1272052" cy="1296144"/>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System Update</a:t>
            </a:r>
          </a:p>
        </p:txBody>
      </p:sp>
      <p:sp>
        <p:nvSpPr>
          <p:cNvPr id="3" name="Content Placeholder 2"/>
          <p:cNvSpPr>
            <a:spLocks noGrp="1"/>
          </p:cNvSpPr>
          <p:nvPr>
            <p:ph idx="1"/>
          </p:nvPr>
        </p:nvSpPr>
        <p:spPr/>
        <p:txBody>
          <a:bodyPr/>
          <a:lstStyle/>
          <a:p>
            <a:r>
              <a:rPr lang="en-US" dirty="0"/>
              <a:t>The system is automatically kept up to date, ready for new device types and versions as they come to the plant</a:t>
            </a:r>
          </a:p>
          <a:p>
            <a:pPr lvl="1"/>
            <a:r>
              <a:rPr lang="en-US" dirty="0"/>
              <a:t>No need to search for files</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533400" y="2864234"/>
            <a:ext cx="8610600" cy="3993767"/>
          </a:xfrm>
          <a:prstGeom prst="rect">
            <a:avLst/>
          </a:prstGeom>
          <a:noFill/>
          <a:ln w="9525">
            <a:noFill/>
            <a:miter lim="800000"/>
            <a:headEnd/>
            <a:tailEnd/>
          </a:ln>
          <a:effectLst/>
        </p:spPr>
      </p:pic>
      <p:pic>
        <p:nvPicPr>
          <p:cNvPr id="6" name="Picture 5"/>
          <p:cNvPicPr>
            <a:picLocks noChangeAspect="1" noChangeArrowheads="1"/>
          </p:cNvPicPr>
          <p:nvPr/>
        </p:nvPicPr>
        <p:blipFill>
          <a:blip r:embed="rId4" cstate="print"/>
          <a:srcRect/>
          <a:stretch>
            <a:fillRect/>
          </a:stretch>
        </p:blipFill>
        <p:spPr bwMode="auto">
          <a:xfrm>
            <a:off x="7380312" y="48419"/>
            <a:ext cx="1728192" cy="986291"/>
          </a:xfrm>
          <a:prstGeom prst="rect">
            <a:avLst/>
          </a:prstGeom>
          <a:noFill/>
          <a:ln w="9525" algn="ctr">
            <a:noFill/>
            <a:miter lim="800000"/>
            <a:headEnd/>
            <a:tailEnd/>
          </a:ln>
          <a:effectLst/>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to Run &amp; Maintain</a:t>
            </a:r>
            <a:br>
              <a:rPr lang="en-US" dirty="0"/>
            </a:br>
            <a:r>
              <a:rPr lang="en-US" dirty="0"/>
              <a:t>- Single Device Integration Technology</a:t>
            </a:r>
          </a:p>
        </p:txBody>
      </p:sp>
      <p:sp>
        <p:nvSpPr>
          <p:cNvPr id="3" name="Content Placeholder 2"/>
          <p:cNvSpPr>
            <a:spLocks noGrp="1"/>
          </p:cNvSpPr>
          <p:nvPr>
            <p:ph idx="1"/>
          </p:nvPr>
        </p:nvSpPr>
        <p:spPr/>
        <p:txBody>
          <a:bodyPr/>
          <a:lstStyle/>
          <a:p>
            <a:r>
              <a:rPr lang="en-US" kern="1200" dirty="0">
                <a:solidFill>
                  <a:schemeClr val="tx1"/>
                </a:solidFill>
                <a:latin typeface="Arial" charset="0"/>
              </a:rPr>
              <a:t>Only need the DD files</a:t>
            </a:r>
          </a:p>
          <a:p>
            <a:pPr lvl="1"/>
            <a:r>
              <a:rPr lang="en-US" kern="1200" dirty="0">
                <a:solidFill>
                  <a:schemeClr val="tx1"/>
                </a:solidFill>
                <a:latin typeface="Arial" charset="0"/>
              </a:rPr>
              <a:t>Don’t need to worry about DTMs programs</a:t>
            </a:r>
          </a:p>
          <a:p>
            <a:r>
              <a:rPr lang="en-US" kern="1200" dirty="0">
                <a:solidFill>
                  <a:schemeClr val="tx1"/>
                </a:solidFill>
                <a:latin typeface="Arial" charset="0"/>
              </a:rPr>
              <a:t>System is shipped with DD for all devices in the market loaded whether used on the project or not</a:t>
            </a:r>
          </a:p>
          <a:p>
            <a:pPr lvl="1"/>
            <a:r>
              <a:rPr lang="en-US" kern="1200" dirty="0">
                <a:solidFill>
                  <a:schemeClr val="tx1"/>
                </a:solidFill>
                <a:latin typeface="Arial" charset="0"/>
              </a:rPr>
              <a:t>Chances of support for devices missing is low</a:t>
            </a:r>
          </a:p>
          <a:p>
            <a:pPr lvl="1"/>
            <a:r>
              <a:rPr lang="en-US" kern="1200" dirty="0">
                <a:solidFill>
                  <a:schemeClr val="tx1"/>
                </a:solidFill>
                <a:latin typeface="Arial" charset="0"/>
              </a:rPr>
              <a:t>Could not be done with DTM</a:t>
            </a:r>
          </a:p>
          <a:p>
            <a:r>
              <a:rPr lang="en-US" kern="1200" dirty="0">
                <a:solidFill>
                  <a:schemeClr val="tx1"/>
                </a:solidFill>
                <a:latin typeface="Arial" charset="0"/>
              </a:rPr>
              <a:t>DD file for all FF devices available from the FF site</a:t>
            </a:r>
          </a:p>
          <a:p>
            <a:pPr lvl="1"/>
            <a:r>
              <a:rPr lang="en-US" kern="1200" dirty="0">
                <a:solidFill>
                  <a:schemeClr val="tx1"/>
                </a:solidFill>
                <a:latin typeface="Arial" charset="0"/>
              </a:rPr>
              <a:t>Can’t find DTMs there</a:t>
            </a:r>
          </a:p>
          <a:p>
            <a:r>
              <a:rPr lang="en-US" kern="1200" dirty="0">
                <a:solidFill>
                  <a:schemeClr val="tx1"/>
                </a:solidFill>
                <a:latin typeface="Arial" charset="0"/>
              </a:rPr>
              <a:t>Easy to copy the DD files onto the system</a:t>
            </a:r>
          </a:p>
          <a:p>
            <a:pPr lvl="1"/>
            <a:r>
              <a:rPr lang="en-US" kern="1200" dirty="0">
                <a:solidFill>
                  <a:schemeClr val="tx1"/>
                </a:solidFill>
                <a:latin typeface="Arial" charset="0"/>
              </a:rPr>
              <a:t>DTMs have to be installed</a:t>
            </a:r>
          </a:p>
          <a:p>
            <a:endParaRPr lang="en-US" kern="1200" dirty="0">
              <a:solidFill>
                <a:schemeClr val="tx1"/>
              </a:solidFill>
              <a:latin typeface="Arial" charset="0"/>
            </a:endParaRPr>
          </a:p>
          <a:p>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292080" y="5445224"/>
            <a:ext cx="1885950" cy="1076325"/>
          </a:xfrm>
          <a:prstGeom prst="rect">
            <a:avLst/>
          </a:prstGeom>
          <a:noFill/>
          <a:ln w="9525" algn="ctr">
            <a:noFill/>
            <a:miter lim="800000"/>
            <a:headEnd/>
            <a:tailEnd/>
          </a:ln>
          <a:effectLst/>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PPSNARRATION" val="28,899886120,D:\Human Centered Design\HCD Sales Training revA recovery B_pptx\Media.ppcx"/>
</p:tagLst>
</file>

<file path=ppt/theme/theme1.xml><?xml version="1.0" encoding="utf-8"?>
<a:theme xmlns:a="http://schemas.openxmlformats.org/drawingml/2006/main" name="sp_FF overview">
  <a:themeElements>
    <a:clrScheme name="Emerson Process White Template Blue Fill 3">
      <a:dk1>
        <a:srgbClr val="000000"/>
      </a:dk1>
      <a:lt1>
        <a:srgbClr val="FFFFFF"/>
      </a:lt1>
      <a:dk2>
        <a:srgbClr val="0F245F"/>
      </a:dk2>
      <a:lt2>
        <a:srgbClr val="969696"/>
      </a:lt2>
      <a:accent1>
        <a:srgbClr val="0099CC"/>
      </a:accent1>
      <a:accent2>
        <a:srgbClr val="FF0000"/>
      </a:accent2>
      <a:accent3>
        <a:srgbClr val="FFFFFF"/>
      </a:accent3>
      <a:accent4>
        <a:srgbClr val="000000"/>
      </a:accent4>
      <a:accent5>
        <a:srgbClr val="AACAE2"/>
      </a:accent5>
      <a:accent6>
        <a:srgbClr val="E70000"/>
      </a:accent6>
      <a:hlink>
        <a:srgbClr val="0099CC"/>
      </a:hlink>
      <a:folHlink>
        <a:srgbClr val="CC0066"/>
      </a:folHlink>
    </a:clrScheme>
    <a:fontScheme name="Emerson Process White Template Blue Fil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objectDefaults>
  <a:extraClrSchemeLst>
    <a:extraClrScheme>
      <a:clrScheme name="Emerson Process White Template Blue Fill 1">
        <a:dk1>
          <a:srgbClr val="0F245F"/>
        </a:dk1>
        <a:lt1>
          <a:srgbClr val="FFFFFF"/>
        </a:lt1>
        <a:dk2>
          <a:srgbClr val="0F245F"/>
        </a:dk2>
        <a:lt2>
          <a:srgbClr val="969696"/>
        </a:lt2>
        <a:accent1>
          <a:srgbClr val="009900"/>
        </a:accent1>
        <a:accent2>
          <a:srgbClr val="FF0000"/>
        </a:accent2>
        <a:accent3>
          <a:srgbClr val="FFFFFF"/>
        </a:accent3>
        <a:accent4>
          <a:srgbClr val="0B1D50"/>
        </a:accent4>
        <a:accent5>
          <a:srgbClr val="AACAAA"/>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
      <a:clrScheme name="Emerson Process White Template Blue Fill 2">
        <a:dk1>
          <a:srgbClr val="0F245F"/>
        </a:dk1>
        <a:lt1>
          <a:srgbClr val="FFFFFF"/>
        </a:lt1>
        <a:dk2>
          <a:srgbClr val="0F245F"/>
        </a:dk2>
        <a:lt2>
          <a:srgbClr val="969696"/>
        </a:lt2>
        <a:accent1>
          <a:srgbClr val="0099CC"/>
        </a:accent1>
        <a:accent2>
          <a:srgbClr val="FF0000"/>
        </a:accent2>
        <a:accent3>
          <a:srgbClr val="FFFFFF"/>
        </a:accent3>
        <a:accent4>
          <a:srgbClr val="0B1D50"/>
        </a:accent4>
        <a:accent5>
          <a:srgbClr val="AACAE2"/>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
      <a:clrScheme name="Emerson Process White Template Blue Fill 3">
        <a:dk1>
          <a:srgbClr val="000000"/>
        </a:dk1>
        <a:lt1>
          <a:srgbClr val="FFFFFF"/>
        </a:lt1>
        <a:dk2>
          <a:srgbClr val="0F245F"/>
        </a:dk2>
        <a:lt2>
          <a:srgbClr val="969696"/>
        </a:lt2>
        <a:accent1>
          <a:srgbClr val="0099CC"/>
        </a:accent1>
        <a:accent2>
          <a:srgbClr val="FF0000"/>
        </a:accent2>
        <a:accent3>
          <a:srgbClr val="FFFFFF"/>
        </a:accent3>
        <a:accent4>
          <a:srgbClr val="000000"/>
        </a:accent4>
        <a:accent5>
          <a:srgbClr val="AACAE2"/>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
      <a:clrScheme name="Emerson Process White Template Blue Fill 4">
        <a:dk1>
          <a:srgbClr val="000000"/>
        </a:dk1>
        <a:lt1>
          <a:srgbClr val="FFFFFF"/>
        </a:lt1>
        <a:dk2>
          <a:srgbClr val="0F245F"/>
        </a:dk2>
        <a:lt2>
          <a:srgbClr val="969696"/>
        </a:lt2>
        <a:accent1>
          <a:srgbClr val="FFCC00"/>
        </a:accent1>
        <a:accent2>
          <a:srgbClr val="FF0000"/>
        </a:accent2>
        <a:accent3>
          <a:srgbClr val="FFFFFF"/>
        </a:accent3>
        <a:accent4>
          <a:srgbClr val="000000"/>
        </a:accent4>
        <a:accent5>
          <a:srgbClr val="FFE2AA"/>
        </a:accent5>
        <a:accent6>
          <a:srgbClr val="E70000"/>
        </a:accent6>
        <a:hlink>
          <a:srgbClr val="0099CC"/>
        </a:hlink>
        <a:folHlink>
          <a:srgbClr val="CC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sp_FF overview</Template>
  <TotalTime>7077</TotalTime>
  <Words>20574</Words>
  <Application>Microsoft Office PowerPoint</Application>
  <PresentationFormat>On-screen Show (4:3)</PresentationFormat>
  <Paragraphs>2927</Paragraphs>
  <Slides>138</Slides>
  <Notes>104</Notes>
  <HiddenSlides>0</HiddenSlides>
  <MMClips>0</MMClips>
  <ScaleCrop>false</ScaleCrop>
  <HeadingPairs>
    <vt:vector size="10" baseType="variant">
      <vt:variant>
        <vt:lpstr>Fonts Used</vt:lpstr>
      </vt:variant>
      <vt:variant>
        <vt:i4>15</vt:i4>
      </vt:variant>
      <vt:variant>
        <vt:lpstr>Theme</vt:lpstr>
      </vt:variant>
      <vt:variant>
        <vt:i4>1</vt:i4>
      </vt:variant>
      <vt:variant>
        <vt:lpstr>Embedded OLE Servers</vt:lpstr>
      </vt:variant>
      <vt:variant>
        <vt:i4>6</vt:i4>
      </vt:variant>
      <vt:variant>
        <vt:lpstr>Slide Titles</vt:lpstr>
      </vt:variant>
      <vt:variant>
        <vt:i4>138</vt:i4>
      </vt:variant>
      <vt:variant>
        <vt:lpstr>Custom Shows</vt:lpstr>
      </vt:variant>
      <vt:variant>
        <vt:i4>2</vt:i4>
      </vt:variant>
    </vt:vector>
  </HeadingPairs>
  <TitlesOfParts>
    <vt:vector size="162" baseType="lpstr">
      <vt:lpstr>MS PGothic</vt:lpstr>
      <vt:lpstr>MS PGothic</vt:lpstr>
      <vt:lpstr>PMingLiU</vt:lpstr>
      <vt:lpstr>PMingLiU</vt:lpstr>
      <vt:lpstr>SimSun</vt:lpstr>
      <vt:lpstr>SimSun</vt:lpstr>
      <vt:lpstr>Arial</vt:lpstr>
      <vt:lpstr>Book Antiqua</vt:lpstr>
      <vt:lpstr>Calibri</vt:lpstr>
      <vt:lpstr>Comic Sans MS</vt:lpstr>
      <vt:lpstr>Courier</vt:lpstr>
      <vt:lpstr>Times</vt:lpstr>
      <vt:lpstr>Times New Roman</vt:lpstr>
      <vt:lpstr>Webdings</vt:lpstr>
      <vt:lpstr>Wingdings</vt:lpstr>
      <vt:lpstr>sp_FF overview</vt:lpstr>
      <vt:lpstr>Bitmap Image</vt:lpstr>
      <vt:lpstr>Worksheet</vt:lpstr>
      <vt:lpstr>Photo Editor Photo</vt:lpstr>
      <vt:lpstr>Equation</vt:lpstr>
      <vt:lpstr>Chart</vt:lpstr>
      <vt:lpstr>Image</vt:lpstr>
      <vt:lpstr>FOUNDATION fieldbus H1</vt:lpstr>
      <vt:lpstr>Marshalling Hardwired Analog Signals</vt:lpstr>
      <vt:lpstr>Virtual Marshalling of Digital Signals</vt:lpstr>
      <vt:lpstr>Topics Covered</vt:lpstr>
      <vt:lpstr>Fieldbus Started With a Simple Idea</vt:lpstr>
      <vt:lpstr>Fieldbus Basics</vt:lpstr>
      <vt:lpstr>Fundamental Properties of Digital Technology: Infinite Possibilities</vt:lpstr>
      <vt:lpstr>FOUNDATION fieldbus H1 Basics - Hardware</vt:lpstr>
      <vt:lpstr>Many Bus Power Options to Optimize for Different Needs</vt:lpstr>
      <vt:lpstr>Most “Digital Control Systems” Aren’t</vt:lpstr>
      <vt:lpstr>Fieldbus in the Largest, Most Sophisticated Projects in the World</vt:lpstr>
      <vt:lpstr>Shell Deer Park (USA)</vt:lpstr>
      <vt:lpstr>Qatargas (Qatar)</vt:lpstr>
      <vt:lpstr>Wyeth (Pfizer) Grange Castle (Europe)</vt:lpstr>
      <vt:lpstr>SECCO (China)</vt:lpstr>
      <vt:lpstr>PowerPoint Presentation</vt:lpstr>
      <vt:lpstr>Peru LNG (Peru)</vt:lpstr>
      <vt:lpstr>BP Quad 204 FPSO “Schiehallion” Shetland Islands</vt:lpstr>
      <vt:lpstr>ChevronPhillips Chemical NCP (Middle East)</vt:lpstr>
      <vt:lpstr>Petrobras REPLAN Refinery (Brazil)</vt:lpstr>
      <vt:lpstr>Motiva Norco Refinery (North America)</vt:lpstr>
      <vt:lpstr>Petrobras COMPERJ – Petrochemical Complex, Brazil</vt:lpstr>
      <vt:lpstr>Shell Prelude FLNG, Australia – World’s Largest</vt:lpstr>
      <vt:lpstr>Petronas FLNG, Malaysia – World’s First</vt:lpstr>
      <vt:lpstr>Fieldbus Project Benefits</vt:lpstr>
      <vt:lpstr>Main Areas of Fieldbus Project Benefits</vt:lpstr>
      <vt:lpstr>Multidrop: Minimize and Simplify</vt:lpstr>
      <vt:lpstr>Lower Cost: - Fewer Cards and Cabinets</vt:lpstr>
      <vt:lpstr>Reduced Cable an Tray</vt:lpstr>
      <vt:lpstr>The FOUNDATION fieldbus H1 Card - Virtual I/O or “Soft I/O”</vt:lpstr>
      <vt:lpstr>Reduced I/O Count and Wiring on Complex Devices: Fully Integrated</vt:lpstr>
      <vt:lpstr>Fieldbus Eliminates I/O Cards and Terminations</vt:lpstr>
      <vt:lpstr>Eliminate Proprietary Protocols, Gateways, and Software</vt:lpstr>
      <vt:lpstr>One Device is Not One I/O Count</vt:lpstr>
      <vt:lpstr>Lower Cost: - Simpler Installation</vt:lpstr>
      <vt:lpstr>Lower Cost: Fewer Connections to be Made</vt:lpstr>
      <vt:lpstr>Field Junction Box</vt:lpstr>
      <vt:lpstr>Simplify I/O: Hardware Standardization Through Software-Based Customization</vt:lpstr>
      <vt:lpstr>Handle Late Changes Better</vt:lpstr>
      <vt:lpstr>Wiring and Installation Savings</vt:lpstr>
      <vt:lpstr>Easier Late Changes with ‘Late Binding’: - Fieldbus ‘virtual marshalling cabinets’</vt:lpstr>
      <vt:lpstr>Multi-Channel Two-Wire Transmitter - Takes the Place of Eight Transmitters</vt:lpstr>
      <vt:lpstr>Simplify Complex Device Wiring - Liberating Internal Variables</vt:lpstr>
      <vt:lpstr>Detail Design Made Simpler</vt:lpstr>
      <vt:lpstr>Lower Cost &amp; Faster: - Device Commissioning </vt:lpstr>
      <vt:lpstr>Automatic Integration and Configuration Download</vt:lpstr>
      <vt:lpstr>Automatic Commissioning Loop Check and Documentation</vt:lpstr>
      <vt:lpstr>Same Tools as 4-20 mA Devices - Permits Temporary Portable Master</vt:lpstr>
      <vt:lpstr>Interoperability Tested Devices</vt:lpstr>
      <vt:lpstr>Fieldbus Operational Benefits</vt:lpstr>
      <vt:lpstr>Main Areas of Fieldbus Operational Benefits</vt:lpstr>
      <vt:lpstr>Digital Signal Integrity - Better Accuracy</vt:lpstr>
      <vt:lpstr>Two-Wire Intrinsically Safe Fieldbus Tank Gauging System: FMCW Radar</vt:lpstr>
      <vt:lpstr>Easier and Safer: Fieldbus Has High Signal Integrity</vt:lpstr>
      <vt:lpstr>4-20 mA ‘On-Scale’ Faults</vt:lpstr>
      <vt:lpstr>Easier and Safer - Full Sensor Limits</vt:lpstr>
      <vt:lpstr>Operate With Confidence - Real-Time PV Validity Indication</vt:lpstr>
      <vt:lpstr>Real Time Status and Validity</vt:lpstr>
      <vt:lpstr>Higher Availability: Distinguishing Device Problem from Process Problem</vt:lpstr>
      <vt:lpstr>Even More Intelligent Valve and Positioner</vt:lpstr>
      <vt:lpstr>Reduce Measurement Errors - Eyelevel Indication without Impulse Lines</vt:lpstr>
      <vt:lpstr>Platform for the Future</vt:lpstr>
      <vt:lpstr>Virtual Flow Computer</vt:lpstr>
      <vt:lpstr>Reduce Measurement Errors - Virtual Remote Seals</vt:lpstr>
      <vt:lpstr>Four Options to Do Closed Loop Digital Control</vt:lpstr>
      <vt:lpstr>Time Synchronized Digital Closed Loop Control</vt:lpstr>
      <vt:lpstr>Easy: Scheduling is Automatic</vt:lpstr>
      <vt:lpstr>End-to-End, Fieldbus Control is Faster - True 250 ms</vt:lpstr>
      <vt:lpstr>Time-Synchronized Digital Closed Loop Control</vt:lpstr>
      <vt:lpstr>Reduced Process Variability Improves Quality and Reduces Cost</vt:lpstr>
      <vt:lpstr>Fieldbus Maintenance Benefits</vt:lpstr>
      <vt:lpstr>Main Areas of Fieldbus Maintenance Benefits</vt:lpstr>
      <vt:lpstr>Easier Device Replacement - No Range Mismatch</vt:lpstr>
      <vt:lpstr>Intelligent Two-Wire On-Off Valves - Fieldbus Does Discrete Too</vt:lpstr>
      <vt:lpstr>All Devices Digitally Integrated; - Predictive Maintenance for All</vt:lpstr>
      <vt:lpstr>Device Diagnostics is Important</vt:lpstr>
      <vt:lpstr>Reduce Maintenance Cost</vt:lpstr>
      <vt:lpstr>Easier and Safer: Central Diagnostics for Troubleshooting</vt:lpstr>
      <vt:lpstr>Easier: More and Faster Diagnostics Alarms</vt:lpstr>
      <vt:lpstr>Get Visibility Where There Was None Before</vt:lpstr>
      <vt:lpstr>Easier Central Device Firmware Update</vt:lpstr>
      <vt:lpstr>FOUNDATION Fieldbus for IIoT - Build on the Fieldbus You’ve Got</vt:lpstr>
      <vt:lpstr>Making Fieldbus Easy to Deploy</vt:lpstr>
      <vt:lpstr>Integral Fieldbus Power</vt:lpstr>
      <vt:lpstr>Eliminate Marshalling Cabinet</vt:lpstr>
      <vt:lpstr>4-Port Fieldbus Interface Card</vt:lpstr>
      <vt:lpstr>System Interoperability - Host Profile Registration (HPR): 61b</vt:lpstr>
      <vt:lpstr>Easy Engineering Control Strategy Configuration</vt:lpstr>
      <vt:lpstr>Easy and Fast Engineering: - Virtual Fieldbus “Test Panel” for Full FAT</vt:lpstr>
      <vt:lpstr>Function Block Assignment to FF H1 Interface Card</vt:lpstr>
      <vt:lpstr>Easier FF Device Commissioning (and Replacement)</vt:lpstr>
      <vt:lpstr>Fieldbus Maintenance Made Easy: Guided Device Commissioning Wizard</vt:lpstr>
      <vt:lpstr>Standardize Device Configuration - Device Templates</vt:lpstr>
      <vt:lpstr>Device Factory Setting Upload</vt:lpstr>
      <vt:lpstr>Fieldbus Maintenance Made Easy: Protective Decommission</vt:lpstr>
      <vt:lpstr>Keeping System Up To Date - Add Device Wizard</vt:lpstr>
      <vt:lpstr>Guardian Automatic System Update - DD Update Manager</vt:lpstr>
      <vt:lpstr>Automatic System Update</vt:lpstr>
      <vt:lpstr>Easy to Run &amp; Maintain - Single Device Integration Technology</vt:lpstr>
      <vt:lpstr>Faster Project Startup Express and Bulk Download</vt:lpstr>
      <vt:lpstr>Faster Commissioning: - Skid/Package Import</vt:lpstr>
      <vt:lpstr>Making Fieldbus Easy to Run and Maintain</vt:lpstr>
      <vt:lpstr>Fieldbus Faceplates and Detail Pages</vt:lpstr>
      <vt:lpstr>Easy Operation - PID Auto Tuning for CIF</vt:lpstr>
      <vt:lpstr>Easy Operation - Status in Historian</vt:lpstr>
      <vt:lpstr>Availability: Operator Receives Critical Diagnostics Alarms</vt:lpstr>
      <vt:lpstr>Smart Diagnostics - Integrated Device Diagnostics</vt:lpstr>
      <vt:lpstr>Real-Time Decisions - Integrated Device Diagnostics</vt:lpstr>
      <vt:lpstr>NE107: Critical Device Alarms to the Operators</vt:lpstr>
      <vt:lpstr>Making Fieldbus Easy to Run &amp; Maintain</vt:lpstr>
      <vt:lpstr>Integrated FOUNDATION fieldbus Support</vt:lpstr>
      <vt:lpstr>Task Oriented User Interface for Intelligent Device Management (IDM)</vt:lpstr>
      <vt:lpstr>Making Fieldbus Easy - Human Centered Design: Dashboards</vt:lpstr>
      <vt:lpstr>Simple Status Flags - Easy to Understand</vt:lpstr>
      <vt:lpstr>Fieldbus Maintenance Made Easy: Calibration and Setup Wizards</vt:lpstr>
      <vt:lpstr>Easier FF Device Replacement (and Commissioning)</vt:lpstr>
      <vt:lpstr>Fieldbus Maintenance Made Easy: Device Replacement Wizard</vt:lpstr>
      <vt:lpstr>Early Detection of Communication Problems</vt:lpstr>
      <vt:lpstr>Easy Maintenance and Troubleshooting</vt:lpstr>
      <vt:lpstr>Specifying Fieldbus</vt:lpstr>
      <vt:lpstr>FF Device Requirements</vt:lpstr>
      <vt:lpstr>Complete Range of Fieldbus Devices</vt:lpstr>
      <vt:lpstr>More Powerful Diagnostics</vt:lpstr>
      <vt:lpstr>Complete Range of Fieldbus Hosts</vt:lpstr>
      <vt:lpstr>FF Control Systems Requirements</vt:lpstr>
      <vt:lpstr>Asset Management FF Device Management Requirements</vt:lpstr>
      <vt:lpstr>DeltaV and AMS Device Manager Evolution</vt:lpstr>
      <vt:lpstr>DeltaV – Leader in FOUNDATION Fieldbus</vt:lpstr>
      <vt:lpstr>The Digital Ecosystem</vt:lpstr>
      <vt:lpstr>Third Party Systems Interoperability Tested With Emerson Devices</vt:lpstr>
      <vt:lpstr>Shell Parameter Templates for Yokogawa System</vt:lpstr>
      <vt:lpstr>Get Ready</vt:lpstr>
      <vt:lpstr>Where Can I Learn More?</vt:lpstr>
      <vt:lpstr>FF, No Equal - Side By Side Comparison</vt:lpstr>
      <vt:lpstr>Practices and Procedures</vt:lpstr>
      <vt:lpstr>Digital Ecosystem: The whole is greater than the sum of its parts. </vt:lpstr>
      <vt:lpstr>Digital Ecosystem: Plant</vt:lpstr>
      <vt:lpstr>I’m Listening...</vt:lpstr>
      <vt:lpstr>Waikato</vt:lpstr>
      <vt:lpstr>Differentiators</vt:lpstr>
    </vt:vector>
  </TitlesOfParts>
  <Company>Emerson Process Management Asia Pacific Pte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Jonas Berge</dc:creator>
  <cp:lastModifiedBy>Berge, Jonas [AUTOSOL/SNG]</cp:lastModifiedBy>
  <cp:revision>446</cp:revision>
  <cp:lastPrinted>2012-08-15T02:06:37Z</cp:lastPrinted>
  <dcterms:created xsi:type="dcterms:W3CDTF">2014-05-23T08:00:52Z</dcterms:created>
  <dcterms:modified xsi:type="dcterms:W3CDTF">2019-03-04T08:47:55Z</dcterms:modified>
  <cp:category>Sales Presentation</cp:category>
</cp:coreProperties>
</file>